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3"/>
  </p:normalViewPr>
  <p:slideViewPr>
    <p:cSldViewPr>
      <p:cViewPr varScale="1">
        <p:scale>
          <a:sx n="75" d="100"/>
          <a:sy n="75" d="100"/>
        </p:scale>
        <p:origin x="3056" y="1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968692" y="898905"/>
          <a:ext cx="5687695" cy="208660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681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2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7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3525">
                <a:tc>
                  <a:txBody>
                    <a:bodyPr/>
                    <a:lstStyle/>
                    <a:p>
                      <a:pPr marL="69850">
                        <a:lnSpc>
                          <a:spcPts val="1295"/>
                        </a:lnSpc>
                      </a:pPr>
                      <a:r>
                        <a:rPr sz="1100" b="0" dirty="0">
                          <a:latin typeface="Calibri Light"/>
                          <a:cs typeface="Calibri Light"/>
                        </a:rPr>
                        <a:t>Grade</a:t>
                      </a:r>
                      <a:endParaRPr sz="11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295"/>
                        </a:lnSpc>
                      </a:pPr>
                      <a:r>
                        <a:rPr sz="1100" b="0" spc="-5" dirty="0">
                          <a:latin typeface="Calibri Light"/>
                          <a:cs typeface="Calibri Light"/>
                        </a:rPr>
                        <a:t>Pattern</a:t>
                      </a:r>
                      <a:endParaRPr sz="11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295"/>
                        </a:lnSpc>
                      </a:pPr>
                      <a:r>
                        <a:rPr sz="1100" b="0" dirty="0">
                          <a:latin typeface="Calibri Light"/>
                          <a:cs typeface="Calibri Light"/>
                        </a:rPr>
                        <a:t>Gravity</a:t>
                      </a:r>
                      <a:endParaRPr sz="11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 marL="69850">
                        <a:lnSpc>
                          <a:spcPts val="1295"/>
                        </a:lnSpc>
                      </a:pPr>
                      <a:r>
                        <a:rPr sz="1100" b="0" dirty="0">
                          <a:latin typeface="Calibri Light"/>
                          <a:cs typeface="Calibri Light"/>
                        </a:rPr>
                        <a:t>1</a:t>
                      </a:r>
                      <a:endParaRPr sz="11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295"/>
                        </a:lnSpc>
                      </a:pPr>
                      <a:r>
                        <a:rPr sz="1100" b="0" dirty="0">
                          <a:latin typeface="Calibri Light"/>
                          <a:cs typeface="Calibri Light"/>
                        </a:rPr>
                        <a:t>Regular </a:t>
                      </a:r>
                      <a:r>
                        <a:rPr sz="1100" b="0" spc="-5" dirty="0">
                          <a:latin typeface="Calibri Light"/>
                          <a:cs typeface="Calibri Light"/>
                        </a:rPr>
                        <a:t>alpha, some</a:t>
                      </a:r>
                      <a:r>
                        <a:rPr sz="1100" b="0" spc="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100" b="0" spc="-5" dirty="0">
                          <a:latin typeface="Calibri Light"/>
                          <a:cs typeface="Calibri Light"/>
                        </a:rPr>
                        <a:t>theta</a:t>
                      </a:r>
                      <a:endParaRPr sz="11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295"/>
                        </a:lnSpc>
                      </a:pPr>
                      <a:r>
                        <a:rPr sz="1100" b="0" dirty="0">
                          <a:latin typeface="Calibri Light"/>
                          <a:cs typeface="Calibri Light"/>
                        </a:rPr>
                        <a:t>Benign</a:t>
                      </a:r>
                      <a:endParaRPr sz="11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0603">
                <a:tc>
                  <a:txBody>
                    <a:bodyPr/>
                    <a:lstStyle/>
                    <a:p>
                      <a:pPr marL="69850">
                        <a:lnSpc>
                          <a:spcPts val="1295"/>
                        </a:lnSpc>
                      </a:pPr>
                      <a:r>
                        <a:rPr sz="1100" b="0" dirty="0">
                          <a:latin typeface="Calibri Light"/>
                          <a:cs typeface="Calibri Light"/>
                        </a:rPr>
                        <a:t>2</a:t>
                      </a:r>
                      <a:endParaRPr sz="11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295"/>
                        </a:lnSpc>
                      </a:pPr>
                      <a:r>
                        <a:rPr sz="1100" b="0" dirty="0">
                          <a:latin typeface="Calibri Light"/>
                          <a:cs typeface="Calibri Light"/>
                        </a:rPr>
                        <a:t>Predominant</a:t>
                      </a:r>
                      <a:r>
                        <a:rPr sz="1100" b="0" spc="-5" dirty="0">
                          <a:latin typeface="Calibri Light"/>
                          <a:cs typeface="Calibri Light"/>
                        </a:rPr>
                        <a:t> theta</a:t>
                      </a:r>
                      <a:endParaRPr sz="11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295"/>
                        </a:lnSpc>
                      </a:pPr>
                      <a:r>
                        <a:rPr sz="1100" b="0" dirty="0">
                          <a:latin typeface="Calibri Light"/>
                          <a:cs typeface="Calibri Light"/>
                        </a:rPr>
                        <a:t>Benign</a:t>
                      </a:r>
                      <a:endParaRPr sz="11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 marL="69850">
                        <a:lnSpc>
                          <a:spcPts val="1295"/>
                        </a:lnSpc>
                      </a:pPr>
                      <a:r>
                        <a:rPr sz="1100" b="0" dirty="0">
                          <a:latin typeface="Calibri Light"/>
                          <a:cs typeface="Calibri Light"/>
                        </a:rPr>
                        <a:t>3</a:t>
                      </a:r>
                      <a:endParaRPr sz="11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295"/>
                        </a:lnSpc>
                      </a:pPr>
                      <a:r>
                        <a:rPr sz="1100" b="0" dirty="0">
                          <a:latin typeface="Calibri Light"/>
                          <a:cs typeface="Calibri Light"/>
                        </a:rPr>
                        <a:t>Predominant</a:t>
                      </a:r>
                      <a:r>
                        <a:rPr sz="1100" b="0" spc="-5" dirty="0">
                          <a:latin typeface="Calibri Light"/>
                          <a:cs typeface="Calibri Light"/>
                        </a:rPr>
                        <a:t> delta</a:t>
                      </a:r>
                      <a:endParaRPr sz="11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295"/>
                        </a:lnSpc>
                      </a:pPr>
                      <a:r>
                        <a:rPr sz="1100" b="0" dirty="0">
                          <a:latin typeface="Calibri Light"/>
                          <a:cs typeface="Calibri Light"/>
                        </a:rPr>
                        <a:t>Uncertain</a:t>
                      </a:r>
                      <a:endParaRPr sz="11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1906">
                <a:tc>
                  <a:txBody>
                    <a:bodyPr/>
                    <a:lstStyle/>
                    <a:p>
                      <a:pPr marL="69850">
                        <a:lnSpc>
                          <a:spcPts val="1295"/>
                        </a:lnSpc>
                      </a:pPr>
                      <a:r>
                        <a:rPr sz="1100" b="0" dirty="0">
                          <a:latin typeface="Calibri Light"/>
                          <a:cs typeface="Calibri Light"/>
                        </a:rPr>
                        <a:t>4</a:t>
                      </a:r>
                      <a:endParaRPr sz="11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295"/>
                        </a:lnSpc>
                      </a:pPr>
                      <a:r>
                        <a:rPr sz="1100" b="0" dirty="0">
                          <a:latin typeface="Calibri Light"/>
                          <a:cs typeface="Calibri Light"/>
                        </a:rPr>
                        <a:t>Burst</a:t>
                      </a:r>
                      <a:r>
                        <a:rPr sz="1100" b="0" spc="-2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100" b="0" spc="-5" dirty="0">
                          <a:latin typeface="Calibri Light"/>
                          <a:cs typeface="Calibri Light"/>
                        </a:rPr>
                        <a:t>suppression</a:t>
                      </a:r>
                      <a:endParaRPr sz="1100">
                        <a:latin typeface="Calibri Light"/>
                        <a:cs typeface="Calibri Light"/>
                      </a:endParaRPr>
                    </a:p>
                    <a:p>
                      <a:pPr marL="69850" marR="790575">
                        <a:lnSpc>
                          <a:spcPts val="2030"/>
                        </a:lnSpc>
                        <a:spcBef>
                          <a:spcPts val="155"/>
                        </a:spcBef>
                      </a:pPr>
                      <a:r>
                        <a:rPr sz="1100" b="0" spc="-10" dirty="0">
                          <a:latin typeface="Calibri Light"/>
                          <a:cs typeface="Calibri Light"/>
                        </a:rPr>
                        <a:t>Low </a:t>
                      </a:r>
                      <a:r>
                        <a:rPr sz="1100" b="0" spc="-5" dirty="0">
                          <a:latin typeface="Calibri Light"/>
                          <a:cs typeface="Calibri Light"/>
                        </a:rPr>
                        <a:t>Voltage </a:t>
                      </a:r>
                      <a:r>
                        <a:rPr sz="1100" b="0" dirty="0">
                          <a:latin typeface="Calibri Light"/>
                          <a:cs typeface="Calibri Light"/>
                        </a:rPr>
                        <a:t>Delta  </a:t>
                      </a:r>
                      <a:r>
                        <a:rPr sz="1100" b="0" spc="-5" dirty="0">
                          <a:latin typeface="Calibri Light"/>
                          <a:cs typeface="Calibri Light"/>
                        </a:rPr>
                        <a:t>Epileptic</a:t>
                      </a:r>
                      <a:r>
                        <a:rPr sz="1100" b="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100" b="0" spc="-5" dirty="0">
                          <a:latin typeface="Calibri Light"/>
                          <a:cs typeface="Calibri Light"/>
                        </a:rPr>
                        <a:t>discharge</a:t>
                      </a:r>
                      <a:endParaRPr sz="11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295"/>
                        </a:lnSpc>
                      </a:pPr>
                      <a:r>
                        <a:rPr sz="1100" b="0" spc="-5" dirty="0">
                          <a:latin typeface="Calibri Light"/>
                          <a:cs typeface="Calibri Light"/>
                        </a:rPr>
                        <a:t>Malignant</a:t>
                      </a:r>
                      <a:endParaRPr sz="11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 marL="69850">
                        <a:lnSpc>
                          <a:spcPts val="1295"/>
                        </a:lnSpc>
                      </a:pPr>
                      <a:r>
                        <a:rPr sz="1100" b="0" dirty="0">
                          <a:latin typeface="Calibri Light"/>
                          <a:cs typeface="Calibri Light"/>
                        </a:rPr>
                        <a:t>5</a:t>
                      </a:r>
                      <a:endParaRPr sz="11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295"/>
                        </a:lnSpc>
                      </a:pPr>
                      <a:r>
                        <a:rPr sz="1100" b="0" dirty="0">
                          <a:latin typeface="Calibri Light"/>
                          <a:cs typeface="Calibri Light"/>
                        </a:rPr>
                        <a:t>Isoelectric</a:t>
                      </a:r>
                      <a:r>
                        <a:rPr sz="1100" b="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100" b="0" spc="-5" dirty="0">
                          <a:latin typeface="Calibri Light"/>
                          <a:cs typeface="Calibri Light"/>
                        </a:rPr>
                        <a:t>EEG</a:t>
                      </a:r>
                      <a:endParaRPr sz="11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295"/>
                        </a:lnSpc>
                      </a:pPr>
                      <a:r>
                        <a:rPr sz="1100" b="0" spc="-5" dirty="0">
                          <a:latin typeface="Calibri Light"/>
                          <a:cs typeface="Calibri Light"/>
                        </a:rPr>
                        <a:t>Malignant</a:t>
                      </a:r>
                      <a:endParaRPr sz="11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886142" y="3334639"/>
            <a:ext cx="5612765" cy="945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10" dirty="0">
                <a:latin typeface="Sylfaen"/>
                <a:cs typeface="Sylfaen"/>
              </a:rPr>
              <a:t>Supplemental </a:t>
            </a:r>
            <a:r>
              <a:rPr sz="1200" b="1" spc="5" dirty="0">
                <a:latin typeface="Sylfaen"/>
                <a:cs typeface="Sylfaen"/>
              </a:rPr>
              <a:t>Digital Content: </a:t>
            </a:r>
            <a:r>
              <a:rPr sz="1200" spc="-5" dirty="0">
                <a:latin typeface="Sylfaen"/>
                <a:cs typeface="Sylfaen"/>
              </a:rPr>
              <a:t>Synek Classification</a:t>
            </a:r>
            <a:r>
              <a:rPr sz="1200" spc="10" dirty="0">
                <a:latin typeface="Sylfaen"/>
                <a:cs typeface="Sylfae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[10]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450">
              <a:latin typeface="Times New Roman"/>
              <a:cs typeface="Times New Roman"/>
            </a:endParaRPr>
          </a:p>
          <a:p>
            <a:pPr marL="12700" marR="5080">
              <a:lnSpc>
                <a:spcPts val="1380"/>
              </a:lnSpc>
              <a:tabLst>
                <a:tab pos="463550" algn="l"/>
              </a:tabLst>
            </a:pPr>
            <a:r>
              <a:rPr sz="1200" dirty="0">
                <a:latin typeface="Times New Roman"/>
                <a:cs typeface="Times New Roman"/>
              </a:rPr>
              <a:t>[10]	V. M. </a:t>
            </a:r>
            <a:r>
              <a:rPr sz="1200" spc="-5" dirty="0">
                <a:latin typeface="Times New Roman"/>
                <a:cs typeface="Times New Roman"/>
              </a:rPr>
              <a:t>Synek, “Prognostically </a:t>
            </a:r>
            <a:r>
              <a:rPr sz="1200" dirty="0">
                <a:latin typeface="Times New Roman"/>
                <a:cs typeface="Times New Roman"/>
              </a:rPr>
              <a:t>important EEG coma </a:t>
            </a:r>
            <a:r>
              <a:rPr sz="1200" spc="-5" dirty="0">
                <a:latin typeface="Times New Roman"/>
                <a:cs typeface="Times New Roman"/>
              </a:rPr>
              <a:t>patterns in </a:t>
            </a:r>
            <a:r>
              <a:rPr sz="1200" dirty="0">
                <a:latin typeface="Times New Roman"/>
                <a:cs typeface="Times New Roman"/>
              </a:rPr>
              <a:t>diffuse anoxic </a:t>
            </a:r>
            <a:r>
              <a:rPr sz="1200" spc="-5" dirty="0">
                <a:latin typeface="Times New Roman"/>
                <a:cs typeface="Times New Roman"/>
              </a:rPr>
              <a:t>and  traumatic encephalopathies in adults,” </a:t>
            </a:r>
            <a:r>
              <a:rPr sz="1200" i="1" dirty="0">
                <a:latin typeface="Times New Roman"/>
                <a:cs typeface="Times New Roman"/>
              </a:rPr>
              <a:t>J Clin </a:t>
            </a:r>
            <a:r>
              <a:rPr sz="1200" i="1" spc="-5" dirty="0">
                <a:latin typeface="Times New Roman"/>
                <a:cs typeface="Times New Roman"/>
              </a:rPr>
              <a:t>Neurophysiol</a:t>
            </a:r>
            <a:r>
              <a:rPr sz="1200" spc="-5" dirty="0">
                <a:latin typeface="Times New Roman"/>
                <a:cs typeface="Times New Roman"/>
              </a:rPr>
              <a:t>, vol. </a:t>
            </a:r>
            <a:r>
              <a:rPr sz="1200" dirty="0">
                <a:latin typeface="Times New Roman"/>
                <a:cs typeface="Times New Roman"/>
              </a:rPr>
              <a:t>5, no. 2, pp. 161–174, Apr.  1988, </a:t>
            </a:r>
            <a:r>
              <a:rPr sz="1200" spc="-5" dirty="0">
                <a:latin typeface="Times New Roman"/>
                <a:cs typeface="Times New Roman"/>
              </a:rPr>
              <a:t>doi: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10.1097/00004691-198804000-00003.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89</Words>
  <Application>Microsoft Macintosh PowerPoint</Application>
  <PresentationFormat>Personnalisé</PresentationFormat>
  <Paragraphs>22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Sylfaen</vt:lpstr>
      <vt:lpstr>Times New Roman</vt:lpstr>
      <vt:lpstr>Office Theme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Cyril Touchard</dc:creator>
  <cp:lastModifiedBy>Cyril Touchard</cp:lastModifiedBy>
  <cp:revision>1</cp:revision>
  <dcterms:created xsi:type="dcterms:W3CDTF">2020-12-22T11:29:38Z</dcterms:created>
  <dcterms:modified xsi:type="dcterms:W3CDTF">2020-12-22T11:30:10Z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2020-12-21T00:00:00Z</vt:filetime>
  </property>
  <property fmtid="{D5CDD505-2E9C-101B-9397-08002B2CF9AE}" pid="3" name="Creator">
    <vt:lpwstr>Microsoft Word</vt:lpwstr>
  </property>
  <property fmtid="{D5CDD505-2E9C-101B-9397-08002B2CF9AE}" pid="4" name="LastSaved">
    <vt:filetime>2020-12-22T00:00:00Z</vt:filetime>
  </property>
</Properties>
</file>