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997" autoAdjust="0"/>
    <p:restoredTop sz="94660"/>
  </p:normalViewPr>
  <p:slideViewPr>
    <p:cSldViewPr snapToGrid="0">
      <p:cViewPr>
        <p:scale>
          <a:sx n="140" d="100"/>
          <a:sy n="140" d="100"/>
        </p:scale>
        <p:origin x="972" y="-126"/>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A44280-8688-45DE-A7EA-906B881114AE}" type="datetimeFigureOut">
              <a:rPr lang="en-US" smtClean="0"/>
              <a:t>3/18/2021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3019865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A44280-8688-45DE-A7EA-906B881114AE}" type="datetimeFigureOut">
              <a:rPr lang="en-US" smtClean="0"/>
              <a:t>3/18/2021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3095730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A44280-8688-45DE-A7EA-906B881114AE}" type="datetimeFigureOut">
              <a:rPr lang="en-US" smtClean="0"/>
              <a:t>3/18/2021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127418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A44280-8688-45DE-A7EA-906B881114AE}" type="datetimeFigureOut">
              <a:rPr lang="en-US" smtClean="0"/>
              <a:t>3/18/2021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1473406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A44280-8688-45DE-A7EA-906B881114AE}" type="datetimeFigureOut">
              <a:rPr lang="en-US" smtClean="0"/>
              <a:t>3/18/2021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3664134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A44280-8688-45DE-A7EA-906B881114AE}" type="datetimeFigureOut">
              <a:rPr lang="en-US" smtClean="0"/>
              <a:t>3/18/2021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6669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A44280-8688-45DE-A7EA-906B881114AE}" type="datetimeFigureOut">
              <a:rPr lang="en-US" smtClean="0"/>
              <a:t>3/18/2021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3853977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A44280-8688-45DE-A7EA-906B881114AE}" type="datetimeFigureOut">
              <a:rPr lang="en-US" smtClean="0"/>
              <a:t>3/18/2021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1800279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A44280-8688-45DE-A7EA-906B881114AE}" type="datetimeFigureOut">
              <a:rPr lang="en-US" smtClean="0"/>
              <a:t>3/18/2021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2614467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A44280-8688-45DE-A7EA-906B881114AE}" type="datetimeFigureOut">
              <a:rPr lang="en-US" smtClean="0"/>
              <a:t>3/18/2021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3420513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A44280-8688-45DE-A7EA-906B881114AE}" type="datetimeFigureOut">
              <a:rPr lang="en-US" smtClean="0"/>
              <a:t>3/18/2021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1734F-2D1E-44A3-B11E-7B3674D6CBBA}" type="slidenum">
              <a:rPr lang="en-US" smtClean="0"/>
              <a:t>‹#›</a:t>
            </a:fld>
            <a:endParaRPr lang="en-US"/>
          </a:p>
        </p:txBody>
      </p:sp>
    </p:spTree>
    <p:extLst>
      <p:ext uri="{BB962C8B-B14F-4D97-AF65-F5344CB8AC3E}">
        <p14:creationId xmlns:p14="http://schemas.microsoft.com/office/powerpoint/2010/main" val="1609021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EA44280-8688-45DE-A7EA-906B881114AE}" type="datetimeFigureOut">
              <a:rPr lang="en-US" smtClean="0"/>
              <a:t>3/18/2021</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BB1734F-2D1E-44A3-B11E-7B3674D6CBBA}" type="slidenum">
              <a:rPr lang="en-US" smtClean="0"/>
              <a:t>‹#›</a:t>
            </a:fld>
            <a:endParaRPr lang="en-US"/>
          </a:p>
        </p:txBody>
      </p:sp>
    </p:spTree>
    <p:extLst>
      <p:ext uri="{BB962C8B-B14F-4D97-AF65-F5344CB8AC3E}">
        <p14:creationId xmlns:p14="http://schemas.microsoft.com/office/powerpoint/2010/main" val="1928445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tif"/><Relationship Id="rId2" Type="http://schemas.openxmlformats.org/officeDocument/2006/relationships/image" Target="../media/image1.jp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5ED706-2F1D-4AED-9A9E-3193AAEFAF09}"/>
              </a:ext>
            </a:extLst>
          </p:cNvPr>
          <p:cNvSpPr/>
          <p:nvPr/>
        </p:nvSpPr>
        <p:spPr>
          <a:xfrm>
            <a:off x="378767" y="5951433"/>
            <a:ext cx="6217191" cy="4154984"/>
          </a:xfrm>
          <a:prstGeom prst="rect">
            <a:avLst/>
          </a:prstGeom>
        </p:spPr>
        <p:txBody>
          <a:bodyPr wrap="square">
            <a:spAutoFit/>
          </a:bodyPr>
          <a:lstStyle/>
          <a:p>
            <a:pPr algn="just"/>
            <a:r>
              <a:rPr lang="en-US" sz="1200" b="1" dirty="0">
                <a:solidFill>
                  <a:srgbClr val="000000"/>
                </a:solidFill>
                <a:latin typeface="Times New Roman" panose="02020603050405020304" pitchFamily="18" charset="0"/>
                <a:cs typeface="Times New Roman" panose="02020603050405020304" pitchFamily="18" charset="0"/>
              </a:rPr>
              <a:t>Supplementary figure 1: (a) </a:t>
            </a:r>
            <a:r>
              <a:rPr lang="en-US" sz="1200" u="sng" dirty="0">
                <a:solidFill>
                  <a:srgbClr val="000000"/>
                </a:solidFill>
                <a:latin typeface="Times New Roman" panose="02020603050405020304" pitchFamily="18" charset="0"/>
                <a:cs typeface="Times New Roman" panose="02020603050405020304" pitchFamily="18" charset="0"/>
              </a:rPr>
              <a:t>UV spectra of </a:t>
            </a:r>
            <a:r>
              <a:rPr lang="en-US" sz="1200" u="sng" dirty="0" err="1">
                <a:solidFill>
                  <a:srgbClr val="000000"/>
                </a:solidFill>
                <a:latin typeface="Times New Roman" panose="02020603050405020304" pitchFamily="18" charset="0"/>
                <a:cs typeface="Times New Roman" panose="02020603050405020304" pitchFamily="18" charset="0"/>
              </a:rPr>
              <a:t>mimosine</a:t>
            </a:r>
            <a:r>
              <a:rPr lang="en-US" sz="1200" u="sng" dirty="0">
                <a:solidFill>
                  <a:srgbClr val="000000"/>
                </a:solidFill>
                <a:latin typeface="Times New Roman" panose="02020603050405020304" pitchFamily="18" charset="0"/>
                <a:cs typeface="Times New Roman" panose="02020603050405020304" pitchFamily="18" charset="0"/>
              </a:rPr>
              <a:t> coated gold nanoparticles (</a:t>
            </a:r>
            <a:r>
              <a:rPr lang="en-US" sz="1200" u="sng" dirty="0" err="1">
                <a:solidFill>
                  <a:srgbClr val="000000"/>
                </a:solidFill>
                <a:latin typeface="Times New Roman" panose="02020603050405020304" pitchFamily="18" charset="0"/>
                <a:cs typeface="Times New Roman" panose="02020603050405020304" pitchFamily="18" charset="0"/>
              </a:rPr>
              <a:t>Mimo</a:t>
            </a:r>
            <a:r>
              <a:rPr lang="en-US" sz="1200" u="sng" dirty="0">
                <a:solidFill>
                  <a:srgbClr val="000000"/>
                </a:solidFill>
                <a:latin typeface="Times New Roman" panose="02020603050405020304" pitchFamily="18" charset="0"/>
                <a:cs typeface="Times New Roman" panose="02020603050405020304" pitchFamily="18" charset="0"/>
              </a:rPr>
              <a:t>-AuNPs) displaying the surface plasmon resonance for gold (~525nm) </a:t>
            </a:r>
            <a:r>
              <a:rPr lang="en-US" sz="1200" u="sng" dirty="0">
                <a:latin typeface="Times New Roman" panose="02020603050405020304" pitchFamily="18" charset="0"/>
                <a:cs typeface="Times New Roman" panose="02020603050405020304" pitchFamily="18" charset="0"/>
              </a:rPr>
              <a:t>after 2 (black) and 367 (red) days indicating the stability of the nanoparticles. The concentration of the recorded sample was 1mM</a:t>
            </a:r>
            <a:r>
              <a:rPr lang="en-US" sz="1200" dirty="0">
                <a:latin typeface="Times New Roman" panose="02020603050405020304" pitchFamily="18" charset="0"/>
                <a:cs typeface="Times New Roman" panose="02020603050405020304" pitchFamily="18" charset="0"/>
              </a:rPr>
              <a:t>. </a:t>
            </a:r>
            <a:r>
              <a:rPr lang="en-US" sz="1200" dirty="0">
                <a:solidFill>
                  <a:srgbClr val="000000"/>
                </a:solidFill>
                <a:latin typeface="Times New Roman" panose="02020603050405020304" pitchFamily="18" charset="0"/>
                <a:cs typeface="Times New Roman" panose="02020603050405020304" pitchFamily="18" charset="0"/>
              </a:rPr>
              <a:t>(</a:t>
            </a:r>
            <a:r>
              <a:rPr lang="en-US" sz="1200" b="1" dirty="0">
                <a:solidFill>
                  <a:srgbClr val="000000"/>
                </a:solidFill>
                <a:latin typeface="Times New Roman" panose="02020603050405020304" pitchFamily="18" charset="0"/>
                <a:cs typeface="Times New Roman" panose="02020603050405020304" pitchFamily="18" charset="0"/>
              </a:rPr>
              <a:t>b)</a:t>
            </a:r>
            <a:r>
              <a:rPr lang="en-US" sz="1200" b="1" i="1" dirty="0">
                <a:solidFill>
                  <a:srgbClr val="000000"/>
                </a:solidFill>
                <a:latin typeface="Times New Roman" panose="02020603050405020304" pitchFamily="18" charset="0"/>
                <a:cs typeface="Times New Roman" panose="02020603050405020304" pitchFamily="18" charset="0"/>
              </a:rPr>
              <a:t> </a:t>
            </a:r>
            <a:r>
              <a:rPr lang="en-US" sz="1200" dirty="0">
                <a:solidFill>
                  <a:srgbClr val="000000"/>
                </a:solidFill>
                <a:latin typeface="Times New Roman" panose="02020603050405020304" pitchFamily="18" charset="0"/>
                <a:cs typeface="Times New Roman" panose="02020603050405020304" pitchFamily="18" charset="0"/>
              </a:rPr>
              <a:t>The surface zeta potential graph for </a:t>
            </a:r>
            <a:r>
              <a:rPr lang="en-US" sz="1200" dirty="0" err="1">
                <a:solidFill>
                  <a:srgbClr val="000000"/>
                </a:solidFill>
                <a:latin typeface="Times New Roman" panose="02020603050405020304" pitchFamily="18" charset="0"/>
                <a:cs typeface="Times New Roman" panose="02020603050405020304" pitchFamily="18" charset="0"/>
              </a:rPr>
              <a:t>Mimo</a:t>
            </a:r>
            <a:r>
              <a:rPr lang="en-US" sz="1200" dirty="0">
                <a:solidFill>
                  <a:srgbClr val="000000"/>
                </a:solidFill>
                <a:latin typeface="Times New Roman" panose="02020603050405020304" pitchFamily="18" charset="0"/>
                <a:cs typeface="Times New Roman" panose="02020603050405020304" pitchFamily="18" charset="0"/>
              </a:rPr>
              <a:t>-AuNPs showing a zeta potential of -6mV. </a:t>
            </a:r>
            <a:r>
              <a:rPr lang="en-US" sz="1200" b="1" dirty="0">
                <a:solidFill>
                  <a:srgbClr val="000000"/>
                </a:solidFill>
                <a:latin typeface="Times New Roman" panose="02020603050405020304" pitchFamily="18" charset="0"/>
                <a:cs typeface="Times New Roman" panose="02020603050405020304" pitchFamily="18" charset="0"/>
              </a:rPr>
              <a:t>(c) </a:t>
            </a:r>
            <a:r>
              <a:rPr lang="en-US" sz="1200" dirty="0">
                <a:latin typeface="Times New Roman" panose="02020603050405020304" pitchFamily="18" charset="0"/>
                <a:cs typeface="Times New Roman" panose="02020603050405020304" pitchFamily="18" charset="0"/>
              </a:rPr>
              <a:t>Sketch diagram depicting the ability of </a:t>
            </a:r>
            <a:r>
              <a:rPr lang="en-US" sz="1200" dirty="0" err="1">
                <a:latin typeface="Times New Roman" panose="02020603050405020304" pitchFamily="18" charset="0"/>
                <a:cs typeface="Times New Roman" panose="02020603050405020304" pitchFamily="18" charset="0"/>
              </a:rPr>
              <a:t>Mimo</a:t>
            </a:r>
            <a:r>
              <a:rPr lang="en-US" sz="1200" dirty="0">
                <a:latin typeface="Times New Roman" panose="02020603050405020304" pitchFamily="18" charset="0"/>
                <a:cs typeface="Times New Roman" panose="02020603050405020304" pitchFamily="18" charset="0"/>
              </a:rPr>
              <a:t>-AuNPs to cross the blood-brain barrier (BBB) using commercial RBT-24 kit. In brief, the culture plate comprising co-cultures of rat brain astrocytes (lower compartment), pericytes (basolateral) and vascular endothelial cells (apical) as shown in lower panel was first thawed using the media provided by the company. Subsequently, media changes were made to achieve cell growth and to develop BBB integrity at 37°C in 5% CO</a:t>
            </a:r>
            <a:r>
              <a:rPr lang="en-US" sz="1200" baseline="-25000" dirty="0">
                <a:latin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cs typeface="Times New Roman" panose="02020603050405020304" pitchFamily="18" charset="0"/>
              </a:rPr>
              <a:t> over 4-5 days. On day 3, the morphology of the astrocytes was observed for confluency. On day 4, to evaluate the integrity of the formed endothelial barrier and tight junctions, the trans endothelial resistance (TEER) of the cells was measured using EVOM2-Epithelial </a:t>
            </a:r>
            <a:r>
              <a:rPr lang="en-US" sz="1200" dirty="0" err="1">
                <a:latin typeface="Times New Roman" panose="02020603050405020304" pitchFamily="18" charset="0"/>
                <a:cs typeface="Times New Roman" panose="02020603050405020304" pitchFamily="18" charset="0"/>
              </a:rPr>
              <a:t>Voltohmmeter</a:t>
            </a:r>
            <a:r>
              <a:rPr lang="en-US" sz="1200" dirty="0">
                <a:latin typeface="Times New Roman" panose="02020603050405020304" pitchFamily="18" charset="0"/>
                <a:cs typeface="Times New Roman" panose="02020603050405020304" pitchFamily="18" charset="0"/>
              </a:rPr>
              <a:t>. The TEER value was calculated by the formula as indicated in the manuscript. The wells which showed TEER value &gt; 150 Ω x cm</a:t>
            </a:r>
            <a:r>
              <a:rPr lang="en-US" sz="1200" baseline="30000" dirty="0">
                <a:latin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cs typeface="Times New Roman" panose="02020603050405020304" pitchFamily="18" charset="0"/>
              </a:rPr>
              <a:t> were subjected to the experiments. On day 5, 900µl assay buffer was added to the brain side (i.e., astrocytes) and the drugs (i.e., 50μM </a:t>
            </a:r>
            <a:r>
              <a:rPr lang="en-US" sz="1200" dirty="0" err="1">
                <a:latin typeface="Times New Roman" panose="02020603050405020304" pitchFamily="18" charset="0"/>
                <a:cs typeface="Times New Roman" panose="02020603050405020304" pitchFamily="18" charset="0"/>
              </a:rPr>
              <a:t>mimosine</a:t>
            </a:r>
            <a:r>
              <a:rPr lang="en-US" sz="1200" dirty="0">
                <a:latin typeface="Times New Roman" panose="02020603050405020304" pitchFamily="18" charset="0"/>
                <a:cs typeface="Times New Roman" panose="02020603050405020304" pitchFamily="18" charset="0"/>
              </a:rPr>
              <a:t>, AuNPs and </a:t>
            </a:r>
            <a:r>
              <a:rPr lang="en-US" sz="1200" dirty="0" err="1">
                <a:latin typeface="Times New Roman" panose="02020603050405020304" pitchFamily="18" charset="0"/>
                <a:cs typeface="Times New Roman" panose="02020603050405020304" pitchFamily="18" charset="0"/>
              </a:rPr>
              <a:t>Mimo</a:t>
            </a:r>
            <a:r>
              <a:rPr lang="en-US" sz="1200" dirty="0">
                <a:latin typeface="Times New Roman" panose="02020603050405020304" pitchFamily="18" charset="0"/>
                <a:cs typeface="Times New Roman" panose="02020603050405020304" pitchFamily="18" charset="0"/>
              </a:rPr>
              <a:t>-AuNPs diluted in 200µl assay buffer) were added to the blood side (endothelial cells) of the trans wells. The plate was incubated for 30mins with mild shaking and then samples from both the apical and basolateral sides were collected and the concentrations of </a:t>
            </a:r>
            <a:r>
              <a:rPr lang="en-US" sz="1200" dirty="0" err="1">
                <a:latin typeface="Times New Roman" panose="02020603050405020304" pitchFamily="18" charset="0"/>
                <a:cs typeface="Times New Roman" panose="02020603050405020304" pitchFamily="18" charset="0"/>
              </a:rPr>
              <a:t>mimosine</a:t>
            </a:r>
            <a:r>
              <a:rPr lang="en-US" sz="1200" dirty="0">
                <a:latin typeface="Times New Roman" panose="02020603050405020304" pitchFamily="18" charset="0"/>
                <a:cs typeface="Times New Roman" panose="02020603050405020304" pitchFamily="18" charset="0"/>
              </a:rPr>
              <a:t>, AuNPs and </a:t>
            </a:r>
            <a:r>
              <a:rPr lang="en-US" sz="1200" dirty="0" err="1">
                <a:latin typeface="Times New Roman" panose="02020603050405020304" pitchFamily="18" charset="0"/>
                <a:cs typeface="Times New Roman" panose="02020603050405020304" pitchFamily="18" charset="0"/>
              </a:rPr>
              <a:t>Mimo</a:t>
            </a:r>
            <a:r>
              <a:rPr lang="en-US" sz="1200" dirty="0">
                <a:latin typeface="Times New Roman" panose="02020603050405020304" pitchFamily="18" charset="0"/>
                <a:cs typeface="Times New Roman" panose="02020603050405020304" pitchFamily="18" charset="0"/>
              </a:rPr>
              <a:t>-AuNPs were detected using UV visible spectra and DLS. The BBB apparent permeability co-efficient value (P</a:t>
            </a:r>
            <a:r>
              <a:rPr lang="en-US" sz="1200" baseline="-25000" dirty="0">
                <a:latin typeface="Times New Roman" panose="02020603050405020304" pitchFamily="18" charset="0"/>
                <a:cs typeface="Times New Roman" panose="02020603050405020304" pitchFamily="18" charset="0"/>
              </a:rPr>
              <a:t>app</a:t>
            </a:r>
            <a:r>
              <a:rPr lang="en-US" sz="1200" dirty="0">
                <a:latin typeface="Times New Roman" panose="02020603050405020304" pitchFamily="18" charset="0"/>
                <a:cs typeface="Times New Roman" panose="02020603050405020304" pitchFamily="18" charset="0"/>
              </a:rPr>
              <a:t>), which represents the efficiency of the drug to cross BBB, was calculated according to the protocol.</a:t>
            </a:r>
            <a:endParaRPr lang="en-CA" sz="1200" dirty="0">
              <a:latin typeface="Times New Roman" panose="02020603050405020304" pitchFamily="18" charset="0"/>
              <a:cs typeface="Times New Roman" panose="02020603050405020304" pitchFamily="18" charset="0"/>
            </a:endParaRPr>
          </a:p>
          <a:p>
            <a:pPr algn="just"/>
            <a:endParaRPr lang="en-US" sz="12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C30F913-F2D7-4B3E-9DE2-6DCF8085B9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395" y="401860"/>
            <a:ext cx="3055620" cy="2583337"/>
          </a:xfrm>
          <a:prstGeom prst="rect">
            <a:avLst/>
          </a:prstGeom>
        </p:spPr>
      </p:pic>
      <p:sp>
        <p:nvSpPr>
          <p:cNvPr id="6" name="Rectangle 5">
            <a:extLst>
              <a:ext uri="{FF2B5EF4-FFF2-40B4-BE49-F238E27FC236}">
                <a16:creationId xmlns:a16="http://schemas.microsoft.com/office/drawing/2014/main" id="{67B598C7-D490-49E7-BC7C-7EF1BBF51814}"/>
              </a:ext>
            </a:extLst>
          </p:cNvPr>
          <p:cNvSpPr/>
          <p:nvPr/>
        </p:nvSpPr>
        <p:spPr>
          <a:xfrm>
            <a:off x="291938" y="178578"/>
            <a:ext cx="357790" cy="369332"/>
          </a:xfrm>
          <a:prstGeom prst="rect">
            <a:avLst/>
          </a:prstGeom>
        </p:spPr>
        <p:txBody>
          <a:bodyPr wrap="none">
            <a:spAutoFit/>
          </a:bodyPr>
          <a:lstStyle/>
          <a:p>
            <a:r>
              <a:rPr lang="en-US" b="1" dirty="0">
                <a:solidFill>
                  <a:srgbClr val="000000"/>
                </a:solidFill>
                <a:latin typeface="Times New Roman" panose="02020603050405020304" pitchFamily="18" charset="0"/>
                <a:cs typeface="Times New Roman" panose="02020603050405020304" pitchFamily="18" charset="0"/>
              </a:rPr>
              <a:t>a </a:t>
            </a:r>
            <a:endParaRPr lang="en-US" dirty="0"/>
          </a:p>
        </p:txBody>
      </p:sp>
      <p:sp>
        <p:nvSpPr>
          <p:cNvPr id="7" name="Rectangle 6">
            <a:extLst>
              <a:ext uri="{FF2B5EF4-FFF2-40B4-BE49-F238E27FC236}">
                <a16:creationId xmlns:a16="http://schemas.microsoft.com/office/drawing/2014/main" id="{A0D843B3-9432-4DF8-AFB7-73D546F0CAF7}"/>
              </a:ext>
            </a:extLst>
          </p:cNvPr>
          <p:cNvSpPr/>
          <p:nvPr/>
        </p:nvSpPr>
        <p:spPr>
          <a:xfrm>
            <a:off x="3630604" y="178578"/>
            <a:ext cx="312906" cy="369332"/>
          </a:xfrm>
          <a:prstGeom prst="rect">
            <a:avLst/>
          </a:prstGeom>
        </p:spPr>
        <p:txBody>
          <a:bodyPr wrap="square">
            <a:spAutoFit/>
          </a:bodyPr>
          <a:lstStyle/>
          <a:p>
            <a:r>
              <a:rPr lang="en-US" b="1" dirty="0">
                <a:solidFill>
                  <a:srgbClr val="000000"/>
                </a:solidFill>
                <a:latin typeface="Times New Roman" panose="02020603050405020304" pitchFamily="18" charset="0"/>
                <a:cs typeface="Times New Roman" panose="02020603050405020304" pitchFamily="18" charset="0"/>
              </a:rPr>
              <a:t>b</a:t>
            </a:r>
            <a:endParaRPr lang="en-US" dirty="0"/>
          </a:p>
        </p:txBody>
      </p:sp>
      <p:sp>
        <p:nvSpPr>
          <p:cNvPr id="10" name="Rectangle 9">
            <a:extLst>
              <a:ext uri="{FF2B5EF4-FFF2-40B4-BE49-F238E27FC236}">
                <a16:creationId xmlns:a16="http://schemas.microsoft.com/office/drawing/2014/main" id="{6992E406-1EE9-41E3-B182-E58B0517B030}"/>
              </a:ext>
            </a:extLst>
          </p:cNvPr>
          <p:cNvSpPr/>
          <p:nvPr/>
        </p:nvSpPr>
        <p:spPr>
          <a:xfrm>
            <a:off x="174483" y="2924364"/>
            <a:ext cx="312906" cy="369332"/>
          </a:xfrm>
          <a:prstGeom prst="rect">
            <a:avLst/>
          </a:prstGeom>
        </p:spPr>
        <p:txBody>
          <a:bodyPr wrap="square">
            <a:spAutoFit/>
          </a:bodyPr>
          <a:lstStyle/>
          <a:p>
            <a:r>
              <a:rPr lang="en-US" b="1" dirty="0">
                <a:solidFill>
                  <a:srgbClr val="000000"/>
                </a:solidFill>
                <a:latin typeface="Times New Roman" panose="02020603050405020304" pitchFamily="18" charset="0"/>
                <a:cs typeface="Times New Roman" panose="02020603050405020304" pitchFamily="18" charset="0"/>
              </a:rPr>
              <a:t>c</a:t>
            </a:r>
            <a:endParaRPr lang="en-US" dirty="0"/>
          </a:p>
        </p:txBody>
      </p:sp>
      <p:grpSp>
        <p:nvGrpSpPr>
          <p:cNvPr id="11" name="Group 10">
            <a:extLst>
              <a:ext uri="{FF2B5EF4-FFF2-40B4-BE49-F238E27FC236}">
                <a16:creationId xmlns:a16="http://schemas.microsoft.com/office/drawing/2014/main" id="{9421B982-EF89-4BF0-9825-DA15530612C9}"/>
              </a:ext>
            </a:extLst>
          </p:cNvPr>
          <p:cNvGrpSpPr/>
          <p:nvPr/>
        </p:nvGrpSpPr>
        <p:grpSpPr>
          <a:xfrm>
            <a:off x="458748" y="3019335"/>
            <a:ext cx="6137210" cy="2969901"/>
            <a:chOff x="1623815" y="397852"/>
            <a:chExt cx="6673576" cy="3296745"/>
          </a:xfrm>
        </p:grpSpPr>
        <p:pic>
          <p:nvPicPr>
            <p:cNvPr id="12" name="Picture 11">
              <a:extLst>
                <a:ext uri="{FF2B5EF4-FFF2-40B4-BE49-F238E27FC236}">
                  <a16:creationId xmlns:a16="http://schemas.microsoft.com/office/drawing/2014/main" id="{B27836D5-939C-4066-8A85-F996B2D7F4F4}"/>
                </a:ext>
              </a:extLst>
            </p:cNvPr>
            <p:cNvPicPr>
              <a:picLocks noChangeAspect="1"/>
            </p:cNvPicPr>
            <p:nvPr/>
          </p:nvPicPr>
          <p:blipFill rotWithShape="1">
            <a:blip r:embed="rId3"/>
            <a:srcRect l="1203" r="-1" b="4892"/>
            <a:stretch/>
          </p:blipFill>
          <p:spPr>
            <a:xfrm>
              <a:off x="1623815" y="2082677"/>
              <a:ext cx="4125893" cy="1611919"/>
            </a:xfrm>
            <a:prstGeom prst="rect">
              <a:avLst/>
            </a:prstGeom>
          </p:spPr>
        </p:pic>
        <p:pic>
          <p:nvPicPr>
            <p:cNvPr id="13" name="Picture 12">
              <a:extLst>
                <a:ext uri="{FF2B5EF4-FFF2-40B4-BE49-F238E27FC236}">
                  <a16:creationId xmlns:a16="http://schemas.microsoft.com/office/drawing/2014/main" id="{505787AF-3E62-456C-84E5-058BC129D8DF}"/>
                </a:ext>
              </a:extLst>
            </p:cNvPr>
            <p:cNvPicPr>
              <a:picLocks noChangeAspect="1"/>
            </p:cNvPicPr>
            <p:nvPr/>
          </p:nvPicPr>
          <p:blipFill>
            <a:blip r:embed="rId4"/>
            <a:stretch>
              <a:fillRect/>
            </a:stretch>
          </p:blipFill>
          <p:spPr>
            <a:xfrm>
              <a:off x="1623816" y="397852"/>
              <a:ext cx="6673575" cy="1611919"/>
            </a:xfrm>
            <a:prstGeom prst="rect">
              <a:avLst/>
            </a:prstGeom>
          </p:spPr>
        </p:pic>
        <p:grpSp>
          <p:nvGrpSpPr>
            <p:cNvPr id="14" name="Group 13">
              <a:extLst>
                <a:ext uri="{FF2B5EF4-FFF2-40B4-BE49-F238E27FC236}">
                  <a16:creationId xmlns:a16="http://schemas.microsoft.com/office/drawing/2014/main" id="{3A6E4D0F-BF03-4802-888B-B91773FC2FFC}"/>
                </a:ext>
              </a:extLst>
            </p:cNvPr>
            <p:cNvGrpSpPr/>
            <p:nvPr/>
          </p:nvGrpSpPr>
          <p:grpSpPr>
            <a:xfrm>
              <a:off x="5815938" y="2082678"/>
              <a:ext cx="2462586" cy="1611919"/>
              <a:chOff x="5815938" y="2064205"/>
              <a:chExt cx="2462586" cy="1611920"/>
            </a:xfrm>
          </p:grpSpPr>
          <p:pic>
            <p:nvPicPr>
              <p:cNvPr id="15" name="Picture 14">
                <a:extLst>
                  <a:ext uri="{FF2B5EF4-FFF2-40B4-BE49-F238E27FC236}">
                    <a16:creationId xmlns:a16="http://schemas.microsoft.com/office/drawing/2014/main" id="{041BD05A-A409-4173-9FE2-F1ABDE2F72F4}"/>
                  </a:ext>
                </a:extLst>
              </p:cNvPr>
              <p:cNvPicPr>
                <a:picLocks noChangeAspect="1"/>
              </p:cNvPicPr>
              <p:nvPr/>
            </p:nvPicPr>
            <p:blipFill rotWithShape="1">
              <a:blip r:embed="rId5">
                <a:grayscl/>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1227" t="8079" b="14526"/>
              <a:stretch/>
            </p:blipFill>
            <p:spPr>
              <a:xfrm>
                <a:off x="5815938" y="2064205"/>
                <a:ext cx="2462201" cy="1611920"/>
              </a:xfrm>
              <a:prstGeom prst="rect">
                <a:avLst/>
              </a:prstGeom>
            </p:spPr>
          </p:pic>
          <p:cxnSp>
            <p:nvCxnSpPr>
              <p:cNvPr id="16" name="Straight Connector 15">
                <a:extLst>
                  <a:ext uri="{FF2B5EF4-FFF2-40B4-BE49-F238E27FC236}">
                    <a16:creationId xmlns:a16="http://schemas.microsoft.com/office/drawing/2014/main" id="{CC3AD41A-62E7-4FCE-B30D-CD334155155B}"/>
                  </a:ext>
                </a:extLst>
              </p:cNvPr>
              <p:cNvCxnSpPr/>
              <p:nvPr/>
            </p:nvCxnSpPr>
            <p:spPr>
              <a:xfrm>
                <a:off x="5985164" y="3611131"/>
                <a:ext cx="258618" cy="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4347554-F4AC-46CE-9457-18E364BDE05B}"/>
                  </a:ext>
                </a:extLst>
              </p:cNvPr>
              <p:cNvSpPr txBox="1"/>
              <p:nvPr/>
            </p:nvSpPr>
            <p:spPr>
              <a:xfrm>
                <a:off x="5826411" y="3332853"/>
                <a:ext cx="834741" cy="281830"/>
              </a:xfrm>
              <a:prstGeom prst="rect">
                <a:avLst/>
              </a:prstGeom>
              <a:noFill/>
            </p:spPr>
            <p:txBody>
              <a:bodyPr wrap="square" rtlCol="0">
                <a:spAutoFit/>
              </a:bodyPr>
              <a:lstStyle/>
              <a:p>
                <a:r>
                  <a:rPr lang="en-US" sz="900" dirty="0">
                    <a:solidFill>
                      <a:srgbClr val="FFFF00"/>
                    </a:solidFill>
                    <a:latin typeface="Times New Roman" panose="02020603050405020304" pitchFamily="18" charset="0"/>
                    <a:cs typeface="Times New Roman" panose="02020603050405020304" pitchFamily="18" charset="0"/>
                  </a:rPr>
                  <a:t>500 </a:t>
                </a:r>
                <a:r>
                  <a:rPr lang="el-GR" sz="900" dirty="0">
                    <a:solidFill>
                      <a:srgbClr val="FFFF00"/>
                    </a:solidFill>
                    <a:latin typeface="Times New Roman" panose="02020603050405020304" pitchFamily="18" charset="0"/>
                    <a:cs typeface="Times New Roman" panose="02020603050405020304" pitchFamily="18" charset="0"/>
                  </a:rPr>
                  <a:t>μ</a:t>
                </a:r>
                <a:r>
                  <a:rPr lang="en-US" sz="900" dirty="0">
                    <a:solidFill>
                      <a:srgbClr val="FFFF00"/>
                    </a:solidFill>
                    <a:latin typeface="Times New Roman" panose="02020603050405020304" pitchFamily="18" charset="0"/>
                    <a:cs typeface="Times New Roman" panose="02020603050405020304" pitchFamily="18" charset="0"/>
                  </a:rPr>
                  <a:t>M</a:t>
                </a:r>
              </a:p>
            </p:txBody>
          </p:sp>
          <p:sp>
            <p:nvSpPr>
              <p:cNvPr id="18" name="TextBox 17">
                <a:extLst>
                  <a:ext uri="{FF2B5EF4-FFF2-40B4-BE49-F238E27FC236}">
                    <a16:creationId xmlns:a16="http://schemas.microsoft.com/office/drawing/2014/main" id="{3C63C6AE-2956-4DF4-8D25-5836DC7E4439}"/>
                  </a:ext>
                </a:extLst>
              </p:cNvPr>
              <p:cNvSpPr txBox="1"/>
              <p:nvPr/>
            </p:nvSpPr>
            <p:spPr>
              <a:xfrm>
                <a:off x="7241735" y="2105663"/>
                <a:ext cx="1036789" cy="450928"/>
              </a:xfrm>
              <a:prstGeom prst="rect">
                <a:avLst/>
              </a:prstGeom>
              <a:noFill/>
            </p:spPr>
            <p:txBody>
              <a:bodyPr wrap="square" rtlCol="0">
                <a:spAutoFit/>
              </a:bodyPr>
              <a:lstStyle/>
              <a:p>
                <a:pPr algn="ctr"/>
                <a:r>
                  <a:rPr lang="en-US" sz="1000" dirty="0">
                    <a:solidFill>
                      <a:srgbClr val="FFFF00"/>
                    </a:solidFill>
                    <a:latin typeface="Times New Roman" panose="02020603050405020304" pitchFamily="18" charset="0"/>
                    <a:cs typeface="Times New Roman" panose="02020603050405020304" pitchFamily="18" charset="0"/>
                  </a:rPr>
                  <a:t>Astrocytes</a:t>
                </a:r>
              </a:p>
              <a:p>
                <a:pPr algn="ctr"/>
                <a:r>
                  <a:rPr lang="en-US" sz="800" dirty="0">
                    <a:solidFill>
                      <a:srgbClr val="FFFF00"/>
                    </a:solidFill>
                    <a:latin typeface="Times New Roman" panose="02020603050405020304" pitchFamily="18" charset="0"/>
                    <a:cs typeface="Times New Roman" panose="02020603050405020304" pitchFamily="18" charset="0"/>
                  </a:rPr>
                  <a:t>(Day-3) </a:t>
                </a:r>
              </a:p>
            </p:txBody>
          </p:sp>
        </p:grpSp>
      </p:grpSp>
      <p:sp>
        <p:nvSpPr>
          <p:cNvPr id="19" name="TextBox 18">
            <a:extLst>
              <a:ext uri="{FF2B5EF4-FFF2-40B4-BE49-F238E27FC236}">
                <a16:creationId xmlns:a16="http://schemas.microsoft.com/office/drawing/2014/main" id="{AFAB6A4F-BDED-480F-9B36-2DDA56943F08}"/>
              </a:ext>
            </a:extLst>
          </p:cNvPr>
          <p:cNvSpPr txBox="1"/>
          <p:nvPr/>
        </p:nvSpPr>
        <p:spPr>
          <a:xfrm>
            <a:off x="2355892" y="-43826"/>
            <a:ext cx="2576716" cy="369332"/>
          </a:xfrm>
          <a:prstGeom prst="rect">
            <a:avLst/>
          </a:prstGeom>
          <a:noFill/>
        </p:spPr>
        <p:txBody>
          <a:bodyPr wrap="square">
            <a:spAutoFit/>
          </a:bodyPr>
          <a:lstStyle/>
          <a:p>
            <a:r>
              <a:rPr lang="en-US" sz="1800" b="1" dirty="0">
                <a:solidFill>
                  <a:srgbClr val="000000"/>
                </a:solidFill>
                <a:latin typeface="Times New Roman" panose="02020603050405020304" pitchFamily="18" charset="0"/>
                <a:cs typeface="Times New Roman" panose="02020603050405020304" pitchFamily="18" charset="0"/>
              </a:rPr>
              <a:t>Supplementary figure 1</a:t>
            </a:r>
            <a:endParaRPr lang="en-CA" dirty="0"/>
          </a:p>
        </p:txBody>
      </p:sp>
      <p:pic>
        <p:nvPicPr>
          <p:cNvPr id="20" name="Picture 19">
            <a:extLst>
              <a:ext uri="{FF2B5EF4-FFF2-40B4-BE49-F238E27FC236}">
                <a16:creationId xmlns:a16="http://schemas.microsoft.com/office/drawing/2014/main" id="{2CA92230-DE3E-4765-83A4-CED3CDC01AF2}"/>
              </a:ext>
            </a:extLst>
          </p:cNvPr>
          <p:cNvPicPr>
            <a:picLocks noChangeAspect="1"/>
          </p:cNvPicPr>
          <p:nvPr/>
        </p:nvPicPr>
        <p:blipFill rotWithShape="1">
          <a:blip r:embed="rId7">
            <a:extLst>
              <a:ext uri="{28A0092B-C50C-407E-A947-70E740481C1C}">
                <a14:useLocalDpi xmlns:a14="http://schemas.microsoft.com/office/drawing/2010/main" val="0"/>
              </a:ext>
            </a:extLst>
          </a:blip>
          <a:srcRect l="4814" t="8868" r="10557" b="1611"/>
          <a:stretch/>
        </p:blipFill>
        <p:spPr>
          <a:xfrm>
            <a:off x="364821" y="458620"/>
            <a:ext cx="3155542" cy="2554816"/>
          </a:xfrm>
          <a:prstGeom prst="rect">
            <a:avLst/>
          </a:prstGeom>
        </p:spPr>
      </p:pic>
    </p:spTree>
    <p:extLst>
      <p:ext uri="{BB962C8B-B14F-4D97-AF65-F5344CB8AC3E}">
        <p14:creationId xmlns:p14="http://schemas.microsoft.com/office/powerpoint/2010/main" val="31203860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8349</TotalTime>
  <Words>377</Words>
  <Application>Microsoft Office PowerPoint</Application>
  <PresentationFormat>A4 Paper (210x297 mm)</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Bibin Anand</dc:creator>
  <cp:lastModifiedBy>Satyabrata Kar</cp:lastModifiedBy>
  <cp:revision>178</cp:revision>
  <dcterms:created xsi:type="dcterms:W3CDTF">2020-02-14T06:04:09Z</dcterms:created>
  <dcterms:modified xsi:type="dcterms:W3CDTF">2021-03-18T14:52:06Z</dcterms:modified>
</cp:coreProperties>
</file>