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45" r:id="rId2"/>
    <p:sldId id="442" r:id="rId3"/>
    <p:sldId id="443" r:id="rId4"/>
    <p:sldId id="444" r:id="rId5"/>
    <p:sldId id="334" r:id="rId6"/>
    <p:sldId id="322" r:id="rId7"/>
    <p:sldId id="428" r:id="rId8"/>
    <p:sldId id="423" r:id="rId9"/>
    <p:sldId id="429" r:id="rId10"/>
    <p:sldId id="400" r:id="rId11"/>
    <p:sldId id="335" r:id="rId12"/>
    <p:sldId id="441" r:id="rId13"/>
    <p:sldId id="437" r:id="rId14"/>
  </p:sldIdLst>
  <p:sldSz cx="27435175" cy="36580763"/>
  <p:notesSz cx="6811963" cy="9945688"/>
  <p:defaultTextStyle>
    <a:defPPr>
      <a:defRPr lang="zh-TW"/>
    </a:defPPr>
    <a:lvl1pPr marL="0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1pPr>
    <a:lvl2pPr marL="1828711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2pPr>
    <a:lvl3pPr marL="3657419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3pPr>
    <a:lvl4pPr marL="5486126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4pPr>
    <a:lvl5pPr marL="7314834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5pPr>
    <a:lvl6pPr marL="9143545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6pPr>
    <a:lvl7pPr marL="10972253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7pPr>
    <a:lvl8pPr marL="12800960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8pPr>
    <a:lvl9pPr marL="14629668" algn="l" defTabSz="3657419" rtl="0" eaLnBrk="1" latinLnBrk="0" hangingPunct="1">
      <a:defRPr sz="7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0" userDrawn="1">
          <p15:clr>
            <a:srgbClr val="A4A3A4"/>
          </p15:clr>
        </p15:guide>
        <p15:guide id="3" pos="499" userDrawn="1">
          <p15:clr>
            <a:srgbClr val="A4A3A4"/>
          </p15:clr>
        </p15:guide>
        <p15:guide id="4" orient="horz" pos="1884">
          <p15:clr>
            <a:srgbClr val="A4A3A4"/>
          </p15:clr>
        </p15:guide>
        <p15:guide id="5" pos="85">
          <p15:clr>
            <a:srgbClr val="A4A3A4"/>
          </p15:clr>
        </p15:guide>
        <p15:guide id="6" orient="horz" pos="1912">
          <p15:clr>
            <a:srgbClr val="A4A3A4"/>
          </p15:clr>
        </p15:guide>
        <p15:guide id="7" pos="470">
          <p15:clr>
            <a:srgbClr val="A4A3A4"/>
          </p15:clr>
        </p15:guide>
        <p15:guide id="8" orient="horz" pos="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74" autoAdjust="0"/>
    <p:restoredTop sz="92932" autoAdjust="0"/>
  </p:normalViewPr>
  <p:slideViewPr>
    <p:cSldViewPr snapToGrid="0">
      <p:cViewPr varScale="1">
        <p:scale>
          <a:sx n="21" d="100"/>
          <a:sy n="21" d="100"/>
        </p:scale>
        <p:origin x="3444" y="84"/>
      </p:cViewPr>
      <p:guideLst>
        <p:guide orient="horz" pos="1520"/>
        <p:guide pos="499"/>
        <p:guide orient="horz" pos="1884"/>
        <p:guide pos="85"/>
        <p:guide orient="horz" pos="1912"/>
        <p:guide pos="470"/>
        <p:guide orient="horz" pos="12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33" d="100"/>
        <a:sy n="33" d="100"/>
      </p:scale>
      <p:origin x="0" y="14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w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9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emf"/><Relationship Id="rId5" Type="http://schemas.openxmlformats.org/officeDocument/2006/relationships/image" Target="../media/image41.emf"/><Relationship Id="rId4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emf"/><Relationship Id="rId1" Type="http://schemas.openxmlformats.org/officeDocument/2006/relationships/image" Target="../media/image5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4" Type="http://schemas.openxmlformats.org/officeDocument/2006/relationships/image" Target="../media/image6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E0A7-CC01-472B-B9C7-1314F54635C9}" type="datetimeFigureOut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008188" y="746125"/>
            <a:ext cx="27955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197" y="4724202"/>
            <a:ext cx="544957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8536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F8EEA5-7B40-4118-BC02-33F1A1FD4944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274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1pPr>
    <a:lvl2pPr marL="1828711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2pPr>
    <a:lvl3pPr marL="3657419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3pPr>
    <a:lvl4pPr marL="5486126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4pPr>
    <a:lvl5pPr marL="7314834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5pPr>
    <a:lvl6pPr marL="9143545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6pPr>
    <a:lvl7pPr marL="10972253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7pPr>
    <a:lvl8pPr marL="12800960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8pPr>
    <a:lvl9pPr marL="14629668" algn="l" defTabSz="3657419" rtl="0" eaLnBrk="1" latinLnBrk="0" hangingPunct="1">
      <a:defRPr sz="4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2009775" y="747713"/>
            <a:ext cx="2792413" cy="372745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latin typeface="Times New Roman" pitchFamily="18" charset="0"/>
                <a:cs typeface="Times New Roman" pitchFamily="18" charset="0"/>
              </a:rPr>
              <a:t>MRE11 overexpression significantly increases the CDDP resistance of CAL 27 cell line.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252A2-4D03-45AD-B717-28A372277982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58523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57638" y="11363754"/>
            <a:ext cx="23319899" cy="784115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4115276" y="20729104"/>
            <a:ext cx="19204623" cy="93484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28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57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86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314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143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972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800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629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A1A13-4AD4-4835-A444-E2099FD1CA96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5199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03A50-EDAF-433F-AEB2-10814D6EC49C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611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29840517" y="3903645"/>
            <a:ext cx="9259372" cy="83246636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2057638" y="3903645"/>
            <a:ext cx="27325627" cy="83246636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A7B44-2A4F-443A-BDFF-6C482D073D3B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8979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0306-9664-4945-BE9A-6A2AD2677498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919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67190" y="23506535"/>
            <a:ext cx="23319899" cy="7265347"/>
          </a:xfrm>
        </p:spPr>
        <p:txBody>
          <a:bodyPr anchor="t"/>
          <a:lstStyle>
            <a:lvl1pPr algn="l">
              <a:defRPr sz="16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167190" y="15504496"/>
            <a:ext cx="23319899" cy="8002039"/>
          </a:xfrm>
        </p:spPr>
        <p:txBody>
          <a:bodyPr anchor="b"/>
          <a:lstStyle>
            <a:lvl1pPr marL="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1pPr>
            <a:lvl2pPr marL="1828711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65741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3pPr>
            <a:lvl4pPr marL="5486126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4pPr>
            <a:lvl5pPr marL="731483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5pPr>
            <a:lvl6pPr marL="9143545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6pPr>
            <a:lvl7pPr marL="10972253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7pPr>
            <a:lvl8pPr marL="12800960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8pPr>
            <a:lvl9pPr marL="14629668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B401A-E68C-40D3-8355-CFC608FF0968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1621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2057643" y="22761369"/>
            <a:ext cx="18290117" cy="64388917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20805012" y="22761369"/>
            <a:ext cx="18294881" cy="64388917"/>
          </a:xfrm>
        </p:spPr>
        <p:txBody>
          <a:bodyPr/>
          <a:lstStyle>
            <a:lvl1pPr>
              <a:defRPr sz="11200"/>
            </a:lvl1pPr>
            <a:lvl2pPr>
              <a:defRPr sz="9600"/>
            </a:lvl2pPr>
            <a:lvl3pPr>
              <a:defRPr sz="80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E5A6-1FB1-4CF5-BD79-19D665F28BF1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1714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765" y="1464927"/>
            <a:ext cx="24691657" cy="6096794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758" y="8188335"/>
            <a:ext cx="12121968" cy="341250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711" indent="0">
              <a:buNone/>
              <a:defRPr sz="8000" b="1"/>
            </a:lvl2pPr>
            <a:lvl3pPr marL="3657419" indent="0">
              <a:buNone/>
              <a:defRPr sz="7200" b="1"/>
            </a:lvl3pPr>
            <a:lvl4pPr marL="5486126" indent="0">
              <a:buNone/>
              <a:defRPr sz="6400" b="1"/>
            </a:lvl4pPr>
            <a:lvl5pPr marL="7314834" indent="0">
              <a:buNone/>
              <a:defRPr sz="6400" b="1"/>
            </a:lvl5pPr>
            <a:lvl6pPr marL="9143545" indent="0">
              <a:buNone/>
              <a:defRPr sz="6400" b="1"/>
            </a:lvl6pPr>
            <a:lvl7pPr marL="10972253" indent="0">
              <a:buNone/>
              <a:defRPr sz="6400" b="1"/>
            </a:lvl7pPr>
            <a:lvl8pPr marL="12800960" indent="0">
              <a:buNone/>
              <a:defRPr sz="6400" b="1"/>
            </a:lvl8pPr>
            <a:lvl9pPr marL="14629668" indent="0">
              <a:buNone/>
              <a:defRPr sz="64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1371758" y="11600850"/>
            <a:ext cx="12121968" cy="21076280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13936689" y="8188335"/>
            <a:ext cx="12126728" cy="341250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711" indent="0">
              <a:buNone/>
              <a:defRPr sz="8000" b="1"/>
            </a:lvl2pPr>
            <a:lvl3pPr marL="3657419" indent="0">
              <a:buNone/>
              <a:defRPr sz="7200" b="1"/>
            </a:lvl3pPr>
            <a:lvl4pPr marL="5486126" indent="0">
              <a:buNone/>
              <a:defRPr sz="6400" b="1"/>
            </a:lvl4pPr>
            <a:lvl5pPr marL="7314834" indent="0">
              <a:buNone/>
              <a:defRPr sz="6400" b="1"/>
            </a:lvl5pPr>
            <a:lvl6pPr marL="9143545" indent="0">
              <a:buNone/>
              <a:defRPr sz="6400" b="1"/>
            </a:lvl6pPr>
            <a:lvl7pPr marL="10972253" indent="0">
              <a:buNone/>
              <a:defRPr sz="6400" b="1"/>
            </a:lvl7pPr>
            <a:lvl8pPr marL="12800960" indent="0">
              <a:buNone/>
              <a:defRPr sz="6400" b="1"/>
            </a:lvl8pPr>
            <a:lvl9pPr marL="14629668" indent="0">
              <a:buNone/>
              <a:defRPr sz="64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13936689" y="11600850"/>
            <a:ext cx="12126728" cy="21076280"/>
          </a:xfrm>
        </p:spPr>
        <p:txBody>
          <a:bodyPr/>
          <a:lstStyle>
            <a:lvl1pPr>
              <a:defRPr sz="9600"/>
            </a:lvl1pPr>
            <a:lvl2pPr>
              <a:defRPr sz="8000"/>
            </a:lvl2pPr>
            <a:lvl3pPr>
              <a:defRPr sz="7200"/>
            </a:lvl3pPr>
            <a:lvl4pPr>
              <a:defRPr sz="6400"/>
            </a:lvl4pPr>
            <a:lvl5pPr>
              <a:defRPr sz="6400"/>
            </a:lvl5pPr>
            <a:lvl6pPr>
              <a:defRPr sz="6400"/>
            </a:lvl6pPr>
            <a:lvl7pPr>
              <a:defRPr sz="6400"/>
            </a:lvl7pPr>
            <a:lvl8pPr>
              <a:defRPr sz="6400"/>
            </a:lvl8pPr>
            <a:lvl9pPr>
              <a:defRPr sz="64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72B3A-CDC4-41C6-82BD-696CD2CAACD6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826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90C49-C95B-47AF-B5EF-1B8A9AC77F2D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780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79794-BE8F-4B09-A5C8-A4A5BB277F40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770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371760" y="1456457"/>
            <a:ext cx="9025984" cy="6198407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726397" y="1456464"/>
            <a:ext cx="15337025" cy="31220668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371760" y="7654867"/>
            <a:ext cx="9025984" cy="25022260"/>
          </a:xfrm>
        </p:spPr>
        <p:txBody>
          <a:bodyPr/>
          <a:lstStyle>
            <a:lvl1pPr marL="0" indent="0">
              <a:buNone/>
              <a:defRPr sz="5600"/>
            </a:lvl1pPr>
            <a:lvl2pPr marL="1828711" indent="0">
              <a:buNone/>
              <a:defRPr sz="4800"/>
            </a:lvl2pPr>
            <a:lvl3pPr marL="3657419" indent="0">
              <a:buNone/>
              <a:defRPr sz="4000"/>
            </a:lvl3pPr>
            <a:lvl4pPr marL="5486126" indent="0">
              <a:buNone/>
              <a:defRPr sz="3600"/>
            </a:lvl4pPr>
            <a:lvl5pPr marL="7314834" indent="0">
              <a:buNone/>
              <a:defRPr sz="3600"/>
            </a:lvl5pPr>
            <a:lvl6pPr marL="9143545" indent="0">
              <a:buNone/>
              <a:defRPr sz="3600"/>
            </a:lvl6pPr>
            <a:lvl7pPr marL="10972253" indent="0">
              <a:buNone/>
              <a:defRPr sz="3600"/>
            </a:lvl7pPr>
            <a:lvl8pPr marL="12800960" indent="0">
              <a:buNone/>
              <a:defRPr sz="3600"/>
            </a:lvl8pPr>
            <a:lvl9pPr marL="14629668" indent="0">
              <a:buNone/>
              <a:defRPr sz="36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1EF9E-FA2F-426F-84F5-0E92914754E2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01100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77491" y="25606533"/>
            <a:ext cx="16461105" cy="3022997"/>
          </a:xfrm>
        </p:spPr>
        <p:txBody>
          <a:bodyPr anchor="b"/>
          <a:lstStyle>
            <a:lvl1pPr algn="l">
              <a:defRPr sz="8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377491" y="3268559"/>
            <a:ext cx="16461105" cy="21948458"/>
          </a:xfrm>
        </p:spPr>
        <p:txBody>
          <a:bodyPr/>
          <a:lstStyle>
            <a:lvl1pPr marL="0" indent="0">
              <a:buNone/>
              <a:defRPr sz="12800"/>
            </a:lvl1pPr>
            <a:lvl2pPr marL="1828711" indent="0">
              <a:buNone/>
              <a:defRPr sz="11200"/>
            </a:lvl2pPr>
            <a:lvl3pPr marL="3657419" indent="0">
              <a:buNone/>
              <a:defRPr sz="9600"/>
            </a:lvl3pPr>
            <a:lvl4pPr marL="5486126" indent="0">
              <a:buNone/>
              <a:defRPr sz="8000"/>
            </a:lvl4pPr>
            <a:lvl5pPr marL="7314834" indent="0">
              <a:buNone/>
              <a:defRPr sz="8000"/>
            </a:lvl5pPr>
            <a:lvl6pPr marL="9143545" indent="0">
              <a:buNone/>
              <a:defRPr sz="8000"/>
            </a:lvl6pPr>
            <a:lvl7pPr marL="10972253" indent="0">
              <a:buNone/>
              <a:defRPr sz="8000"/>
            </a:lvl7pPr>
            <a:lvl8pPr marL="12800960" indent="0">
              <a:buNone/>
              <a:defRPr sz="8000"/>
            </a:lvl8pPr>
            <a:lvl9pPr marL="14629668" indent="0">
              <a:buNone/>
              <a:defRPr sz="8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5377491" y="28629535"/>
            <a:ext cx="16461105" cy="4293156"/>
          </a:xfrm>
        </p:spPr>
        <p:txBody>
          <a:bodyPr/>
          <a:lstStyle>
            <a:lvl1pPr marL="0" indent="0">
              <a:buNone/>
              <a:defRPr sz="5600"/>
            </a:lvl1pPr>
            <a:lvl2pPr marL="1828711" indent="0">
              <a:buNone/>
              <a:defRPr sz="4800"/>
            </a:lvl2pPr>
            <a:lvl3pPr marL="3657419" indent="0">
              <a:buNone/>
              <a:defRPr sz="4000"/>
            </a:lvl3pPr>
            <a:lvl4pPr marL="5486126" indent="0">
              <a:buNone/>
              <a:defRPr sz="3600"/>
            </a:lvl4pPr>
            <a:lvl5pPr marL="7314834" indent="0">
              <a:buNone/>
              <a:defRPr sz="3600"/>
            </a:lvl5pPr>
            <a:lvl6pPr marL="9143545" indent="0">
              <a:buNone/>
              <a:defRPr sz="3600"/>
            </a:lvl6pPr>
            <a:lvl7pPr marL="10972253" indent="0">
              <a:buNone/>
              <a:defRPr sz="3600"/>
            </a:lvl7pPr>
            <a:lvl8pPr marL="12800960" indent="0">
              <a:buNone/>
              <a:defRPr sz="3600"/>
            </a:lvl8pPr>
            <a:lvl9pPr marL="14629668" indent="0">
              <a:buNone/>
              <a:defRPr sz="36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CFFB9-4678-4E50-82AE-9C6D5E280406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193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1371765" y="1464927"/>
            <a:ext cx="24691657" cy="6096794"/>
          </a:xfrm>
          <a:prstGeom prst="rect">
            <a:avLst/>
          </a:prstGeom>
        </p:spPr>
        <p:txBody>
          <a:bodyPr vert="horz" lIns="365742" tIns="182873" rIns="365742" bIns="182873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371765" y="8535514"/>
            <a:ext cx="24691657" cy="24141613"/>
          </a:xfrm>
          <a:prstGeom prst="rect">
            <a:avLst/>
          </a:prstGeom>
        </p:spPr>
        <p:txBody>
          <a:bodyPr vert="horz" lIns="365742" tIns="182873" rIns="365742" bIns="182873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1371763" y="33904951"/>
            <a:ext cx="6401542" cy="1947588"/>
          </a:xfrm>
          <a:prstGeom prst="rect">
            <a:avLst/>
          </a:prstGeom>
        </p:spPr>
        <p:txBody>
          <a:bodyPr vert="horz" lIns="365742" tIns="182873" rIns="365742" bIns="182873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E0E86-E6DB-42B7-8596-3A53260E9162}" type="datetime1">
              <a:rPr lang="zh-TW" altLang="en-US" smtClean="0"/>
              <a:pPr/>
              <a:t>2021/1/28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9373686" y="33904951"/>
            <a:ext cx="8687806" cy="1947588"/>
          </a:xfrm>
          <a:prstGeom prst="rect">
            <a:avLst/>
          </a:prstGeom>
        </p:spPr>
        <p:txBody>
          <a:bodyPr vert="horz" lIns="365742" tIns="182873" rIns="365742" bIns="182873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19661876" y="33904951"/>
            <a:ext cx="6401542" cy="1947588"/>
          </a:xfrm>
          <a:prstGeom prst="rect">
            <a:avLst/>
          </a:prstGeom>
        </p:spPr>
        <p:txBody>
          <a:bodyPr vert="horz" lIns="365742" tIns="182873" rIns="365742" bIns="182873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E0926C-1614-4439-B6D4-AA546540561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2830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3657419" rtl="0" eaLnBrk="1" latinLnBrk="0" hangingPunct="1"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71533" indent="-1371533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12800" kern="1200">
          <a:solidFill>
            <a:schemeClr val="tx1"/>
          </a:solidFill>
          <a:latin typeface="+mn-lt"/>
          <a:ea typeface="+mn-ea"/>
          <a:cs typeface="+mn-cs"/>
        </a:defRPr>
      </a:lvl1pPr>
      <a:lvl2pPr marL="2971653" indent="-1142945" algn="l" defTabSz="3657419" rtl="0" eaLnBrk="1" latinLnBrk="0" hangingPunct="1">
        <a:spcBef>
          <a:spcPct val="20000"/>
        </a:spcBef>
        <a:buFont typeface="Arial" panose="020B0604020202020204" pitchFamily="34" charset="0"/>
        <a:buChar char="–"/>
        <a:defRPr sz="11200" kern="1200">
          <a:solidFill>
            <a:schemeClr val="tx1"/>
          </a:solidFill>
          <a:latin typeface="+mn-lt"/>
          <a:ea typeface="+mn-ea"/>
          <a:cs typeface="+mn-cs"/>
        </a:defRPr>
      </a:lvl2pPr>
      <a:lvl3pPr marL="4571773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480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–"/>
        <a:defRPr sz="80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187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»"/>
        <a:defRPr sz="80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7899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6606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5314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025" indent="-914354" algn="l" defTabSz="3657419" rtl="0" eaLnBrk="1" latinLnBrk="0" hangingPunct="1">
        <a:spcBef>
          <a:spcPct val="20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711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419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126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4834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3545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253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0960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29668" algn="l" defTabSz="3657419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13" Type="http://schemas.openxmlformats.org/officeDocument/2006/relationships/oleObject" Target="../embeddings/oleObject27.bin"/><Relationship Id="rId3" Type="http://schemas.openxmlformats.org/officeDocument/2006/relationships/image" Target="../media/image78.jpeg"/><Relationship Id="rId7" Type="http://schemas.openxmlformats.org/officeDocument/2006/relationships/oleObject" Target="../embeddings/oleObject26.bin"/><Relationship Id="rId12" Type="http://schemas.microsoft.com/office/2007/relationships/hdphoto" Target="../media/hdphoto9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microsoft.com/office/2007/relationships/hdphoto" Target="../media/hdphoto7.wdp"/><Relationship Id="rId11" Type="http://schemas.openxmlformats.org/officeDocument/2006/relationships/image" Target="../media/image81.jpeg"/><Relationship Id="rId5" Type="http://schemas.openxmlformats.org/officeDocument/2006/relationships/image" Target="../media/image79.jpeg"/><Relationship Id="rId10" Type="http://schemas.microsoft.com/office/2007/relationships/hdphoto" Target="../media/hdphoto8.wdp"/><Relationship Id="rId4" Type="http://schemas.microsoft.com/office/2007/relationships/hdphoto" Target="../media/hdphoto6.wdp"/><Relationship Id="rId9" Type="http://schemas.openxmlformats.org/officeDocument/2006/relationships/image" Target="../media/image80.jpeg"/><Relationship Id="rId14" Type="http://schemas.openxmlformats.org/officeDocument/2006/relationships/image" Target="../media/image77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0.png"/><Relationship Id="rId18" Type="http://schemas.openxmlformats.org/officeDocument/2006/relationships/image" Target="../media/image94.png"/><Relationship Id="rId3" Type="http://schemas.openxmlformats.org/officeDocument/2006/relationships/oleObject" Target="../embeddings/oleObject28.bin"/><Relationship Id="rId21" Type="http://schemas.openxmlformats.org/officeDocument/2006/relationships/image" Target="../media/image97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17" Type="http://schemas.openxmlformats.org/officeDocument/2006/relationships/image" Target="../media/image93.png"/><Relationship Id="rId2" Type="http://schemas.openxmlformats.org/officeDocument/2006/relationships/slideLayout" Target="../slideLayouts/slideLayout7.xml"/><Relationship Id="rId16" Type="http://schemas.microsoft.com/office/2007/relationships/hdphoto" Target="../media/hdphoto3.wdp"/><Relationship Id="rId20" Type="http://schemas.openxmlformats.org/officeDocument/2006/relationships/image" Target="../media/image96.png"/><Relationship Id="rId1" Type="http://schemas.openxmlformats.org/officeDocument/2006/relationships/vmlDrawing" Target="../drawings/vmlDrawing8.vml"/><Relationship Id="rId6" Type="http://schemas.openxmlformats.org/officeDocument/2006/relationships/image" Target="../media/image83.wmf"/><Relationship Id="rId11" Type="http://schemas.openxmlformats.org/officeDocument/2006/relationships/image" Target="../media/image88.png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92.png"/><Relationship Id="rId10" Type="http://schemas.openxmlformats.org/officeDocument/2006/relationships/image" Target="../media/image87.png"/><Relationship Id="rId19" Type="http://schemas.openxmlformats.org/officeDocument/2006/relationships/image" Target="../media/image95.png"/><Relationship Id="rId4" Type="http://schemas.openxmlformats.org/officeDocument/2006/relationships/image" Target="../media/image82.wmf"/><Relationship Id="rId9" Type="http://schemas.openxmlformats.org/officeDocument/2006/relationships/image" Target="../media/image86.png"/><Relationship Id="rId14" Type="http://schemas.openxmlformats.org/officeDocument/2006/relationships/image" Target="../media/image9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3.png"/><Relationship Id="rId18" Type="http://schemas.openxmlformats.org/officeDocument/2006/relationships/image" Target="../media/image14.wmf"/><Relationship Id="rId26" Type="http://schemas.openxmlformats.org/officeDocument/2006/relationships/image" Target="../media/image31.png"/><Relationship Id="rId21" Type="http://schemas.openxmlformats.org/officeDocument/2006/relationships/image" Target="../media/image26.png"/><Relationship Id="rId34" Type="http://schemas.openxmlformats.org/officeDocument/2006/relationships/image" Target="../media/image17.emf"/><Relationship Id="rId7" Type="http://schemas.openxmlformats.org/officeDocument/2006/relationships/image" Target="../media/image20.png"/><Relationship Id="rId12" Type="http://schemas.microsoft.com/office/2007/relationships/hdphoto" Target="../media/hdphoto3.wdp"/><Relationship Id="rId17" Type="http://schemas.openxmlformats.org/officeDocument/2006/relationships/oleObject" Target="../embeddings/oleObject4.bin"/><Relationship Id="rId25" Type="http://schemas.openxmlformats.org/officeDocument/2006/relationships/image" Target="../media/image30.png"/><Relationship Id="rId33" Type="http://schemas.openxmlformats.org/officeDocument/2006/relationships/oleObject" Target="../embeddings/oleObject7.bin"/><Relationship Id="rId38" Type="http://schemas.openxmlformats.org/officeDocument/2006/relationships/image" Target="../media/image19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20" Type="http://schemas.openxmlformats.org/officeDocument/2006/relationships/image" Target="../media/image25.png"/><Relationship Id="rId29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11" Type="http://schemas.openxmlformats.org/officeDocument/2006/relationships/image" Target="../media/image22.png"/><Relationship Id="rId24" Type="http://schemas.openxmlformats.org/officeDocument/2006/relationships/image" Target="../media/image29.png"/><Relationship Id="rId32" Type="http://schemas.openxmlformats.org/officeDocument/2006/relationships/image" Target="../media/image16.wmf"/><Relationship Id="rId37" Type="http://schemas.openxmlformats.org/officeDocument/2006/relationships/oleObject" Target="../embeddings/oleObject9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3.bin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18.emf"/><Relationship Id="rId10" Type="http://schemas.microsoft.com/office/2007/relationships/hdphoto" Target="../media/hdphoto2.wdp"/><Relationship Id="rId19" Type="http://schemas.openxmlformats.org/officeDocument/2006/relationships/image" Target="../media/image24.png"/><Relationship Id="rId31" Type="http://schemas.openxmlformats.org/officeDocument/2006/relationships/oleObject" Target="../embeddings/oleObject6.bin"/><Relationship Id="rId4" Type="http://schemas.openxmlformats.org/officeDocument/2006/relationships/image" Target="../media/image11.wmf"/><Relationship Id="rId9" Type="http://schemas.openxmlformats.org/officeDocument/2006/relationships/image" Target="../media/image21.png"/><Relationship Id="rId14" Type="http://schemas.microsoft.com/office/2007/relationships/hdphoto" Target="../media/hdphoto4.wdp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8.bin"/><Relationship Id="rId8" Type="http://schemas.microsoft.com/office/2007/relationships/hdphoto" Target="../media/hdphoto1.wdp"/><Relationship Id="rId3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18" Type="http://schemas.openxmlformats.org/officeDocument/2006/relationships/oleObject" Target="../embeddings/oleObject17.bin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49.png"/><Relationship Id="rId7" Type="http://schemas.openxmlformats.org/officeDocument/2006/relationships/image" Target="../media/image38.wmf"/><Relationship Id="rId12" Type="http://schemas.openxmlformats.org/officeDocument/2006/relationships/image" Target="../media/image46.png"/><Relationship Id="rId17" Type="http://schemas.openxmlformats.org/officeDocument/2006/relationships/image" Target="../media/image4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.bin"/><Relationship Id="rId20" Type="http://schemas.openxmlformats.org/officeDocument/2006/relationships/image" Target="../media/image48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45.png"/><Relationship Id="rId24" Type="http://schemas.microsoft.com/office/2007/relationships/hdphoto" Target="../media/hdphoto5.wdp"/><Relationship Id="rId5" Type="http://schemas.openxmlformats.org/officeDocument/2006/relationships/image" Target="../media/image37.emf"/><Relationship Id="rId15" Type="http://schemas.openxmlformats.org/officeDocument/2006/relationships/image" Target="../media/image39.wmf"/><Relationship Id="rId23" Type="http://schemas.openxmlformats.org/officeDocument/2006/relationships/image" Target="../media/image51.png"/><Relationship Id="rId10" Type="http://schemas.openxmlformats.org/officeDocument/2006/relationships/image" Target="../media/image44.png"/><Relationship Id="rId19" Type="http://schemas.openxmlformats.org/officeDocument/2006/relationships/image" Target="../media/image41.emf"/><Relationship Id="rId4" Type="http://schemas.openxmlformats.org/officeDocument/2006/relationships/oleObject" Target="../embeddings/oleObject13.bin"/><Relationship Id="rId9" Type="http://schemas.openxmlformats.org/officeDocument/2006/relationships/image" Target="../media/image43.png"/><Relationship Id="rId14" Type="http://schemas.openxmlformats.org/officeDocument/2006/relationships/oleObject" Target="../embeddings/oleObject15.bin"/><Relationship Id="rId22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2.emf"/><Relationship Id="rId4" Type="http://schemas.openxmlformats.org/officeDocument/2006/relationships/oleObject" Target="../embeddings/oleObject18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7.jpeg"/><Relationship Id="rId7" Type="http://schemas.openxmlformats.org/officeDocument/2006/relationships/oleObject" Target="../embeddings/oleObject20.bin"/><Relationship Id="rId12" Type="http://schemas.openxmlformats.org/officeDocument/2006/relationships/image" Target="../media/image6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4.wmf"/><Relationship Id="rId11" Type="http://schemas.openxmlformats.org/officeDocument/2006/relationships/image" Target="../media/image59.png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56.wmf"/><Relationship Id="rId4" Type="http://schemas.openxmlformats.org/officeDocument/2006/relationships/image" Target="../media/image58.jpeg"/><Relationship Id="rId9" Type="http://schemas.openxmlformats.org/officeDocument/2006/relationships/oleObject" Target="../embeddings/oleObject2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emf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13" Type="http://schemas.openxmlformats.org/officeDocument/2006/relationships/image" Target="../media/image74.tiff"/><Relationship Id="rId3" Type="http://schemas.openxmlformats.org/officeDocument/2006/relationships/image" Target="../media/image70.png"/><Relationship Id="rId7" Type="http://schemas.openxmlformats.org/officeDocument/2006/relationships/image" Target="../media/image67.wmf"/><Relationship Id="rId12" Type="http://schemas.openxmlformats.org/officeDocument/2006/relationships/image" Target="../media/image73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5.png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72.tiff"/><Relationship Id="rId5" Type="http://schemas.openxmlformats.org/officeDocument/2006/relationships/image" Target="../media/image66.wmf"/><Relationship Id="rId15" Type="http://schemas.openxmlformats.org/officeDocument/2006/relationships/image" Target="../media/image69.wmf"/><Relationship Id="rId10" Type="http://schemas.openxmlformats.org/officeDocument/2006/relationships/image" Target="../media/image71.jpeg"/><Relationship Id="rId4" Type="http://schemas.openxmlformats.org/officeDocument/2006/relationships/oleObject" Target="../embeddings/oleObject22.bin"/><Relationship Id="rId9" Type="http://schemas.openxmlformats.org/officeDocument/2006/relationships/image" Target="../media/image68.wmf"/><Relationship Id="rId14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9E6C0D30-9858-4D20-A115-050F2BCCF0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129154"/>
              </p:ext>
            </p:extLst>
          </p:nvPr>
        </p:nvGraphicFramePr>
        <p:xfrm>
          <a:off x="2674938" y="1905024"/>
          <a:ext cx="18617519" cy="26751915"/>
        </p:xfrm>
        <a:graphic>
          <a:graphicData uri="http://schemas.openxmlformats.org/drawingml/2006/table">
            <a:tbl>
              <a:tblPr/>
              <a:tblGrid>
                <a:gridCol w="6967960">
                  <a:extLst>
                    <a:ext uri="{9D8B030D-6E8A-4147-A177-3AD203B41FA5}">
                      <a16:colId xmlns:a16="http://schemas.microsoft.com/office/drawing/2014/main" val="2750831667"/>
                    </a:ext>
                  </a:extLst>
                </a:gridCol>
                <a:gridCol w="6299160">
                  <a:extLst>
                    <a:ext uri="{9D8B030D-6E8A-4147-A177-3AD203B41FA5}">
                      <a16:colId xmlns:a16="http://schemas.microsoft.com/office/drawing/2014/main" val="583607539"/>
                    </a:ext>
                  </a:extLst>
                </a:gridCol>
                <a:gridCol w="5350399">
                  <a:extLst>
                    <a:ext uri="{9D8B030D-6E8A-4147-A177-3AD203B41FA5}">
                      <a16:colId xmlns:a16="http://schemas.microsoft.com/office/drawing/2014/main" val="2528750660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Variables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Categories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29488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Mean age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49.3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2443124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272903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Sex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Female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0 (0.0)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054539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Male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40 (100.0)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92549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308116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Alcohol drinking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8 (22.2)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35347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32 (77.8)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48576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72957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Betel quid chewing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0 (0.0)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47126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40 (100.0)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417224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12730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Cigarette smoking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0 (0.0)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28663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40 (100.0)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331186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621943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Location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Tongue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24 (61.1)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28968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Buccal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16(38.9)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746099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2441277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Lymph node metastasis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23 (55.6)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984808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17 (44.4)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89204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425563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TMN stage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 (2.5)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187263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14 (35.0)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834400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III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10 (25.0)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049554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IV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15 (37.5)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365725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206909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Chemotherapy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34 (86.1)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413391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6 (13.9)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2818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rgbClr val="000000"/>
                        </a:solidFill>
                        <a:effectLst/>
                        <a:latin typeface="新細明體" panose="02020500000000000000" pitchFamily="18" charset="-120"/>
                        <a:ea typeface="新細明體" panose="02020500000000000000" pitchFamily="18" charset="-12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05610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Radiotherapy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17 (45.4)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254746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新細明體" panose="02020500000000000000" pitchFamily="18" charset="-120"/>
                        </a:rPr>
                        <a:t>　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Yes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5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新細明體" panose="02020500000000000000" pitchFamily="18" charset="-120"/>
                        </a:rPr>
                        <a:t>23(55.6)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031205"/>
                  </a:ext>
                </a:extLst>
              </a:tr>
            </a:tbl>
          </a:graphicData>
        </a:graphic>
      </p:graphicFrame>
      <p:sp>
        <p:nvSpPr>
          <p:cNvPr id="3" name="文字方塊 5">
            <a:extLst>
              <a:ext uri="{FF2B5EF4-FFF2-40B4-BE49-F238E27FC236}">
                <a16:creationId xmlns:a16="http://schemas.microsoft.com/office/drawing/2014/main" id="{8F09D1BC-423E-4CCE-B579-17DDE9C9AA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" y="198236"/>
            <a:ext cx="27435171" cy="1292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5652" tIns="182821" rIns="365652" bIns="182821">
            <a:spAutoFit/>
          </a:bodyPr>
          <a:lstStyle/>
          <a:p>
            <a:r>
              <a:rPr lang="en-US" altLang="zh-TW" sz="6000" b="1" dirty="0">
                <a:latin typeface="+mj-lt"/>
                <a:ea typeface="微軟正黑體" pitchFamily="34" charset="-120"/>
                <a:cs typeface="Times New Roman" pitchFamily="18" charset="0"/>
              </a:rPr>
              <a:t>Sup. Table 1. </a:t>
            </a:r>
            <a:r>
              <a:rPr lang="en-US" altLang="zh-TW" sz="6000" b="1" dirty="0">
                <a:latin typeface="+mj-lt"/>
              </a:rPr>
              <a:t>Demographic profile of 40 cases of OSCC in GSE 37991</a:t>
            </a:r>
            <a:r>
              <a:rPr lang="en-US" altLang="zh-TW" sz="6000" b="1" dirty="0">
                <a:latin typeface="+mj-lt"/>
                <a:ea typeface="微軟正黑體" pitchFamily="34" charset="-120"/>
                <a:cs typeface="Times New Roman" pitchFamily="18" charset="0"/>
              </a:rPr>
              <a:t>.</a:t>
            </a:r>
            <a:endParaRPr lang="en-US" altLang="zh-TW" sz="6000" dirty="0">
              <a:latin typeface="+mj-lt"/>
              <a:ea typeface="微軟正黑體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71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4255" y="1496331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A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010841" y="1496331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B </a:t>
            </a:r>
            <a:endParaRPr lang="zh-TW" altLang="en-US" b="1" dirty="0">
              <a:cs typeface="Arial" pitchFamily="34" charset="0"/>
            </a:endParaRPr>
          </a:p>
        </p:txBody>
      </p:sp>
      <p:pic>
        <p:nvPicPr>
          <p:cNvPr id="11" name="圖片 10"/>
          <p:cNvPicPr preferRelativeResize="0">
            <a:picLocks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364" y="2714744"/>
            <a:ext cx="4408541" cy="3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內容版面配置區 4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149" y="2710548"/>
            <a:ext cx="4408541" cy="3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730555"/>
              </p:ext>
            </p:extLst>
          </p:nvPr>
        </p:nvGraphicFramePr>
        <p:xfrm>
          <a:off x="1979957" y="6230938"/>
          <a:ext cx="8616917" cy="60548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4" name="Prism Project" r:id="rId7" imgW="25298400" imgH="17449800" progId="Prism5.Document">
                  <p:embed/>
                </p:oleObj>
              </mc:Choice>
              <mc:Fallback>
                <p:oleObj name="Prism Project" r:id="rId7" imgW="25298400" imgH="17449800" progId="Prism5.Document">
                  <p:embed/>
                  <p:pic>
                    <p:nvPicPr>
                      <p:cNvPr id="0" name="Picture 4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957" y="6230938"/>
                        <a:ext cx="8616917" cy="60548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內容版面配置區 3"/>
          <p:cNvPicPr>
            <a:picLocks noChangeAspect="1"/>
          </p:cNvPicPr>
          <p:nvPr/>
        </p:nvPicPr>
        <p:blipFill>
          <a:blip r:embed="rId9" cstate="print">
            <a:lum contrast="2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2" y="2708165"/>
            <a:ext cx="4408541" cy="3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圖片 14"/>
          <p:cNvPicPr preferRelativeResize="0">
            <a:picLocks/>
          </p:cNvPicPr>
          <p:nvPr/>
        </p:nvPicPr>
        <p:blipFill>
          <a:blip r:embed="rId11" cstate="print">
            <a:lum bright="-10000" contrast="4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4249" y="2710548"/>
            <a:ext cx="4410000" cy="3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6" name="物件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0374127"/>
              </p:ext>
            </p:extLst>
          </p:nvPr>
        </p:nvGraphicFramePr>
        <p:xfrm>
          <a:off x="12565427" y="6154738"/>
          <a:ext cx="8695972" cy="6126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25" name="Prism Project" r:id="rId13" imgW="25298400" imgH="17849850" progId="Prism5.Document">
                  <p:embed/>
                </p:oleObj>
              </mc:Choice>
              <mc:Fallback>
                <p:oleObj name="Prism Project" r:id="rId13" imgW="25298400" imgH="17849850" progId="Prism5.Document">
                  <p:embed/>
                  <p:pic>
                    <p:nvPicPr>
                      <p:cNvPr id="0" name="Picture 4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65427" y="6154738"/>
                        <a:ext cx="8695972" cy="61262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字方塊 17"/>
          <p:cNvSpPr txBox="1"/>
          <p:nvPr/>
        </p:nvSpPr>
        <p:spPr>
          <a:xfrm>
            <a:off x="5041495" y="5400891"/>
            <a:ext cx="1082634" cy="615535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pPr algn="ctr"/>
            <a:r>
              <a:rPr lang="en-US" altLang="zh-TW" sz="2800" b="1" dirty="0">
                <a:cs typeface="Arial" panose="020B0604020202020204" pitchFamily="34" charset="0"/>
              </a:rPr>
              <a:t>100x</a:t>
            </a:r>
            <a:endParaRPr lang="zh-TW" altLang="en-US" sz="2800" b="1" dirty="0">
              <a:cs typeface="Arial" panose="020B0604020202020204" pitchFamily="34" charset="0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9587380" y="5420730"/>
            <a:ext cx="1082634" cy="615535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pPr algn="ctr"/>
            <a:r>
              <a:rPr lang="en-US" altLang="zh-TW" sz="2800" b="1" dirty="0">
                <a:cs typeface="Arial" panose="020B0604020202020204" pitchFamily="34" charset="0"/>
              </a:rPr>
              <a:t>100x</a:t>
            </a:r>
            <a:endParaRPr lang="zh-TW" altLang="en-US" sz="2800" b="1" dirty="0">
              <a:cs typeface="Arial" panose="020B0604020202020204" pitchFamily="34" charset="0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15754829" y="5417406"/>
            <a:ext cx="1082634" cy="615535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pPr algn="ctr"/>
            <a:r>
              <a:rPr lang="en-US" altLang="zh-TW" sz="2800" b="1" dirty="0">
                <a:cs typeface="Arial" panose="020B0604020202020204" pitchFamily="34" charset="0"/>
              </a:rPr>
              <a:t>100x</a:t>
            </a:r>
            <a:endParaRPr lang="zh-TW" altLang="en-US" sz="2800" b="1" dirty="0">
              <a:cs typeface="Arial" panose="020B0604020202020204" pitchFamily="34" charset="0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20259363" y="5392893"/>
            <a:ext cx="1082634" cy="615535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pPr algn="ctr"/>
            <a:r>
              <a:rPr lang="en-US" altLang="zh-TW" sz="2800" b="1" dirty="0">
                <a:cs typeface="Arial" panose="020B0604020202020204" pitchFamily="34" charset="0"/>
              </a:rPr>
              <a:t>100x</a:t>
            </a:r>
            <a:endParaRPr lang="zh-TW" altLang="en-US" sz="2800" b="1" dirty="0">
              <a:cs typeface="Arial" panose="020B0604020202020204" pitchFamily="34" charset="0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S7</a:t>
            </a:r>
            <a:endParaRPr lang="zh-TW" altLang="en-US" b="1" dirty="0"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664872"/>
              </p:ext>
            </p:extLst>
          </p:nvPr>
        </p:nvGraphicFramePr>
        <p:xfrm>
          <a:off x="1244396" y="2678229"/>
          <a:ext cx="24659752" cy="5963414"/>
        </p:xfrm>
        <a:graphic>
          <a:graphicData uri="http://schemas.openxmlformats.org/drawingml/2006/table">
            <a:tbl>
              <a:tblPr/>
              <a:tblGrid>
                <a:gridCol w="1943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767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035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30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526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908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09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521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33674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 err="1">
                          <a:solidFill>
                            <a:schemeClr val="tx1"/>
                          </a:solidFill>
                          <a:latin typeface="+mn-lt"/>
                        </a:rPr>
                        <a:t>shLuc</a:t>
                      </a:r>
                      <a:endParaRPr lang="en-US" sz="5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shMRE11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p-value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Vector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MRE11OE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1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p-value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5948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migration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 (%)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 (%)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N (%)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N (%)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59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24h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182 (87.9)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241 (87.3)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0.84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46 (65.7)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43 (45.7)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0.034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5948"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Yes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25 (12.1)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35 (12.7)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24 (34.3)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51 (54.3)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TW" altLang="en-US" sz="5600" b="0" i="0" u="none" strike="noStrike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59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48h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No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160 (82.5)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229 (89.1)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0.04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37 (56.9)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37 (42.0)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0.025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5948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Yes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34 (17.5)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28 (10.9)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28 (43.1)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TW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51 (58.0)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TW" altLang="en-US" sz="5600" b="0" i="0" u="none" strike="noStrike" dirty="0">
                          <a:solidFill>
                            <a:schemeClr val="tx1"/>
                          </a:solidFill>
                          <a:latin typeface="+mn-lt"/>
                        </a:rPr>
                        <a:t>　</a:t>
                      </a:r>
                    </a:p>
                  </a:txBody>
                  <a:tcPr marL="31752" marR="31752" marT="31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文字方塊 5"/>
          <p:cNvSpPr txBox="1">
            <a:spLocks noChangeArrowheads="1"/>
          </p:cNvSpPr>
          <p:nvPr/>
        </p:nvSpPr>
        <p:spPr bwMode="auto">
          <a:xfrm>
            <a:off x="4" y="198236"/>
            <a:ext cx="27435171" cy="2585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5652" tIns="182821" rIns="365652" bIns="182821">
            <a:spAutoFit/>
          </a:bodyPr>
          <a:lstStyle/>
          <a:p>
            <a:r>
              <a:rPr lang="en-US" altLang="zh-TW" b="1" dirty="0">
                <a:latin typeface="+mj-lt"/>
                <a:ea typeface="微軟正黑體" pitchFamily="34" charset="-120"/>
                <a:cs typeface="Times New Roman" pitchFamily="18" charset="0"/>
              </a:rPr>
              <a:t>Sup. Table 2. MRE11 knockdown and overexpression on oral cancer migration in zebrafish.</a:t>
            </a:r>
            <a:endParaRPr lang="en-US" altLang="zh-TW" dirty="0">
              <a:latin typeface="+mj-lt"/>
              <a:ea typeface="微軟正黑體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0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8770" name="Object 2"/>
          <p:cNvGraphicFramePr>
            <a:graphicFrameLocks noChangeAspect="1"/>
          </p:cNvGraphicFramePr>
          <p:nvPr/>
        </p:nvGraphicFramePr>
        <p:xfrm>
          <a:off x="13030201" y="10036176"/>
          <a:ext cx="8229600" cy="449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24" name="Prism Project" r:id="rId3" imgW="30041850" imgH="16373475" progId="Prism5.Document">
                  <p:embed/>
                </p:oleObj>
              </mc:Choice>
              <mc:Fallback>
                <p:oleObj name="Prism Project" r:id="rId3" imgW="30041850" imgH="16373475" progId="Prism5.Document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30201" y="10036176"/>
                        <a:ext cx="8229600" cy="449691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8771" name="Object 3"/>
          <p:cNvGraphicFramePr>
            <a:graphicFrameLocks noChangeAspect="1"/>
          </p:cNvGraphicFramePr>
          <p:nvPr/>
        </p:nvGraphicFramePr>
        <p:xfrm>
          <a:off x="5273676" y="10061575"/>
          <a:ext cx="8128000" cy="454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825" name="Prism Project" r:id="rId5" imgW="29184600" imgH="16373475" progId="Prism5.Document">
                  <p:embed/>
                </p:oleObj>
              </mc:Choice>
              <mc:Fallback>
                <p:oleObj name="Prism Project" r:id="rId5" imgW="29184600" imgH="16373475" progId="Prism5.Document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73676" y="10061575"/>
                        <a:ext cx="8128000" cy="454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5" name="Picture 6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9" t="47380" r="80802" b="28145"/>
          <a:stretch/>
        </p:blipFill>
        <p:spPr bwMode="auto">
          <a:xfrm>
            <a:off x="6274711" y="5259483"/>
            <a:ext cx="3386376" cy="936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" name="Picture 68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3" r="50170" b="20283"/>
          <a:stretch/>
        </p:blipFill>
        <p:spPr bwMode="auto">
          <a:xfrm>
            <a:off x="6274717" y="6395573"/>
            <a:ext cx="3386376" cy="880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7" name="Picture 192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4" r="66889" b="1942"/>
          <a:stretch/>
        </p:blipFill>
        <p:spPr bwMode="auto">
          <a:xfrm>
            <a:off x="6274717" y="8480133"/>
            <a:ext cx="3391563" cy="9720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" name="Picture 31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" t="14851" r="66233" b="11792"/>
          <a:stretch/>
        </p:blipFill>
        <p:spPr bwMode="auto">
          <a:xfrm>
            <a:off x="6274717" y="7446838"/>
            <a:ext cx="3386376" cy="8802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7" name="Picture 192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7" t="574" r="17118" b="4343"/>
          <a:stretch/>
        </p:blipFill>
        <p:spPr bwMode="auto">
          <a:xfrm>
            <a:off x="9840340" y="8480138"/>
            <a:ext cx="3383100" cy="9658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" name="Picture 31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648" r="17333" b="16906"/>
          <a:stretch/>
        </p:blipFill>
        <p:spPr bwMode="auto">
          <a:xfrm>
            <a:off x="9844577" y="7446838"/>
            <a:ext cx="3383100" cy="88028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" name="Picture 66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224" r="348" b="3204"/>
          <a:stretch/>
        </p:blipFill>
        <p:spPr bwMode="auto">
          <a:xfrm>
            <a:off x="9844577" y="5259483"/>
            <a:ext cx="3383100" cy="936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" name="Picture 68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1015" r="170" b="12481"/>
          <a:stretch/>
        </p:blipFill>
        <p:spPr bwMode="auto">
          <a:xfrm>
            <a:off x="9844577" y="6395578"/>
            <a:ext cx="3383100" cy="8792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Picture 159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3" b="18613"/>
          <a:stretch/>
        </p:blipFill>
        <p:spPr bwMode="auto">
          <a:xfrm>
            <a:off x="13665467" y="8508178"/>
            <a:ext cx="3383100" cy="95825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" name="Picture 161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54" b="17283"/>
          <a:stretch/>
        </p:blipFill>
        <p:spPr bwMode="auto">
          <a:xfrm>
            <a:off x="13656999" y="6341283"/>
            <a:ext cx="3383100" cy="86425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164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195" b="16290"/>
          <a:stretch/>
        </p:blipFill>
        <p:spPr bwMode="auto">
          <a:xfrm>
            <a:off x="13628424" y="5265204"/>
            <a:ext cx="3383100" cy="9364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4" name="Picture 165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50" b="12791"/>
          <a:stretch/>
        </p:blipFill>
        <p:spPr bwMode="auto">
          <a:xfrm>
            <a:off x="13656999" y="7430028"/>
            <a:ext cx="3383100" cy="8784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5" name="Picture 116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" b="22625"/>
          <a:stretch/>
        </p:blipFill>
        <p:spPr bwMode="auto">
          <a:xfrm>
            <a:off x="17204873" y="7381101"/>
            <a:ext cx="3383100" cy="89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" name="Picture 118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99" b="5543"/>
          <a:stretch/>
        </p:blipFill>
        <p:spPr bwMode="auto">
          <a:xfrm>
            <a:off x="17204873" y="5248987"/>
            <a:ext cx="3383100" cy="936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7" name="Picture 119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35" b="9277"/>
          <a:stretch/>
        </p:blipFill>
        <p:spPr bwMode="auto">
          <a:xfrm>
            <a:off x="17202017" y="6332041"/>
            <a:ext cx="3383100" cy="8667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8" name="Picture 120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2" b="2269"/>
          <a:stretch/>
        </p:blipFill>
        <p:spPr bwMode="auto">
          <a:xfrm>
            <a:off x="17202017" y="8458144"/>
            <a:ext cx="3383100" cy="9645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9" name="文字方塊 148"/>
          <p:cNvSpPr txBox="1"/>
          <p:nvPr/>
        </p:nvSpPr>
        <p:spPr>
          <a:xfrm>
            <a:off x="6648742" y="2445880"/>
            <a:ext cx="238427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HSC-3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150" name="直線接點 149"/>
          <p:cNvCxnSpPr/>
          <p:nvPr/>
        </p:nvCxnSpPr>
        <p:spPr>
          <a:xfrm>
            <a:off x="6507995" y="3059445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1" name="文字方塊 27"/>
          <p:cNvSpPr txBox="1"/>
          <p:nvPr/>
        </p:nvSpPr>
        <p:spPr>
          <a:xfrm rot="16200000">
            <a:off x="5931885" y="3762727"/>
            <a:ext cx="232897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52" name="文字方塊 28"/>
          <p:cNvSpPr txBox="1"/>
          <p:nvPr/>
        </p:nvSpPr>
        <p:spPr>
          <a:xfrm rot="16200000">
            <a:off x="7185312" y="3670863"/>
            <a:ext cx="2529824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53" name="文字方塊 152"/>
          <p:cNvSpPr txBox="1"/>
          <p:nvPr/>
        </p:nvSpPr>
        <p:spPr>
          <a:xfrm>
            <a:off x="10424358" y="2331580"/>
            <a:ext cx="2263170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OEC-M1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54" name="文字方塊 27"/>
          <p:cNvSpPr txBox="1"/>
          <p:nvPr/>
        </p:nvSpPr>
        <p:spPr>
          <a:xfrm rot="16200000">
            <a:off x="9912867" y="3835659"/>
            <a:ext cx="195450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55" name="文字方塊 28"/>
          <p:cNvSpPr txBox="1"/>
          <p:nvPr/>
        </p:nvSpPr>
        <p:spPr>
          <a:xfrm rot="16200000">
            <a:off x="10967189" y="3607699"/>
            <a:ext cx="241898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cxnSp>
        <p:nvCxnSpPr>
          <p:cNvPr id="156" name="直線接點 155"/>
          <p:cNvCxnSpPr/>
          <p:nvPr/>
        </p:nvCxnSpPr>
        <p:spPr>
          <a:xfrm>
            <a:off x="10229694" y="3059445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文字方塊 156"/>
          <p:cNvSpPr txBox="1"/>
          <p:nvPr/>
        </p:nvSpPr>
        <p:spPr>
          <a:xfrm>
            <a:off x="14249693" y="2252204"/>
            <a:ext cx="238427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CAL 27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158" name="直線接點 157"/>
          <p:cNvCxnSpPr/>
          <p:nvPr/>
        </p:nvCxnSpPr>
        <p:spPr>
          <a:xfrm>
            <a:off x="14137521" y="3059445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9" name="文字方塊 27"/>
          <p:cNvSpPr txBox="1"/>
          <p:nvPr/>
        </p:nvSpPr>
        <p:spPr>
          <a:xfrm rot="16200000">
            <a:off x="13418537" y="3683351"/>
            <a:ext cx="232897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Vector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60" name="文字方塊 28"/>
          <p:cNvSpPr txBox="1"/>
          <p:nvPr/>
        </p:nvSpPr>
        <p:spPr>
          <a:xfrm rot="16200000">
            <a:off x="14843413" y="3648637"/>
            <a:ext cx="2529824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MRE11 OE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61" name="文字方塊 160"/>
          <p:cNvSpPr txBox="1"/>
          <p:nvPr/>
        </p:nvSpPr>
        <p:spPr>
          <a:xfrm>
            <a:off x="17939584" y="2252204"/>
            <a:ext cx="2263170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Ca9-22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164" name="直線接點 163"/>
          <p:cNvCxnSpPr/>
          <p:nvPr/>
        </p:nvCxnSpPr>
        <p:spPr>
          <a:xfrm>
            <a:off x="17744920" y="3059445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文字方塊 27"/>
          <p:cNvSpPr txBox="1"/>
          <p:nvPr/>
        </p:nvSpPr>
        <p:spPr>
          <a:xfrm rot="16200000">
            <a:off x="17114236" y="3664301"/>
            <a:ext cx="232897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Vector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66" name="文字方塊 28"/>
          <p:cNvSpPr txBox="1"/>
          <p:nvPr/>
        </p:nvSpPr>
        <p:spPr>
          <a:xfrm rot="16200000">
            <a:off x="18367663" y="3686737"/>
            <a:ext cx="2529824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MRE11 OE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67" name="文字方塊 166"/>
          <p:cNvSpPr txBox="1"/>
          <p:nvPr/>
        </p:nvSpPr>
        <p:spPr>
          <a:xfrm>
            <a:off x="2013225" y="5406725"/>
            <a:ext cx="4137919" cy="577071"/>
          </a:xfrm>
          <a:prstGeom prst="rect">
            <a:avLst/>
          </a:prstGeom>
          <a:noFill/>
        </p:spPr>
        <p:txBody>
          <a:bodyPr wrap="square" lIns="22851" tIns="11425" rIns="22851" bIns="11425" rtlCol="0">
            <a:spAutoFit/>
          </a:bodyPr>
          <a:lstStyle/>
          <a:p>
            <a:pPr algn="r"/>
            <a:r>
              <a:rPr lang="en-US" altLang="zh-TW" sz="3600" b="1" dirty="0"/>
              <a:t>p-STAT3 (Y705)</a:t>
            </a:r>
            <a:endParaRPr lang="zh-TW" altLang="en-US" sz="3600" b="1" dirty="0"/>
          </a:p>
        </p:txBody>
      </p:sp>
      <p:sp>
        <p:nvSpPr>
          <p:cNvPr id="168" name="文字方塊 167"/>
          <p:cNvSpPr txBox="1"/>
          <p:nvPr/>
        </p:nvSpPr>
        <p:spPr>
          <a:xfrm>
            <a:off x="1897063" y="6582903"/>
            <a:ext cx="4137919" cy="577071"/>
          </a:xfrm>
          <a:prstGeom prst="rect">
            <a:avLst/>
          </a:prstGeom>
          <a:noFill/>
        </p:spPr>
        <p:txBody>
          <a:bodyPr wrap="square" lIns="22851" tIns="11425" rIns="22851" bIns="11425" rtlCol="0">
            <a:spAutoFit/>
          </a:bodyPr>
          <a:lstStyle/>
          <a:p>
            <a:pPr algn="r"/>
            <a:r>
              <a:rPr lang="en-US" altLang="zh-TW" sz="3600" b="1" dirty="0"/>
              <a:t>STAT3</a:t>
            </a:r>
          </a:p>
        </p:txBody>
      </p:sp>
      <p:sp>
        <p:nvSpPr>
          <p:cNvPr id="169" name="文字方塊 168"/>
          <p:cNvSpPr txBox="1"/>
          <p:nvPr/>
        </p:nvSpPr>
        <p:spPr>
          <a:xfrm>
            <a:off x="2775341" y="8586215"/>
            <a:ext cx="3325466" cy="600142"/>
          </a:xfrm>
          <a:prstGeom prst="rect">
            <a:avLst/>
          </a:prstGeom>
          <a:noFill/>
        </p:spPr>
        <p:txBody>
          <a:bodyPr wrap="square" lIns="45697" tIns="22849" rIns="45697" bIns="22849" rtlCol="0">
            <a:spAutoFit/>
          </a:bodyPr>
          <a:lstStyle/>
          <a:p>
            <a:pPr algn="r"/>
            <a:r>
              <a:rPr lang="el-GR" altLang="zh-TW" sz="3600" b="1" dirty="0">
                <a:cs typeface="Arial" panose="020B0604020202020204" pitchFamily="34" charset="0"/>
              </a:rPr>
              <a:t>β</a:t>
            </a:r>
            <a:r>
              <a:rPr lang="en-US" altLang="zh-TW" sz="3600" b="1" dirty="0">
                <a:cs typeface="Arial" panose="020B0604020202020204" pitchFamily="34" charset="0"/>
              </a:rPr>
              <a:t>-actin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70" name="文字方塊 169"/>
          <p:cNvSpPr txBox="1"/>
          <p:nvPr/>
        </p:nvSpPr>
        <p:spPr>
          <a:xfrm>
            <a:off x="2813414" y="7591203"/>
            <a:ext cx="3325466" cy="600142"/>
          </a:xfrm>
          <a:prstGeom prst="rect">
            <a:avLst/>
          </a:prstGeom>
          <a:noFill/>
        </p:spPr>
        <p:txBody>
          <a:bodyPr wrap="square" lIns="45697" tIns="22849" rIns="45697" bIns="22849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MRE11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42" name="文字方塊 41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S8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0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圖片 6"/>
          <p:cNvPicPr>
            <a:picLocks/>
          </p:cNvPicPr>
          <p:nvPr/>
        </p:nvPicPr>
        <p:blipFill rotWithShape="1">
          <a:blip r:embed="rId2" cstate="print"/>
          <a:srcRect l="3722" t="4738" r="28550" b="61077"/>
          <a:stretch/>
        </p:blipFill>
        <p:spPr>
          <a:xfrm>
            <a:off x="673250" y="3152498"/>
            <a:ext cx="8532003" cy="7883993"/>
          </a:xfrm>
          <a:prstGeom prst="rect">
            <a:avLst/>
          </a:prstGeom>
        </p:spPr>
      </p:pic>
      <p:sp>
        <p:nvSpPr>
          <p:cNvPr id="8" name="文字方塊 7"/>
          <p:cNvSpPr txBox="1"/>
          <p:nvPr/>
        </p:nvSpPr>
        <p:spPr>
          <a:xfrm>
            <a:off x="6950293" y="7846632"/>
            <a:ext cx="1862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i="1" dirty="0"/>
              <a:t>N = 145</a:t>
            </a:r>
          </a:p>
          <a:p>
            <a:r>
              <a:rPr kumimoji="1" lang="zh-TW" altLang="zh-TW" sz="3600" i="1" dirty="0"/>
              <a:t>r</a:t>
            </a:r>
            <a:r>
              <a:rPr kumimoji="1" lang="zh-TW" altLang="en-US" sz="3600" dirty="0"/>
              <a:t> </a:t>
            </a:r>
            <a:r>
              <a:rPr kumimoji="1" lang="en-US" altLang="zh-TW" sz="3600" dirty="0"/>
              <a:t>=</a:t>
            </a:r>
            <a:r>
              <a:rPr kumimoji="1" lang="zh-TW" altLang="en-US" sz="3600" dirty="0"/>
              <a:t> </a:t>
            </a:r>
            <a:r>
              <a:rPr kumimoji="1" lang="en-US" altLang="zh-TW" sz="3600" dirty="0"/>
              <a:t>-0.06</a:t>
            </a:r>
          </a:p>
          <a:p>
            <a:r>
              <a:rPr kumimoji="1" lang="zh-TW" altLang="zh-TW" sz="3600" i="1" dirty="0"/>
              <a:t>p</a:t>
            </a:r>
            <a:r>
              <a:rPr kumimoji="1" lang="zh-TW" altLang="en-US" sz="3600" i="1" dirty="0"/>
              <a:t> </a:t>
            </a:r>
            <a:r>
              <a:rPr kumimoji="1" lang="en-US" altLang="zh-TW" sz="3600" dirty="0"/>
              <a:t>=</a:t>
            </a:r>
            <a:r>
              <a:rPr kumimoji="1" lang="zh-TW" altLang="en-US" sz="3600" dirty="0"/>
              <a:t> </a:t>
            </a:r>
            <a:r>
              <a:rPr kumimoji="1" lang="en-US" altLang="zh-TW" sz="3600" dirty="0"/>
              <a:t>0.77</a:t>
            </a:r>
            <a:endParaRPr kumimoji="1" lang="zh-TW" altLang="en-US" sz="3600" dirty="0"/>
          </a:p>
        </p:txBody>
      </p:sp>
      <p:pic>
        <p:nvPicPr>
          <p:cNvPr id="9" name="圖片 8"/>
          <p:cNvPicPr>
            <a:picLocks/>
          </p:cNvPicPr>
          <p:nvPr/>
        </p:nvPicPr>
        <p:blipFill rotWithShape="1">
          <a:blip r:embed="rId3" cstate="print"/>
          <a:srcRect l="4273" t="4865" r="25930" b="61671"/>
          <a:stretch/>
        </p:blipFill>
        <p:spPr>
          <a:xfrm>
            <a:off x="9505769" y="3201767"/>
            <a:ext cx="8530331" cy="7883999"/>
          </a:xfrm>
          <a:prstGeom prst="rect">
            <a:avLst/>
          </a:prstGeom>
        </p:spPr>
      </p:pic>
      <p:sp>
        <p:nvSpPr>
          <p:cNvPr id="10" name="文字方塊 9"/>
          <p:cNvSpPr txBox="1"/>
          <p:nvPr/>
        </p:nvSpPr>
        <p:spPr>
          <a:xfrm>
            <a:off x="15988960" y="7992283"/>
            <a:ext cx="17912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i="1" dirty="0">
                <a:latin typeface="Calibri"/>
                <a:cs typeface="Calibri"/>
              </a:rPr>
              <a:t>N = 149</a:t>
            </a:r>
          </a:p>
          <a:p>
            <a:r>
              <a:rPr kumimoji="1" lang="zh-TW" altLang="zh-TW" sz="3600" i="1" dirty="0">
                <a:latin typeface="Calibri"/>
                <a:cs typeface="Calibri"/>
              </a:rPr>
              <a:t>r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=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zh-TW" altLang="zh-TW" sz="3600" dirty="0">
                <a:latin typeface="Calibri"/>
                <a:cs typeface="Calibri"/>
              </a:rPr>
              <a:t>0</a:t>
            </a:r>
            <a:r>
              <a:rPr kumimoji="1" lang="en-US" altLang="zh-TW" sz="3600" dirty="0">
                <a:latin typeface="Calibri"/>
                <a:cs typeface="Calibri"/>
              </a:rPr>
              <a:t>.20</a:t>
            </a:r>
          </a:p>
          <a:p>
            <a:r>
              <a:rPr kumimoji="1" lang="zh-TW" altLang="zh-TW" sz="3600" i="1" dirty="0">
                <a:latin typeface="Calibri"/>
                <a:cs typeface="Calibri"/>
              </a:rPr>
              <a:t>p</a:t>
            </a:r>
            <a:r>
              <a:rPr kumimoji="1" lang="zh-TW" altLang="en-US" sz="3600" i="1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=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0.08</a:t>
            </a:r>
            <a:endParaRPr kumimoji="1" lang="zh-TW" altLang="en-US" sz="3600" dirty="0">
              <a:latin typeface="Calibri"/>
              <a:cs typeface="Calibri"/>
            </a:endParaRPr>
          </a:p>
        </p:txBody>
      </p:sp>
      <p:pic>
        <p:nvPicPr>
          <p:cNvPr id="11" name="圖片 10"/>
          <p:cNvPicPr>
            <a:picLocks/>
          </p:cNvPicPr>
          <p:nvPr/>
        </p:nvPicPr>
        <p:blipFill rotWithShape="1">
          <a:blip r:embed="rId4" cstate="print"/>
          <a:srcRect l="4034" t="4542" r="24594" b="62022"/>
          <a:stretch/>
        </p:blipFill>
        <p:spPr>
          <a:xfrm>
            <a:off x="18364950" y="2923029"/>
            <a:ext cx="8534461" cy="7883996"/>
          </a:xfrm>
          <a:prstGeom prst="rect">
            <a:avLst/>
          </a:prstGeom>
        </p:spPr>
      </p:pic>
      <p:sp>
        <p:nvSpPr>
          <p:cNvPr id="12" name="文字方塊 11"/>
          <p:cNvSpPr txBox="1"/>
          <p:nvPr/>
        </p:nvSpPr>
        <p:spPr>
          <a:xfrm>
            <a:off x="24621725" y="7795709"/>
            <a:ext cx="18561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3600" i="1" dirty="0">
                <a:latin typeface="Calibri"/>
                <a:cs typeface="Calibri"/>
              </a:rPr>
              <a:t>N = 147</a:t>
            </a:r>
          </a:p>
          <a:p>
            <a:r>
              <a:rPr kumimoji="1" lang="zh-TW" altLang="zh-TW" sz="3600" i="1" dirty="0">
                <a:latin typeface="Calibri"/>
                <a:cs typeface="Calibri"/>
              </a:rPr>
              <a:t>r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=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zh-TW" altLang="zh-TW" sz="3600" dirty="0">
                <a:latin typeface="Calibri"/>
                <a:cs typeface="Calibri"/>
              </a:rPr>
              <a:t>0</a:t>
            </a:r>
            <a:r>
              <a:rPr kumimoji="1" lang="en-US" altLang="zh-TW" sz="3600" dirty="0">
                <a:latin typeface="Calibri"/>
                <a:cs typeface="Calibri"/>
              </a:rPr>
              <a:t>.04</a:t>
            </a:r>
          </a:p>
          <a:p>
            <a:r>
              <a:rPr kumimoji="1" lang="zh-TW" altLang="zh-TW" sz="3600" i="1" dirty="0">
                <a:latin typeface="Calibri"/>
                <a:cs typeface="Calibri"/>
              </a:rPr>
              <a:t>p</a:t>
            </a:r>
            <a:r>
              <a:rPr kumimoji="1" lang="zh-TW" altLang="en-US" sz="3600" i="1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=</a:t>
            </a:r>
            <a:r>
              <a:rPr kumimoji="1" lang="zh-TW" altLang="en-US" sz="3600" dirty="0">
                <a:latin typeface="Calibri"/>
                <a:cs typeface="Calibri"/>
              </a:rPr>
              <a:t> </a:t>
            </a:r>
            <a:r>
              <a:rPr kumimoji="1" lang="en-US" altLang="zh-TW" sz="3600" dirty="0">
                <a:latin typeface="Calibri"/>
                <a:cs typeface="Calibri"/>
              </a:rPr>
              <a:t>0.72</a:t>
            </a:r>
            <a:endParaRPr kumimoji="1" lang="zh-TW" altLang="en-US" sz="3600" dirty="0">
              <a:latin typeface="Calibri"/>
              <a:cs typeface="Calibri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20218" y="1253409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A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585740" y="1253409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B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434982" y="1253409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C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12903200" y="10489745"/>
            <a:ext cx="25696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p-ATM score</a:t>
            </a:r>
            <a:endParaRPr kumimoji="1" lang="zh-TW" altLang="en-US" sz="3600" dirty="0"/>
          </a:p>
        </p:txBody>
      </p:sp>
      <p:sp>
        <p:nvSpPr>
          <p:cNvPr id="18" name="文字方塊 17"/>
          <p:cNvSpPr txBox="1"/>
          <p:nvPr/>
        </p:nvSpPr>
        <p:spPr>
          <a:xfrm>
            <a:off x="21742400" y="10362757"/>
            <a:ext cx="242558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p-ATR score</a:t>
            </a:r>
            <a:endParaRPr kumimoji="1" lang="zh-TW" altLang="en-US" sz="3600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3810000" y="10311967"/>
            <a:ext cx="24882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rH2AX score</a:t>
            </a:r>
            <a:endParaRPr kumimoji="1" lang="zh-TW" altLang="en-US" sz="3600" dirty="0"/>
          </a:p>
        </p:txBody>
      </p:sp>
      <p:sp>
        <p:nvSpPr>
          <p:cNvPr id="20" name="文字方塊 19"/>
          <p:cNvSpPr txBox="1"/>
          <p:nvPr/>
        </p:nvSpPr>
        <p:spPr>
          <a:xfrm rot="16200000">
            <a:off x="17221200" y="6171946"/>
            <a:ext cx="263771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MRE11 score</a:t>
            </a:r>
            <a:endParaRPr kumimoji="1" lang="zh-TW" altLang="en-US" sz="3600" dirty="0"/>
          </a:p>
        </p:txBody>
      </p:sp>
      <p:sp>
        <p:nvSpPr>
          <p:cNvPr id="21" name="文字方塊 20"/>
          <p:cNvSpPr txBox="1"/>
          <p:nvPr/>
        </p:nvSpPr>
        <p:spPr>
          <a:xfrm rot="16200000">
            <a:off x="8255000" y="6171952"/>
            <a:ext cx="263771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MRE11 score</a:t>
            </a:r>
            <a:endParaRPr kumimoji="1" lang="zh-TW" altLang="en-US" sz="3600" dirty="0"/>
          </a:p>
        </p:txBody>
      </p:sp>
      <p:sp>
        <p:nvSpPr>
          <p:cNvPr id="22" name="文字方塊 21"/>
          <p:cNvSpPr txBox="1"/>
          <p:nvPr/>
        </p:nvSpPr>
        <p:spPr>
          <a:xfrm rot="16200000">
            <a:off x="-431800" y="6171960"/>
            <a:ext cx="263771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zh-TW" sz="3600" dirty="0"/>
              <a:t>MRE11 score</a:t>
            </a:r>
            <a:endParaRPr kumimoji="1" lang="zh-TW" altLang="en-US" sz="3600" dirty="0"/>
          </a:p>
        </p:txBody>
      </p:sp>
      <p:sp>
        <p:nvSpPr>
          <p:cNvPr id="24" name="文字方塊 23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S9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07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文字方塊 82"/>
          <p:cNvSpPr txBox="1"/>
          <p:nvPr/>
        </p:nvSpPr>
        <p:spPr>
          <a:xfrm>
            <a:off x="1" y="1450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S1</a:t>
            </a:r>
            <a:endParaRPr lang="zh-TW" altLang="en-US" b="1" dirty="0">
              <a:cs typeface="Arial" pitchFamily="34" charset="0"/>
            </a:endParaRPr>
          </a:p>
        </p:txBody>
      </p:sp>
      <p:grpSp>
        <p:nvGrpSpPr>
          <p:cNvPr id="2" name="群組 125"/>
          <p:cNvGrpSpPr/>
          <p:nvPr/>
        </p:nvGrpSpPr>
        <p:grpSpPr>
          <a:xfrm>
            <a:off x="-320436" y="2001678"/>
            <a:ext cx="16487085" cy="7351907"/>
            <a:chOff x="11621732" y="13226597"/>
            <a:chExt cx="16487085" cy="7351907"/>
          </a:xfrm>
        </p:grpSpPr>
        <p:pic>
          <p:nvPicPr>
            <p:cNvPr id="127" name="Picture 16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42" r="16438"/>
            <a:stretch/>
          </p:blipFill>
          <p:spPr bwMode="auto">
            <a:xfrm>
              <a:off x="24878161" y="13987717"/>
              <a:ext cx="3230656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8" name="Picture 18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51" r="13180"/>
            <a:stretch/>
          </p:blipFill>
          <p:spPr bwMode="auto">
            <a:xfrm>
              <a:off x="21488830" y="13988781"/>
              <a:ext cx="3230658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9" name="Picture 2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10" r="16000"/>
            <a:stretch/>
          </p:blipFill>
          <p:spPr bwMode="auto">
            <a:xfrm>
              <a:off x="14648604" y="13988781"/>
              <a:ext cx="3230656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0" name="Picture 26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86" r="14148"/>
            <a:stretch/>
          </p:blipFill>
          <p:spPr bwMode="auto">
            <a:xfrm>
              <a:off x="18078666" y="13988775"/>
              <a:ext cx="3230656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31" name="直線接點 130"/>
            <p:cNvCxnSpPr/>
            <p:nvPr/>
          </p:nvCxnSpPr>
          <p:spPr>
            <a:xfrm>
              <a:off x="14564696" y="13787854"/>
              <a:ext cx="13530392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pic>
          <p:nvPicPr>
            <p:cNvPr id="132" name="Picture 37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71" r="14077"/>
            <a:stretch/>
          </p:blipFill>
          <p:spPr bwMode="auto">
            <a:xfrm>
              <a:off x="24878161" y="17362611"/>
              <a:ext cx="3230656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4" name="Picture 4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4" r="20699"/>
            <a:stretch/>
          </p:blipFill>
          <p:spPr bwMode="auto">
            <a:xfrm>
              <a:off x="14648601" y="17363675"/>
              <a:ext cx="3230658" cy="32148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5" name="Picture 47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980" r="10676"/>
            <a:stretch/>
          </p:blipFill>
          <p:spPr bwMode="auto">
            <a:xfrm>
              <a:off x="18078666" y="17363675"/>
              <a:ext cx="3230656" cy="321376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6" name="文字方塊 135"/>
            <p:cNvSpPr txBox="1"/>
            <p:nvPr/>
          </p:nvSpPr>
          <p:spPr>
            <a:xfrm>
              <a:off x="11621732" y="15311809"/>
              <a:ext cx="2942964" cy="738654"/>
            </a:xfrm>
            <a:prstGeom prst="rect">
              <a:avLst/>
            </a:prstGeom>
            <a:noFill/>
          </p:spPr>
          <p:txBody>
            <a:bodyPr wrap="square" lIns="182871" tIns="91435" rIns="182871" bIns="91435" rtlCol="0">
              <a:spAutoFit/>
            </a:bodyPr>
            <a:lstStyle/>
            <a:p>
              <a:pPr algn="r"/>
              <a:r>
                <a:rPr lang="en-US" altLang="zh-TW" sz="3600" dirty="0">
                  <a:cs typeface="Arial" panose="020B0604020202020204" pitchFamily="34" charset="0"/>
                </a:rPr>
                <a:t>24hr</a:t>
              </a:r>
              <a:endParaRPr lang="zh-TW" altLang="en-US" sz="3600" dirty="0">
                <a:cs typeface="Arial" panose="020B0604020202020204" pitchFamily="34" charset="0"/>
              </a:endParaRPr>
            </a:p>
          </p:txBody>
        </p:sp>
        <p:sp>
          <p:nvSpPr>
            <p:cNvPr id="137" name="文字方塊 136"/>
            <p:cNvSpPr txBox="1"/>
            <p:nvPr/>
          </p:nvSpPr>
          <p:spPr>
            <a:xfrm>
              <a:off x="11621732" y="18727572"/>
              <a:ext cx="2854628" cy="738654"/>
            </a:xfrm>
            <a:prstGeom prst="rect">
              <a:avLst/>
            </a:prstGeom>
            <a:noFill/>
          </p:spPr>
          <p:txBody>
            <a:bodyPr wrap="square" lIns="182871" tIns="91435" rIns="182871" bIns="91435" rtlCol="0">
              <a:spAutoFit/>
            </a:bodyPr>
            <a:lstStyle/>
            <a:p>
              <a:pPr algn="r"/>
              <a:r>
                <a:rPr lang="en-US" altLang="zh-TW" sz="3600" dirty="0">
                  <a:cs typeface="Arial" panose="020B0604020202020204" pitchFamily="34" charset="0"/>
                </a:rPr>
                <a:t>48hr</a:t>
              </a:r>
              <a:endParaRPr lang="zh-TW" altLang="en-US" sz="3600" dirty="0">
                <a:cs typeface="Arial" panose="020B0604020202020204" pitchFamily="34" charset="0"/>
              </a:endParaRPr>
            </a:p>
          </p:txBody>
        </p:sp>
        <p:sp>
          <p:nvSpPr>
            <p:cNvPr id="138" name="Rectangle 96"/>
            <p:cNvSpPr>
              <a:spLocks noChangeArrowheads="1"/>
            </p:cNvSpPr>
            <p:nvPr/>
          </p:nvSpPr>
          <p:spPr bwMode="auto">
            <a:xfrm>
              <a:off x="25664807" y="13226597"/>
              <a:ext cx="1311257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3600" b="1" dirty="0">
                  <a:solidFill>
                    <a:srgbClr val="000000"/>
                  </a:solidFill>
                  <a:ea typeface="新細明體" pitchFamily="18" charset="-120"/>
                  <a:cs typeface="Arial" panose="020B0604020202020204" pitchFamily="34" charset="0"/>
                </a:rPr>
                <a:t>Ca9-22</a:t>
              </a:r>
              <a:endParaRPr kumimoji="1" lang="zh-TW" altLang="zh-TW" sz="3600" b="1" dirty="0">
                <a:ea typeface="新細明體" pitchFamily="18" charset="-120"/>
                <a:cs typeface="Arial" panose="020B0604020202020204" pitchFamily="34" charset="0"/>
              </a:endParaRPr>
            </a:p>
          </p:txBody>
        </p:sp>
        <p:sp>
          <p:nvSpPr>
            <p:cNvPr id="139" name="Rectangle 100"/>
            <p:cNvSpPr>
              <a:spLocks noChangeArrowheads="1"/>
            </p:cNvSpPr>
            <p:nvPr/>
          </p:nvSpPr>
          <p:spPr bwMode="auto">
            <a:xfrm>
              <a:off x="22079666" y="13226597"/>
              <a:ext cx="217595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3600" b="1" dirty="0">
                  <a:solidFill>
                    <a:srgbClr val="000000"/>
                  </a:solidFill>
                  <a:ea typeface="新細明體" pitchFamily="18" charset="-120"/>
                  <a:cs typeface="Arial" panose="020B0604020202020204" pitchFamily="34" charset="0"/>
                </a:rPr>
                <a:t>CAL 27</a:t>
              </a:r>
              <a:endParaRPr kumimoji="1" lang="zh-TW" altLang="zh-TW" sz="3600" b="1" dirty="0">
                <a:ea typeface="新細明體" pitchFamily="18" charset="-120"/>
                <a:cs typeface="Arial" panose="020B0604020202020204" pitchFamily="34" charset="0"/>
              </a:endParaRPr>
            </a:p>
          </p:txBody>
        </p:sp>
        <p:sp>
          <p:nvSpPr>
            <p:cNvPr id="140" name="Rectangle 96"/>
            <p:cNvSpPr>
              <a:spLocks noChangeArrowheads="1"/>
            </p:cNvSpPr>
            <p:nvPr/>
          </p:nvSpPr>
          <p:spPr bwMode="auto">
            <a:xfrm>
              <a:off x="15732987" y="13226597"/>
              <a:ext cx="1120500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3600" b="1" dirty="0">
                  <a:solidFill>
                    <a:srgbClr val="000000"/>
                  </a:solidFill>
                  <a:ea typeface="新細明體" pitchFamily="18" charset="-120"/>
                  <a:cs typeface="Arial" panose="020B0604020202020204" pitchFamily="34" charset="0"/>
                </a:rPr>
                <a:t>HSC-3</a:t>
              </a:r>
              <a:endParaRPr kumimoji="1" lang="zh-TW" altLang="zh-TW" sz="3600" b="1" dirty="0">
                <a:ea typeface="新細明體" pitchFamily="18" charset="-120"/>
                <a:cs typeface="Arial" panose="020B0604020202020204" pitchFamily="34" charset="0"/>
              </a:endParaRPr>
            </a:p>
          </p:txBody>
        </p:sp>
        <p:sp>
          <p:nvSpPr>
            <p:cNvPr id="141" name="Rectangle 100"/>
            <p:cNvSpPr>
              <a:spLocks noChangeArrowheads="1"/>
            </p:cNvSpPr>
            <p:nvPr/>
          </p:nvSpPr>
          <p:spPr bwMode="auto">
            <a:xfrm>
              <a:off x="18394250" y="13226597"/>
              <a:ext cx="2610272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en-US" altLang="zh-TW" sz="3600" b="1" dirty="0">
                  <a:solidFill>
                    <a:srgbClr val="000000"/>
                  </a:solidFill>
                  <a:ea typeface="新細明體" pitchFamily="18" charset="-120"/>
                  <a:cs typeface="Arial" panose="020B0604020202020204" pitchFamily="34" charset="0"/>
                </a:rPr>
                <a:t>OEC-M1</a:t>
              </a:r>
              <a:endParaRPr kumimoji="1" lang="zh-TW" altLang="zh-TW" sz="3600" b="1" dirty="0">
                <a:ea typeface="新細明體" pitchFamily="18" charset="-120"/>
                <a:cs typeface="Arial" panose="020B0604020202020204" pitchFamily="34" charset="0"/>
              </a:endParaRPr>
            </a:p>
          </p:txBody>
        </p:sp>
      </p:grpSp>
      <p:sp>
        <p:nvSpPr>
          <p:cNvPr id="82" name="矩形 81"/>
          <p:cNvSpPr/>
          <p:nvPr/>
        </p:nvSpPr>
        <p:spPr>
          <a:xfrm>
            <a:off x="390983" y="26279075"/>
            <a:ext cx="951168" cy="1292631"/>
          </a:xfrm>
          <a:prstGeom prst="rect">
            <a:avLst/>
          </a:prstGeom>
        </p:spPr>
        <p:txBody>
          <a:bodyPr wrap="none" lIns="182853" tIns="91425" rIns="182853" bIns="91425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D</a:t>
            </a:r>
            <a:endParaRPr lang="zh-TW" altLang="en-US" b="1" dirty="0">
              <a:cs typeface="Arial" pitchFamily="34" charset="0"/>
            </a:endParaRPr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99714" y="26902666"/>
            <a:ext cx="15300758" cy="5333367"/>
          </a:xfrm>
          <a:prstGeom prst="rect">
            <a:avLst/>
          </a:prstGeom>
        </p:spPr>
      </p:pic>
      <p:sp>
        <p:nvSpPr>
          <p:cNvPr id="103" name="矩形 102"/>
          <p:cNvSpPr/>
          <p:nvPr/>
        </p:nvSpPr>
        <p:spPr>
          <a:xfrm>
            <a:off x="217620" y="1511912"/>
            <a:ext cx="1297894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A</a:t>
            </a:r>
            <a:endParaRPr lang="zh-TW" alt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8" name="Picture 4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4" r="20699"/>
          <a:stretch/>
        </p:blipFill>
        <p:spPr bwMode="auto">
          <a:xfrm>
            <a:off x="9534496" y="6166472"/>
            <a:ext cx="3230658" cy="32148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004" y="18680140"/>
            <a:ext cx="15075316" cy="6682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矩形 62"/>
          <p:cNvSpPr/>
          <p:nvPr/>
        </p:nvSpPr>
        <p:spPr>
          <a:xfrm>
            <a:off x="238459" y="10134488"/>
            <a:ext cx="1256216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B</a:t>
            </a:r>
            <a:endParaRPr lang="zh-TW" alt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52886" y="18680140"/>
            <a:ext cx="1227362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C</a:t>
            </a:r>
            <a:endParaRPr lang="zh-TW" alt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26" name="圖片 25" descr="圖片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347179" y="8907212"/>
            <a:ext cx="12659025" cy="800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1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矩形 155"/>
          <p:cNvSpPr/>
          <p:nvPr/>
        </p:nvSpPr>
        <p:spPr>
          <a:xfrm>
            <a:off x="282146" y="18903264"/>
            <a:ext cx="1326821" cy="1477249"/>
          </a:xfrm>
          <a:prstGeom prst="rect">
            <a:avLst/>
          </a:prstGeom>
        </p:spPr>
        <p:txBody>
          <a:bodyPr wrap="none" lIns="365688" tIns="182841" rIns="365688" bIns="18284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G</a:t>
            </a:r>
            <a:endParaRPr lang="zh-TW" altLang="en-US" strike="sngStrike" dirty="0">
              <a:cs typeface="Arial" pitchFamily="34" charset="0"/>
            </a:endParaRPr>
          </a:p>
        </p:txBody>
      </p:sp>
      <p:graphicFrame>
        <p:nvGraphicFramePr>
          <p:cNvPr id="157" name="物件 1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11649"/>
              </p:ext>
            </p:extLst>
          </p:nvPr>
        </p:nvGraphicFramePr>
        <p:xfrm>
          <a:off x="9118600" y="25162256"/>
          <a:ext cx="8474075" cy="564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2" name="Prism Project" r:id="rId3" imgW="27165300" imgH="18773775" progId="Prism5.Document">
                  <p:embed/>
                </p:oleObj>
              </mc:Choice>
              <mc:Fallback>
                <p:oleObj name="Prism Project" r:id="rId3" imgW="27165300" imgH="18773775" progId="Prism5.Document">
                  <p:embed/>
                  <p:pic>
                    <p:nvPicPr>
                      <p:cNvPr id="0" name="Picture 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8600" y="25162256"/>
                        <a:ext cx="8474075" cy="5643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8" name="物件 1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892931"/>
              </p:ext>
            </p:extLst>
          </p:nvPr>
        </p:nvGraphicFramePr>
        <p:xfrm>
          <a:off x="1670050" y="25379744"/>
          <a:ext cx="7929563" cy="534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3" name="Prism Project" r:id="rId5" imgW="4320000" imgH="2988000" progId="Prism5.Document">
                  <p:embed/>
                </p:oleObj>
              </mc:Choice>
              <mc:Fallback>
                <p:oleObj name="Prism Project" r:id="rId5" imgW="4320000" imgH="2988000" progId="Prism5.Document">
                  <p:embed/>
                  <p:pic>
                    <p:nvPicPr>
                      <p:cNvPr id="0" name="Picture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050" y="25379744"/>
                        <a:ext cx="7929563" cy="5343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文字方塊 158"/>
          <p:cNvSpPr txBox="1"/>
          <p:nvPr/>
        </p:nvSpPr>
        <p:spPr>
          <a:xfrm>
            <a:off x="2531620" y="20471372"/>
            <a:ext cx="2472356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 err="1">
                <a:cs typeface="Arial" panose="020B0604020202020204" pitchFamily="34" charset="0"/>
              </a:rPr>
              <a:t>shLuc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60" name="文字方塊 159"/>
          <p:cNvSpPr txBox="1"/>
          <p:nvPr/>
        </p:nvSpPr>
        <p:spPr>
          <a:xfrm>
            <a:off x="6139562" y="20444263"/>
            <a:ext cx="2480408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shMRE11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grpSp>
        <p:nvGrpSpPr>
          <p:cNvPr id="2" name="群組 160"/>
          <p:cNvGrpSpPr>
            <a:grpSpLocks noChangeAspect="1"/>
          </p:cNvGrpSpPr>
          <p:nvPr/>
        </p:nvGrpSpPr>
        <p:grpSpPr>
          <a:xfrm>
            <a:off x="9625673" y="21144359"/>
            <a:ext cx="3536914" cy="3536222"/>
            <a:chOff x="21751925" y="21561994"/>
            <a:chExt cx="2436910" cy="2436434"/>
          </a:xfrm>
        </p:grpSpPr>
        <p:sp>
          <p:nvSpPr>
            <p:cNvPr id="162" name="矩形 161"/>
            <p:cNvSpPr/>
            <p:nvPr/>
          </p:nvSpPr>
          <p:spPr>
            <a:xfrm>
              <a:off x="21752313" y="21562012"/>
              <a:ext cx="2436522" cy="243641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600" dirty="0">
                <a:cs typeface="Arial" panose="020B0604020202020204" pitchFamily="34" charset="0"/>
              </a:endParaRPr>
            </a:p>
          </p:txBody>
        </p:sp>
        <p:pic>
          <p:nvPicPr>
            <p:cNvPr id="163" name="Picture 5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71" r="12219" b="2267"/>
            <a:stretch/>
          </p:blipFill>
          <p:spPr bwMode="auto">
            <a:xfrm>
              <a:off x="21751925" y="21561994"/>
              <a:ext cx="2436910" cy="2436430"/>
            </a:xfrm>
            <a:prstGeom prst="ellipse">
              <a:avLst/>
            </a:prstGeom>
            <a:ln w="9525" cap="rnd"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grpSp>
        <p:nvGrpSpPr>
          <p:cNvPr id="4" name="群組 163"/>
          <p:cNvGrpSpPr>
            <a:grpSpLocks noChangeAspect="1"/>
          </p:cNvGrpSpPr>
          <p:nvPr/>
        </p:nvGrpSpPr>
        <p:grpSpPr>
          <a:xfrm>
            <a:off x="13356034" y="21144385"/>
            <a:ext cx="3536949" cy="3536258"/>
            <a:chOff x="24791557" y="21430411"/>
            <a:chExt cx="2436914" cy="2436438"/>
          </a:xfrm>
        </p:grpSpPr>
        <p:sp>
          <p:nvSpPr>
            <p:cNvPr id="165" name="矩形 164"/>
            <p:cNvSpPr/>
            <p:nvPr/>
          </p:nvSpPr>
          <p:spPr>
            <a:xfrm>
              <a:off x="24791949" y="21430411"/>
              <a:ext cx="2436522" cy="243641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600" dirty="0">
                <a:cs typeface="Arial" panose="020B0604020202020204" pitchFamily="34" charset="0"/>
              </a:endParaRPr>
            </a:p>
          </p:txBody>
        </p:sp>
        <p:pic>
          <p:nvPicPr>
            <p:cNvPr id="166" name="Picture 7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39" t="2050" r="13239"/>
            <a:stretch/>
          </p:blipFill>
          <p:spPr bwMode="auto">
            <a:xfrm>
              <a:off x="24791557" y="21430433"/>
              <a:ext cx="2436914" cy="2436416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群組 166"/>
          <p:cNvGrpSpPr>
            <a:grpSpLocks noChangeAspect="1"/>
          </p:cNvGrpSpPr>
          <p:nvPr/>
        </p:nvGrpSpPr>
        <p:grpSpPr>
          <a:xfrm>
            <a:off x="1999304" y="21144359"/>
            <a:ext cx="3536988" cy="3536284"/>
            <a:chOff x="15667097" y="21561990"/>
            <a:chExt cx="2436920" cy="2436434"/>
          </a:xfrm>
        </p:grpSpPr>
        <p:sp>
          <p:nvSpPr>
            <p:cNvPr id="168" name="矩形 167"/>
            <p:cNvSpPr/>
            <p:nvPr/>
          </p:nvSpPr>
          <p:spPr>
            <a:xfrm>
              <a:off x="15667495" y="21561990"/>
              <a:ext cx="2436522" cy="243641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600" dirty="0">
                <a:cs typeface="Arial" panose="020B0604020202020204" pitchFamily="34" charset="0"/>
              </a:endParaRPr>
            </a:p>
          </p:txBody>
        </p:sp>
        <p:pic>
          <p:nvPicPr>
            <p:cNvPr id="169" name="Picture 9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85" t="945" r="12433" b="2343"/>
            <a:stretch/>
          </p:blipFill>
          <p:spPr bwMode="auto">
            <a:xfrm>
              <a:off x="15667097" y="21561990"/>
              <a:ext cx="2436920" cy="2436434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6" name="群組 169"/>
          <p:cNvGrpSpPr>
            <a:grpSpLocks noChangeAspect="1"/>
          </p:cNvGrpSpPr>
          <p:nvPr/>
        </p:nvGrpSpPr>
        <p:grpSpPr>
          <a:xfrm>
            <a:off x="5611275" y="21144327"/>
            <a:ext cx="3536986" cy="3536289"/>
            <a:chOff x="18410297" y="21297675"/>
            <a:chExt cx="2436920" cy="2436440"/>
          </a:xfrm>
        </p:grpSpPr>
        <p:sp>
          <p:nvSpPr>
            <p:cNvPr id="171" name="矩形 170"/>
            <p:cNvSpPr/>
            <p:nvPr/>
          </p:nvSpPr>
          <p:spPr>
            <a:xfrm>
              <a:off x="18410695" y="21297675"/>
              <a:ext cx="2436522" cy="2436416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3600" dirty="0">
                <a:cs typeface="Arial" panose="020B0604020202020204" pitchFamily="34" charset="0"/>
              </a:endParaRPr>
            </a:p>
          </p:txBody>
        </p:sp>
        <p:pic>
          <p:nvPicPr>
            <p:cNvPr id="172" name="Picture 11"/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73" r="11294"/>
            <a:stretch/>
          </p:blipFill>
          <p:spPr bwMode="auto">
            <a:xfrm>
              <a:off x="18410297" y="21297677"/>
              <a:ext cx="2436918" cy="2436438"/>
            </a:xfrm>
            <a:prstGeom prst="ellipse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73" name="文字方塊 172"/>
          <p:cNvSpPr txBox="1"/>
          <p:nvPr/>
        </p:nvSpPr>
        <p:spPr>
          <a:xfrm>
            <a:off x="10141121" y="20471372"/>
            <a:ext cx="2472356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 err="1">
                <a:cs typeface="Arial" panose="020B0604020202020204" pitchFamily="34" charset="0"/>
              </a:rPr>
              <a:t>shLuc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74" name="文字方塊 173"/>
          <p:cNvSpPr txBox="1"/>
          <p:nvPr/>
        </p:nvSpPr>
        <p:spPr>
          <a:xfrm>
            <a:off x="13890828" y="20498482"/>
            <a:ext cx="2480408" cy="646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shMRE11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53" name="直線接點 52"/>
          <p:cNvCxnSpPr/>
          <p:nvPr/>
        </p:nvCxnSpPr>
        <p:spPr>
          <a:xfrm flipV="1">
            <a:off x="2050214" y="20241006"/>
            <a:ext cx="7093786" cy="3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文字方塊 2"/>
          <p:cNvSpPr txBox="1"/>
          <p:nvPr/>
        </p:nvSpPr>
        <p:spPr>
          <a:xfrm>
            <a:off x="4991820" y="19550111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/>
              <a:t>HSC-3</a:t>
            </a:r>
            <a:endParaRPr lang="zh-TW" altLang="en-US" sz="3600" b="1" dirty="0"/>
          </a:p>
        </p:txBody>
      </p:sp>
      <p:cxnSp>
        <p:nvCxnSpPr>
          <p:cNvPr id="27" name="直線接點 26"/>
          <p:cNvCxnSpPr/>
          <p:nvPr/>
        </p:nvCxnSpPr>
        <p:spPr>
          <a:xfrm flipV="1">
            <a:off x="9574964" y="20241006"/>
            <a:ext cx="7093786" cy="3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文字方塊 27"/>
          <p:cNvSpPr txBox="1"/>
          <p:nvPr/>
        </p:nvSpPr>
        <p:spPr>
          <a:xfrm>
            <a:off x="12516570" y="19550111"/>
            <a:ext cx="1737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600" b="1" dirty="0"/>
              <a:t>OEC-M1</a:t>
            </a:r>
            <a:endParaRPr lang="zh-TW" altLang="en-US" sz="3600" b="1" dirty="0"/>
          </a:p>
        </p:txBody>
      </p:sp>
      <p:graphicFrame>
        <p:nvGraphicFramePr>
          <p:cNvPr id="25" name="物件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7650908"/>
              </p:ext>
            </p:extLst>
          </p:nvPr>
        </p:nvGraphicFramePr>
        <p:xfrm>
          <a:off x="-7" y="2104625"/>
          <a:ext cx="7367561" cy="5496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4" name="Prism Project" r:id="rId15" imgW="26231850" imgH="19659600" progId="Prism5.Document">
                  <p:embed/>
                </p:oleObj>
              </mc:Choice>
              <mc:Fallback>
                <p:oleObj name="Prism Project" r:id="rId15" imgW="26231850" imgH="19659600" progId="Prism5.Document">
                  <p:embed/>
                  <p:pic>
                    <p:nvPicPr>
                      <p:cNvPr id="0" name="Picture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7" y="2104625"/>
                        <a:ext cx="7367561" cy="54961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物件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7128457"/>
              </p:ext>
            </p:extLst>
          </p:nvPr>
        </p:nvGraphicFramePr>
        <p:xfrm>
          <a:off x="6310033" y="2114651"/>
          <a:ext cx="7790985" cy="5585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5" name="Prism Project" r:id="rId17" imgW="25888950" imgH="19831050" progId="Prism5.Document">
                  <p:embed/>
                </p:oleObj>
              </mc:Choice>
              <mc:Fallback>
                <p:oleObj name="Prism Project" r:id="rId17" imgW="25888950" imgH="19831050" progId="Prism5.Document">
                  <p:embed/>
                  <p:pic>
                    <p:nvPicPr>
                      <p:cNvPr id="0" name="Picture 7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0033" y="2114651"/>
                        <a:ext cx="7790985" cy="55856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矩形 28"/>
          <p:cNvSpPr/>
          <p:nvPr/>
        </p:nvSpPr>
        <p:spPr>
          <a:xfrm>
            <a:off x="351075" y="774150"/>
            <a:ext cx="1188963" cy="1477249"/>
          </a:xfrm>
          <a:prstGeom prst="rect">
            <a:avLst/>
          </a:prstGeom>
        </p:spPr>
        <p:txBody>
          <a:bodyPr wrap="none" lIns="365688" tIns="182841" rIns="365688" bIns="18284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E</a:t>
            </a:r>
            <a:endParaRPr lang="zh-TW" altLang="en-US" b="1" strike="sngStrike" dirty="0">
              <a:cs typeface="Arial" pitchFamily="34" charset="0"/>
            </a:endParaRPr>
          </a:p>
        </p:txBody>
      </p:sp>
      <p:pic>
        <p:nvPicPr>
          <p:cNvPr id="30" name="Picture 31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8" t="14851" r="66233" b="11792"/>
          <a:stretch/>
        </p:blipFill>
        <p:spPr bwMode="auto">
          <a:xfrm>
            <a:off x="4166201" y="15761269"/>
            <a:ext cx="2580394" cy="6707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192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27" t="2354" r="17118" b="2677"/>
          <a:stretch/>
        </p:blipFill>
        <p:spPr bwMode="auto">
          <a:xfrm>
            <a:off x="7079717" y="16695678"/>
            <a:ext cx="2580991" cy="735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1922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" r="66889" b="1944"/>
          <a:stretch/>
        </p:blipFill>
        <p:spPr bwMode="auto">
          <a:xfrm>
            <a:off x="4162246" y="16692503"/>
            <a:ext cx="2584348" cy="745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1920"/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5" t="8489" r="19001" b="5401"/>
          <a:stretch/>
        </p:blipFill>
        <p:spPr bwMode="auto">
          <a:xfrm>
            <a:off x="7091003" y="13724745"/>
            <a:ext cx="2582974" cy="7331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文字方塊 33"/>
          <p:cNvSpPr txBox="1"/>
          <p:nvPr/>
        </p:nvSpPr>
        <p:spPr>
          <a:xfrm>
            <a:off x="678063" y="11863401"/>
            <a:ext cx="3400094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p-AKT (S473)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35" name="文字方塊 34"/>
          <p:cNvSpPr txBox="1"/>
          <p:nvPr/>
        </p:nvSpPr>
        <p:spPr>
          <a:xfrm>
            <a:off x="1390634" y="13707605"/>
            <a:ext cx="263037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p-ERK1/2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36" name="文字方塊 35"/>
          <p:cNvSpPr txBox="1"/>
          <p:nvPr/>
        </p:nvSpPr>
        <p:spPr>
          <a:xfrm>
            <a:off x="4269656" y="9175630"/>
            <a:ext cx="238427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HSC-3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37" name="直線接點 36"/>
          <p:cNvCxnSpPr/>
          <p:nvPr/>
        </p:nvCxnSpPr>
        <p:spPr>
          <a:xfrm>
            <a:off x="4177035" y="9886033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字方塊 27"/>
          <p:cNvSpPr txBox="1"/>
          <p:nvPr/>
        </p:nvSpPr>
        <p:spPr>
          <a:xfrm rot="16200000">
            <a:off x="3552799" y="10378177"/>
            <a:ext cx="232897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39" name="文字方塊 28"/>
          <p:cNvSpPr txBox="1"/>
          <p:nvPr/>
        </p:nvSpPr>
        <p:spPr>
          <a:xfrm rot="16200000">
            <a:off x="4806226" y="10286313"/>
            <a:ext cx="2529824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40" name="文字方塊 39"/>
          <p:cNvSpPr txBox="1"/>
          <p:nvPr/>
        </p:nvSpPr>
        <p:spPr>
          <a:xfrm>
            <a:off x="7273747" y="9175630"/>
            <a:ext cx="2263170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OEC-M1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41" name="文字方塊 27"/>
          <p:cNvSpPr txBox="1"/>
          <p:nvPr/>
        </p:nvSpPr>
        <p:spPr>
          <a:xfrm rot="16200000">
            <a:off x="6762256" y="10565409"/>
            <a:ext cx="195450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42" name="文字方塊 28"/>
          <p:cNvSpPr txBox="1"/>
          <p:nvPr/>
        </p:nvSpPr>
        <p:spPr>
          <a:xfrm rot="16200000">
            <a:off x="7816578" y="10337449"/>
            <a:ext cx="241898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cxnSp>
        <p:nvCxnSpPr>
          <p:cNvPr id="43" name="直線接點 42"/>
          <p:cNvCxnSpPr/>
          <p:nvPr/>
        </p:nvCxnSpPr>
        <p:spPr>
          <a:xfrm>
            <a:off x="7127209" y="9895679"/>
            <a:ext cx="259370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文字方塊 43"/>
          <p:cNvSpPr txBox="1"/>
          <p:nvPr/>
        </p:nvSpPr>
        <p:spPr>
          <a:xfrm>
            <a:off x="1585747" y="15691999"/>
            <a:ext cx="253398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MRE11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45" name="文字方塊 44"/>
          <p:cNvSpPr txBox="1"/>
          <p:nvPr/>
        </p:nvSpPr>
        <p:spPr>
          <a:xfrm>
            <a:off x="1589097" y="16692503"/>
            <a:ext cx="253398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l-GR" altLang="zh-TW" sz="3600" b="1" dirty="0">
                <a:cs typeface="Arial" panose="020B0604020202020204" pitchFamily="34" charset="0"/>
              </a:rPr>
              <a:t>β</a:t>
            </a:r>
            <a:r>
              <a:rPr lang="en-US" altLang="zh-TW" sz="3600" b="1" dirty="0">
                <a:cs typeface="Arial" panose="020B0604020202020204" pitchFamily="34" charset="0"/>
              </a:rPr>
              <a:t>-actin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64701" y="8770743"/>
            <a:ext cx="1161711" cy="1477249"/>
          </a:xfrm>
          <a:prstGeom prst="rect">
            <a:avLst/>
          </a:prstGeom>
        </p:spPr>
        <p:txBody>
          <a:bodyPr wrap="none" lIns="365688" tIns="182841" rIns="365688" bIns="182841">
            <a:spAutoFit/>
          </a:bodyPr>
          <a:lstStyle/>
          <a:p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F</a:t>
            </a:r>
            <a:endParaRPr lang="zh-TW" altLang="en-US" b="1" dirty="0">
              <a:cs typeface="Arial" pitchFamily="34" charset="0"/>
            </a:endParaRPr>
          </a:p>
        </p:txBody>
      </p:sp>
      <p:pic>
        <p:nvPicPr>
          <p:cNvPr id="47" name="Picture 22"/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8" t="37091" r="63862" b="45693"/>
          <a:stretch/>
        </p:blipFill>
        <p:spPr bwMode="auto">
          <a:xfrm>
            <a:off x="4171923" y="11898089"/>
            <a:ext cx="2580393" cy="528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31"/>
          <p:cNvPicPr>
            <a:picLocks noChangeAspect="1" noChangeArrowheads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9907" r="17333" b="16890"/>
          <a:stretch/>
        </p:blipFill>
        <p:spPr bwMode="auto">
          <a:xfrm>
            <a:off x="7079717" y="15762671"/>
            <a:ext cx="2580991" cy="6693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1060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72" b="20905"/>
          <a:stretch/>
        </p:blipFill>
        <p:spPr bwMode="auto">
          <a:xfrm>
            <a:off x="7092195" y="11898089"/>
            <a:ext cx="2581782" cy="5283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文字方塊 49"/>
          <p:cNvSpPr txBox="1"/>
          <p:nvPr/>
        </p:nvSpPr>
        <p:spPr>
          <a:xfrm>
            <a:off x="1378714" y="14721576"/>
            <a:ext cx="2630372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ERK1/2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51" name="文字方塊 50"/>
          <p:cNvSpPr txBox="1"/>
          <p:nvPr/>
        </p:nvSpPr>
        <p:spPr>
          <a:xfrm>
            <a:off x="2402977" y="12682551"/>
            <a:ext cx="1618029" cy="738646"/>
          </a:xfrm>
          <a:prstGeom prst="rect">
            <a:avLst/>
          </a:prstGeom>
          <a:noFill/>
        </p:spPr>
        <p:txBody>
          <a:bodyPr wrap="square" lIns="182863" tIns="91431" rIns="182863" bIns="91431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AKT 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pic>
        <p:nvPicPr>
          <p:cNvPr id="52" name="Picture 74"/>
          <p:cNvPicPr>
            <a:picLocks noChangeAspect="1" noChangeArrowheads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3" t="15361" r="118" b="18245"/>
          <a:stretch/>
        </p:blipFill>
        <p:spPr bwMode="auto">
          <a:xfrm>
            <a:off x="7093583" y="14645683"/>
            <a:ext cx="2580394" cy="868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75"/>
          <p:cNvPicPr>
            <a:picLocks noChangeAspect="1" noChangeArrowheads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" r="627"/>
          <a:stretch/>
        </p:blipFill>
        <p:spPr bwMode="auto">
          <a:xfrm>
            <a:off x="4171921" y="14643773"/>
            <a:ext cx="2580393" cy="87054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" name="Picture 77"/>
          <p:cNvPicPr>
            <a:picLocks noChangeAspect="1" noChangeArrowheads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t="6047" b="4494"/>
          <a:stretch/>
        </p:blipFill>
        <p:spPr bwMode="auto">
          <a:xfrm>
            <a:off x="4171922" y="13724745"/>
            <a:ext cx="2579957" cy="73315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83"/>
          <p:cNvPicPr>
            <a:picLocks noChangeAspect="1" noChangeArrowheads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89" t="5144" r="-29" b="6803"/>
          <a:stretch/>
        </p:blipFill>
        <p:spPr bwMode="auto">
          <a:xfrm>
            <a:off x="7092195" y="12629948"/>
            <a:ext cx="2580394" cy="8667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7" name="Picture 84"/>
          <p:cNvPicPr>
            <a:picLocks noChangeAspect="1" noChangeArrowheads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8"/>
          <a:stretch/>
        </p:blipFill>
        <p:spPr bwMode="auto">
          <a:xfrm>
            <a:off x="4171922" y="12629949"/>
            <a:ext cx="2579957" cy="8667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8" name="物件 5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6450734"/>
              </p:ext>
            </p:extLst>
          </p:nvPr>
        </p:nvGraphicFramePr>
        <p:xfrm>
          <a:off x="9904413" y="9998431"/>
          <a:ext cx="10183812" cy="7977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6" name="Prism Project" r:id="rId29" imgW="21878925" imgH="18888075" progId="Prism5.Document">
                  <p:embed/>
                </p:oleObj>
              </mc:Choice>
              <mc:Fallback>
                <p:oleObj name="Prism Project" r:id="rId29" imgW="21878925" imgH="18888075" progId="Prism5.Document">
                  <p:embed/>
                  <p:pic>
                    <p:nvPicPr>
                      <p:cNvPr id="0" name="Picture 78"/>
                      <p:cNvPicPr>
                        <a:picLocks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4413" y="9998431"/>
                        <a:ext cx="10183812" cy="7977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物件 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1904948"/>
              </p:ext>
            </p:extLst>
          </p:nvPr>
        </p:nvGraphicFramePr>
        <p:xfrm>
          <a:off x="18129250" y="9998431"/>
          <a:ext cx="10231438" cy="797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7" name="Prism Project" r:id="rId31" imgW="21974175" imgH="18888075" progId="Prism5.Document">
                  <p:embed/>
                </p:oleObj>
              </mc:Choice>
              <mc:Fallback>
                <p:oleObj name="Prism Project" r:id="rId31" imgW="21974175" imgH="18888075" progId="Prism5.Document">
                  <p:embed/>
                  <p:pic>
                    <p:nvPicPr>
                      <p:cNvPr id="0" name="Picture 79"/>
                      <p:cNvPicPr>
                        <a:picLocks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29250" y="9998431"/>
                        <a:ext cx="10231438" cy="797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文字方塊 59"/>
          <p:cNvSpPr txBox="1"/>
          <p:nvPr/>
        </p:nvSpPr>
        <p:spPr>
          <a:xfrm>
            <a:off x="12287250" y="16921518"/>
            <a:ext cx="26670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i="1" dirty="0"/>
              <a:t>p</a:t>
            </a:r>
            <a:r>
              <a:rPr lang="en-US" altLang="zh-TW" sz="4000" b="1" dirty="0"/>
              <a:t>-AKT</a:t>
            </a:r>
            <a:endParaRPr lang="zh-TW" altLang="en-US" sz="4000" b="1" dirty="0"/>
          </a:p>
        </p:txBody>
      </p:sp>
      <p:sp>
        <p:nvSpPr>
          <p:cNvPr id="61" name="文字方塊 60"/>
          <p:cNvSpPr txBox="1"/>
          <p:nvPr/>
        </p:nvSpPr>
        <p:spPr>
          <a:xfrm>
            <a:off x="20497800" y="16902468"/>
            <a:ext cx="26670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i="1" dirty="0"/>
              <a:t>p</a:t>
            </a:r>
            <a:r>
              <a:rPr lang="en-US" altLang="zh-TW" sz="4000" b="1" dirty="0"/>
              <a:t>-AKT</a:t>
            </a:r>
            <a:endParaRPr lang="zh-TW" altLang="en-US" sz="4000" b="1" dirty="0"/>
          </a:p>
        </p:txBody>
      </p:sp>
      <p:sp>
        <p:nvSpPr>
          <p:cNvPr id="62" name="文字方塊 61"/>
          <p:cNvSpPr txBox="1"/>
          <p:nvPr/>
        </p:nvSpPr>
        <p:spPr>
          <a:xfrm>
            <a:off x="15621000" y="16921518"/>
            <a:ext cx="26670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i="1" dirty="0"/>
              <a:t>p</a:t>
            </a:r>
            <a:r>
              <a:rPr lang="en-US" altLang="zh-TW" sz="4000" b="1" dirty="0"/>
              <a:t>-ERK1/2</a:t>
            </a:r>
            <a:endParaRPr lang="zh-TW" altLang="en-US" sz="4000" b="1" dirty="0"/>
          </a:p>
        </p:txBody>
      </p:sp>
      <p:sp>
        <p:nvSpPr>
          <p:cNvPr id="63" name="文字方塊 62"/>
          <p:cNvSpPr txBox="1"/>
          <p:nvPr/>
        </p:nvSpPr>
        <p:spPr>
          <a:xfrm>
            <a:off x="23869650" y="16883418"/>
            <a:ext cx="2667000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i="1" dirty="0"/>
              <a:t>p</a:t>
            </a:r>
            <a:r>
              <a:rPr lang="en-US" altLang="zh-TW" sz="4000" b="1" dirty="0"/>
              <a:t>-ERK1/2</a:t>
            </a:r>
            <a:endParaRPr lang="zh-TW" altLang="en-US" sz="4000" b="1" dirty="0"/>
          </a:p>
        </p:txBody>
      </p:sp>
      <p:graphicFrame>
        <p:nvGraphicFramePr>
          <p:cNvPr id="64" name="Object 59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6493767"/>
              </p:ext>
            </p:extLst>
          </p:nvPr>
        </p:nvGraphicFramePr>
        <p:xfrm>
          <a:off x="13538900" y="2068882"/>
          <a:ext cx="6847761" cy="59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8" name="Prism Project" r:id="rId33" imgW="3672000" imgH="3204000" progId="Prism5.Document">
                  <p:embed/>
                </p:oleObj>
              </mc:Choice>
              <mc:Fallback>
                <p:oleObj name="Prism Project" r:id="rId33" imgW="3672000" imgH="3204000" progId="Prism5.Document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8900" y="2068882"/>
                        <a:ext cx="6847761" cy="59793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59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2772930"/>
              </p:ext>
            </p:extLst>
          </p:nvPr>
        </p:nvGraphicFramePr>
        <p:xfrm>
          <a:off x="20467758" y="2020758"/>
          <a:ext cx="6847761" cy="5979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49" name="Prism Project" r:id="rId35" imgW="3672000" imgH="3204000" progId="Prism5.Document">
                  <p:embed/>
                </p:oleObj>
              </mc:Choice>
              <mc:Fallback>
                <p:oleObj name="Prism Project" r:id="rId35" imgW="3672000" imgH="3204000" progId="Prism5.Document">
                  <p:embed/>
                  <p:pic>
                    <p:nvPicPr>
                      <p:cNvPr id="0" name="Picture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67758" y="2020758"/>
                        <a:ext cx="6847761" cy="597938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矩形 65"/>
          <p:cNvSpPr/>
          <p:nvPr/>
        </p:nvSpPr>
        <p:spPr>
          <a:xfrm>
            <a:off x="18026504" y="18903264"/>
            <a:ext cx="1320409" cy="1477249"/>
          </a:xfrm>
          <a:prstGeom prst="rect">
            <a:avLst/>
          </a:prstGeom>
        </p:spPr>
        <p:txBody>
          <a:bodyPr wrap="none" lIns="365688" tIns="182841" rIns="365688" bIns="18284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H</a:t>
            </a:r>
            <a:endParaRPr lang="zh-TW" altLang="en-US" strike="sngStrike" dirty="0">
              <a:cs typeface="Arial" pitchFamily="34" charset="0"/>
            </a:endParaRPr>
          </a:p>
        </p:txBody>
      </p:sp>
      <p:sp>
        <p:nvSpPr>
          <p:cNvPr id="291924" name="Rectangle 84"/>
          <p:cNvSpPr>
            <a:spLocks noChangeArrowheads="1"/>
          </p:cNvSpPr>
          <p:nvPr/>
        </p:nvSpPr>
        <p:spPr bwMode="auto">
          <a:xfrm>
            <a:off x="0" y="0"/>
            <a:ext cx="2743517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291923" name="Object 83"/>
          <p:cNvGraphicFramePr>
            <a:graphicFrameLocks noChangeAspect="1"/>
          </p:cNvGraphicFramePr>
          <p:nvPr/>
        </p:nvGraphicFramePr>
        <p:xfrm>
          <a:off x="18008206" y="19354019"/>
          <a:ext cx="10227069" cy="77541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950" name="Prism Project" r:id="rId37" imgW="4644000" imgH="3528000" progId="Prism5.Document">
                  <p:embed/>
                </p:oleObj>
              </mc:Choice>
              <mc:Fallback>
                <p:oleObj name="Prism Project" r:id="rId37" imgW="4644000" imgH="3528000" progId="Prism5.Document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08206" y="19354019"/>
                        <a:ext cx="10227069" cy="77541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6729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071">
            <a:extLst>
              <a:ext uri="{FF2B5EF4-FFF2-40B4-BE49-F238E27FC236}">
                <a16:creationId xmlns:a16="http://schemas.microsoft.com/office/drawing/2014/main" id="{8B666C9C-4CA6-4DE1-A4A2-3C1A0543E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499" y="267990"/>
            <a:ext cx="369558" cy="129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182845" tIns="91421" rIns="182845" bIns="91421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4" name="物件 3">
            <a:extLst>
              <a:ext uri="{FF2B5EF4-FFF2-40B4-BE49-F238E27FC236}">
                <a16:creationId xmlns:a16="http://schemas.microsoft.com/office/drawing/2014/main" id="{CD3C0169-7B7D-4940-92A1-54CB670314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589199"/>
              </p:ext>
            </p:extLst>
          </p:nvPr>
        </p:nvGraphicFramePr>
        <p:xfrm>
          <a:off x="1127765" y="1555750"/>
          <a:ext cx="9480821" cy="7519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899" name="Prism Project" r:id="rId3" imgW="4012692" imgH="3182112" progId="Prism5.Document">
                  <p:embed/>
                </p:oleObj>
              </mc:Choice>
              <mc:Fallback>
                <p:oleObj name="Prism Project" r:id="rId3" imgW="4012692" imgH="3182112" progId="Prism5.Document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7765" y="1555750"/>
                        <a:ext cx="9480821" cy="75191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物件 4">
            <a:extLst>
              <a:ext uri="{FF2B5EF4-FFF2-40B4-BE49-F238E27FC236}">
                <a16:creationId xmlns:a16="http://schemas.microsoft.com/office/drawing/2014/main" id="{B9B33F30-A5AD-49B3-89DD-4BC14C45BCC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593041"/>
              </p:ext>
            </p:extLst>
          </p:nvPr>
        </p:nvGraphicFramePr>
        <p:xfrm>
          <a:off x="9497566" y="1541462"/>
          <a:ext cx="9476751" cy="7521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00" name="Prism Project" r:id="rId5" imgW="4012692" imgH="3182112" progId="Prism5.Document">
                  <p:embed/>
                </p:oleObj>
              </mc:Choice>
              <mc:Fallback>
                <p:oleObj name="Prism Project" r:id="rId5" imgW="4012692" imgH="3182112" progId="Prism5.Document">
                  <p:embed/>
                  <p:pic>
                    <p:nvPicPr>
                      <p:cNvPr id="0" name="Picture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7566" y="1541462"/>
                        <a:ext cx="9476751" cy="752116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>
            <a:extLst>
              <a:ext uri="{FF2B5EF4-FFF2-40B4-BE49-F238E27FC236}">
                <a16:creationId xmlns:a16="http://schemas.microsoft.com/office/drawing/2014/main" id="{8FA30AFA-9DFF-4AAD-8950-A774724285E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4491882"/>
              </p:ext>
            </p:extLst>
          </p:nvPr>
        </p:nvGraphicFramePr>
        <p:xfrm>
          <a:off x="17865697" y="1555750"/>
          <a:ext cx="9452333" cy="7519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2901" name="Prism Project" r:id="rId7" imgW="4011168" imgH="3182112" progId="Prism5.Document">
                  <p:embed/>
                </p:oleObj>
              </mc:Choice>
              <mc:Fallback>
                <p:oleObj name="Prism Project" r:id="rId7" imgW="4011168" imgH="3182112" progId="Prism5.Document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865697" y="1555750"/>
                        <a:ext cx="9452333" cy="751913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文字方塊 7"/>
          <p:cNvSpPr txBox="1"/>
          <p:nvPr/>
        </p:nvSpPr>
        <p:spPr>
          <a:xfrm>
            <a:off x="1" y="1450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S2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110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物件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3988547"/>
              </p:ext>
            </p:extLst>
          </p:nvPr>
        </p:nvGraphicFramePr>
        <p:xfrm>
          <a:off x="292100" y="1129968"/>
          <a:ext cx="10714038" cy="979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1" name="Prism Project" r:id="rId4" imgW="4140000" imgH="3780000" progId="Prism5.Document">
                  <p:embed/>
                </p:oleObj>
              </mc:Choice>
              <mc:Fallback>
                <p:oleObj name="Prism Project" r:id="rId4" imgW="4140000" imgH="3780000" progId="Prism5.Document">
                  <p:embed/>
                  <p:pic>
                    <p:nvPicPr>
                      <p:cNvPr id="0" name="Picture 4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100" y="1129968"/>
                        <a:ext cx="10714038" cy="9791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物件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0214738"/>
              </p:ext>
            </p:extLst>
          </p:nvPr>
        </p:nvGraphicFramePr>
        <p:xfrm>
          <a:off x="170533" y="14228763"/>
          <a:ext cx="11942762" cy="894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2" name="Prism Project" r:id="rId6" imgW="25717500" imgH="19259550" progId="Prism5.Document">
                  <p:embed/>
                </p:oleObj>
              </mc:Choice>
              <mc:Fallback>
                <p:oleObj name="Prism Project" r:id="rId6" imgW="25717500" imgH="19259550" progId="Prism5.Document">
                  <p:embed/>
                  <p:pic>
                    <p:nvPicPr>
                      <p:cNvPr id="0" name="Picture 4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533" y="14228763"/>
                        <a:ext cx="11942762" cy="8947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矩形 88"/>
          <p:cNvSpPr/>
          <p:nvPr/>
        </p:nvSpPr>
        <p:spPr>
          <a:xfrm>
            <a:off x="10597113" y="1801208"/>
            <a:ext cx="1299600" cy="1476000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B</a:t>
            </a:r>
            <a:endParaRPr lang="zh-TW" altLang="en-US" dirty="0">
              <a:cs typeface="Arial" pitchFamily="34" charset="0"/>
            </a:endParaRPr>
          </a:p>
        </p:txBody>
      </p:sp>
      <p:sp>
        <p:nvSpPr>
          <p:cNvPr id="143" name="矩形 142"/>
          <p:cNvSpPr/>
          <p:nvPr/>
        </p:nvSpPr>
        <p:spPr>
          <a:xfrm>
            <a:off x="323727" y="23356117"/>
            <a:ext cx="1299600" cy="1476000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F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251717" y="13521339"/>
            <a:ext cx="1299600" cy="1476000"/>
          </a:xfrm>
          <a:prstGeom prst="rect">
            <a:avLst/>
          </a:prstGeom>
        </p:spPr>
        <p:txBody>
          <a:bodyPr wrap="none" lIns="182862" tIns="91429" rIns="182862" bIns="91429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D</a:t>
            </a:r>
            <a:endParaRPr lang="zh-TW" altLang="en-US" dirty="0">
              <a:cs typeface="Arial" pitchFamily="34" charset="0"/>
            </a:endParaRPr>
          </a:p>
        </p:txBody>
      </p:sp>
      <p:pic>
        <p:nvPicPr>
          <p:cNvPr id="12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" b="18394"/>
          <a:stretch/>
        </p:blipFill>
        <p:spPr bwMode="auto">
          <a:xfrm>
            <a:off x="21663581" y="6591301"/>
            <a:ext cx="2415475" cy="5842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0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1611" y="6591293"/>
            <a:ext cx="2419937" cy="5842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1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581" y="5818453"/>
            <a:ext cx="2419937" cy="567991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</p:pic>
      <p:pic>
        <p:nvPicPr>
          <p:cNvPr id="134" name="Picture 1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21611" y="5818457"/>
            <a:ext cx="2419937" cy="5679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" name="Picture 1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3581" y="7432925"/>
            <a:ext cx="2415475" cy="6873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8" name="Picture 1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4948" y="7429713"/>
            <a:ext cx="2426372" cy="6904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文字方塊 86"/>
          <p:cNvSpPr txBox="1">
            <a:spLocks noChangeAspect="1"/>
          </p:cNvSpPr>
          <p:nvPr/>
        </p:nvSpPr>
        <p:spPr>
          <a:xfrm>
            <a:off x="18213616" y="3214575"/>
            <a:ext cx="3710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3600" b="1" dirty="0">
                <a:ea typeface="新細明體"/>
                <a:cs typeface="Arial" panose="020B0604020202020204" pitchFamily="34" charset="0"/>
              </a:rPr>
              <a:t>CDDP (5</a:t>
            </a:r>
            <a:r>
              <a:rPr lang="el-GR" altLang="zh-TW" sz="3600" b="1" dirty="0">
                <a:ea typeface="新細明體"/>
                <a:cs typeface="Arial" panose="020B0604020202020204" pitchFamily="34" charset="0"/>
              </a:rPr>
              <a:t>μ</a:t>
            </a:r>
            <a:r>
              <a:rPr lang="en-US" altLang="zh-TW" sz="3600" b="1" dirty="0">
                <a:ea typeface="新細明體"/>
                <a:cs typeface="Arial" panose="020B0604020202020204" pitchFamily="34" charset="0"/>
              </a:rPr>
              <a:t>g/mL)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174" name="直線接點 173"/>
          <p:cNvCxnSpPr/>
          <p:nvPr/>
        </p:nvCxnSpPr>
        <p:spPr>
          <a:xfrm>
            <a:off x="21937716" y="3742239"/>
            <a:ext cx="4860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5" name="文字方塊 174"/>
          <p:cNvSpPr txBox="1"/>
          <p:nvPr/>
        </p:nvSpPr>
        <p:spPr>
          <a:xfrm>
            <a:off x="19662419" y="5807917"/>
            <a:ext cx="187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altLang="zh-TW" sz="3600" b="1" dirty="0">
                <a:ea typeface="新細明體"/>
                <a:cs typeface="Arial" panose="020B0604020202020204" pitchFamily="34" charset="0"/>
              </a:rPr>
              <a:t>γ</a:t>
            </a:r>
            <a:r>
              <a:rPr lang="en-US" altLang="zh-TW" sz="3600" b="1" dirty="0">
                <a:ea typeface="新細明體"/>
                <a:cs typeface="Arial" panose="020B0604020202020204" pitchFamily="34" charset="0"/>
              </a:rPr>
              <a:t>-H2AX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76" name="文字方塊 175"/>
          <p:cNvSpPr txBox="1"/>
          <p:nvPr/>
        </p:nvSpPr>
        <p:spPr>
          <a:xfrm>
            <a:off x="19662419" y="6589742"/>
            <a:ext cx="187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l-GR" altLang="zh-TW" sz="3600" b="1" dirty="0">
                <a:ea typeface="新細明體"/>
                <a:cs typeface="Arial" panose="020B0604020202020204" pitchFamily="34" charset="0"/>
              </a:rPr>
              <a:t>β</a:t>
            </a:r>
            <a:r>
              <a:rPr lang="en-US" altLang="zh-TW" sz="3600" b="1" dirty="0">
                <a:ea typeface="新細明體"/>
                <a:cs typeface="Arial" panose="020B0604020202020204" pitchFamily="34" charset="0"/>
              </a:rPr>
              <a:t>-actin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79" name="文字方塊 178"/>
          <p:cNvSpPr txBox="1"/>
          <p:nvPr/>
        </p:nvSpPr>
        <p:spPr>
          <a:xfrm>
            <a:off x="22278317" y="3191026"/>
            <a:ext cx="1419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dirty="0">
                <a:cs typeface="Arial" panose="020B0604020202020204" pitchFamily="34" charset="0"/>
              </a:rPr>
              <a:t>-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81" name="文字方塊 180"/>
          <p:cNvSpPr txBox="1"/>
          <p:nvPr/>
        </p:nvSpPr>
        <p:spPr>
          <a:xfrm>
            <a:off x="19653384" y="7486871"/>
            <a:ext cx="18789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3600" b="1" dirty="0">
                <a:cs typeface="Arial" panose="020B0604020202020204" pitchFamily="34" charset="0"/>
              </a:rPr>
              <a:t>MRE11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cxnSp>
        <p:nvCxnSpPr>
          <p:cNvPr id="188" name="直線接點 187"/>
          <p:cNvCxnSpPr/>
          <p:nvPr/>
        </p:nvCxnSpPr>
        <p:spPr>
          <a:xfrm>
            <a:off x="21924400" y="3166456"/>
            <a:ext cx="48169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4" name="文字方塊 193"/>
          <p:cNvSpPr txBox="1"/>
          <p:nvPr/>
        </p:nvSpPr>
        <p:spPr>
          <a:xfrm>
            <a:off x="24460976" y="3204716"/>
            <a:ext cx="2108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dirty="0">
                <a:cs typeface="Arial" panose="020B0604020202020204" pitchFamily="34" charset="0"/>
              </a:rPr>
              <a:t>+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95" name="文字方塊 194"/>
          <p:cNvSpPr txBox="1"/>
          <p:nvPr/>
        </p:nvSpPr>
        <p:spPr>
          <a:xfrm rot="16200000">
            <a:off x="21468126" y="4557114"/>
            <a:ext cx="1692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196" name="文字方塊 195"/>
          <p:cNvSpPr txBox="1"/>
          <p:nvPr/>
        </p:nvSpPr>
        <p:spPr>
          <a:xfrm rot="16200000">
            <a:off x="22411745" y="4252334"/>
            <a:ext cx="2301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201" name="文字方塊 200"/>
          <p:cNvSpPr txBox="1"/>
          <p:nvPr/>
        </p:nvSpPr>
        <p:spPr>
          <a:xfrm rot="16200000">
            <a:off x="24124616" y="4557114"/>
            <a:ext cx="16922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202" name="文字方塊 201"/>
          <p:cNvSpPr txBox="1"/>
          <p:nvPr/>
        </p:nvSpPr>
        <p:spPr>
          <a:xfrm rot="16200000">
            <a:off x="25068239" y="4252334"/>
            <a:ext cx="2301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2175476"/>
              </p:ext>
            </p:extLst>
          </p:nvPr>
        </p:nvGraphicFramePr>
        <p:xfrm>
          <a:off x="20423188" y="7983538"/>
          <a:ext cx="7138987" cy="484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3" name="Prism Project" r:id="rId14" imgW="25660350" imgH="17402175" progId="Prism5.Document">
                  <p:embed/>
                </p:oleObj>
              </mc:Choice>
              <mc:Fallback>
                <p:oleObj name="Prism Project" r:id="rId14" imgW="25660350" imgH="17402175" progId="Prism5.Document">
                  <p:embed/>
                  <p:pic>
                    <p:nvPicPr>
                      <p:cNvPr id="0" name="Picture 4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23188" y="7983538"/>
                        <a:ext cx="7138987" cy="4841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物件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5080682"/>
              </p:ext>
            </p:extLst>
          </p:nvPr>
        </p:nvGraphicFramePr>
        <p:xfrm>
          <a:off x="10320338" y="6723063"/>
          <a:ext cx="8993187" cy="658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4" name="Prism Project" r:id="rId16" imgW="25203150" imgH="19602450" progId="Prism5.Document">
                  <p:embed/>
                </p:oleObj>
              </mc:Choice>
              <mc:Fallback>
                <p:oleObj name="Prism Project" r:id="rId16" imgW="25203150" imgH="19602450" progId="Prism5.Document">
                  <p:embed/>
                  <p:pic>
                    <p:nvPicPr>
                      <p:cNvPr id="0" name="Picture 4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20338" y="6723063"/>
                        <a:ext cx="8993187" cy="6584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1" name="矩形 140"/>
          <p:cNvSpPr/>
          <p:nvPr/>
        </p:nvSpPr>
        <p:spPr>
          <a:xfrm>
            <a:off x="18317347" y="1893499"/>
            <a:ext cx="1299600" cy="1476000"/>
          </a:xfrm>
          <a:prstGeom prst="rect">
            <a:avLst/>
          </a:prstGeom>
        </p:spPr>
        <p:txBody>
          <a:bodyPr wrap="none" lIns="182862" tIns="91429" rIns="182862" bIns="91429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C</a:t>
            </a:r>
            <a:endParaRPr lang="zh-TW" altLang="en-US" dirty="0">
              <a:cs typeface="Arial" pitchFamily="34" charset="0"/>
            </a:endParaRPr>
          </a:p>
        </p:txBody>
      </p:sp>
      <p:sp>
        <p:nvSpPr>
          <p:cNvPr id="178" name="矩形 177"/>
          <p:cNvSpPr/>
          <p:nvPr/>
        </p:nvSpPr>
        <p:spPr>
          <a:xfrm>
            <a:off x="395737" y="1801208"/>
            <a:ext cx="1299600" cy="1476000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A</a:t>
            </a:r>
            <a:endParaRPr lang="zh-TW" altLang="en-US" b="1" dirty="0">
              <a:cs typeface="Arial" pitchFamily="34" charset="0"/>
            </a:endParaRPr>
          </a:p>
        </p:txBody>
      </p:sp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1719099"/>
              </p:ext>
            </p:extLst>
          </p:nvPr>
        </p:nvGraphicFramePr>
        <p:xfrm>
          <a:off x="11288713" y="13877925"/>
          <a:ext cx="11918950" cy="929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5" name="Prism Project" r:id="rId18" imgW="4104000" imgH="3204000" progId="Prism5.Document">
                  <p:embed/>
                </p:oleObj>
              </mc:Choice>
              <mc:Fallback>
                <p:oleObj name="Prism Project" r:id="rId18" imgW="4104000" imgH="3204000" progId="Prism5.Document">
                  <p:embed/>
                  <p:pic>
                    <p:nvPicPr>
                      <p:cNvPr id="0" name="Picture 4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288713" y="13877925"/>
                        <a:ext cx="11918950" cy="9291638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" name="文字方塊 127"/>
          <p:cNvSpPr txBox="1"/>
          <p:nvPr/>
        </p:nvSpPr>
        <p:spPr>
          <a:xfrm>
            <a:off x="22805739" y="2425639"/>
            <a:ext cx="2775350" cy="738625"/>
          </a:xfrm>
          <a:prstGeom prst="rect">
            <a:avLst/>
          </a:prstGeom>
          <a:noFill/>
        </p:spPr>
        <p:txBody>
          <a:bodyPr wrap="square" lIns="182845" tIns="91421" rIns="182845" bIns="9142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HSC-3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2541844" y="33670766"/>
            <a:ext cx="7141482" cy="963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670" tIns="182829" rIns="365670" bIns="182829" rtlCol="0" anchor="ctr"/>
          <a:lstStyle/>
          <a:p>
            <a:pPr algn="ctr"/>
            <a:endParaRPr lang="zh-TW" altLang="en-US"/>
          </a:p>
        </p:txBody>
      </p:sp>
      <p:pic>
        <p:nvPicPr>
          <p:cNvPr id="132" name="圖片 13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" t="2918" r="2015" b="10256"/>
          <a:stretch>
            <a:fillRect/>
          </a:stretch>
        </p:blipFill>
        <p:spPr bwMode="auto">
          <a:xfrm>
            <a:off x="1390444" y="25037207"/>
            <a:ext cx="13223062" cy="841480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文字方塊 132"/>
          <p:cNvSpPr txBox="1"/>
          <p:nvPr/>
        </p:nvSpPr>
        <p:spPr>
          <a:xfrm rot="16200000">
            <a:off x="-1662923" y="28592703"/>
            <a:ext cx="5348572" cy="1231250"/>
          </a:xfrm>
          <a:prstGeom prst="rect">
            <a:avLst/>
          </a:prstGeom>
          <a:solidFill>
            <a:schemeClr val="bg1"/>
          </a:solidFill>
        </p:spPr>
        <p:txBody>
          <a:bodyPr wrap="none" lIns="365670" tIns="182829" rIns="365670" bIns="182829" rtlCol="0">
            <a:spAutoFit/>
          </a:bodyPr>
          <a:lstStyle/>
          <a:p>
            <a:r>
              <a:rPr lang="en-US" altLang="zh-TW" sz="5600" dirty="0">
                <a:ea typeface="微軟正黑體" pitchFamily="34" charset="-120"/>
                <a:cs typeface="Times New Roman" pitchFamily="18" charset="0"/>
              </a:rPr>
              <a:t>Overall survival</a:t>
            </a:r>
            <a:endParaRPr lang="zh-TW" altLang="en-US" sz="5600" dirty="0">
              <a:ea typeface="微軟正黑體" pitchFamily="34" charset="-120"/>
              <a:cs typeface="Times New Roman" pitchFamily="18" charset="0"/>
            </a:endParaRPr>
          </a:p>
        </p:txBody>
      </p:sp>
      <p:sp>
        <p:nvSpPr>
          <p:cNvPr id="137" name="文字方塊 136"/>
          <p:cNvSpPr txBox="1"/>
          <p:nvPr/>
        </p:nvSpPr>
        <p:spPr>
          <a:xfrm>
            <a:off x="6060478" y="33593765"/>
            <a:ext cx="5223732" cy="1231269"/>
          </a:xfrm>
          <a:prstGeom prst="rect">
            <a:avLst/>
          </a:prstGeom>
          <a:solidFill>
            <a:schemeClr val="bg1"/>
          </a:solidFill>
        </p:spPr>
        <p:txBody>
          <a:bodyPr wrap="square" lIns="365670" tIns="182829" rIns="365670" bIns="182829" rtlCol="0">
            <a:spAutoFit/>
          </a:bodyPr>
          <a:lstStyle/>
          <a:p>
            <a:pPr algn="ctr"/>
            <a:r>
              <a:rPr lang="en-US" altLang="zh-TW" sz="5600" dirty="0">
                <a:ea typeface="微軟正黑體" pitchFamily="34" charset="-120"/>
                <a:cs typeface="Times New Roman" pitchFamily="18" charset="0"/>
              </a:rPr>
              <a:t>Months</a:t>
            </a:r>
            <a:endParaRPr lang="zh-TW" altLang="en-US" sz="5600" dirty="0">
              <a:ea typeface="微軟正黑體" pitchFamily="34" charset="-120"/>
              <a:cs typeface="Times New Roman" pitchFamily="18" charset="0"/>
            </a:endParaRPr>
          </a:p>
        </p:txBody>
      </p:sp>
      <p:sp>
        <p:nvSpPr>
          <p:cNvPr id="146" name="文字方塊 145"/>
          <p:cNvSpPr txBox="1"/>
          <p:nvPr/>
        </p:nvSpPr>
        <p:spPr>
          <a:xfrm>
            <a:off x="3644496" y="31600822"/>
            <a:ext cx="7177154" cy="9850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365670" tIns="182829" rIns="365670" bIns="182829" rtlCol="0">
            <a:spAutoFit/>
          </a:bodyPr>
          <a:lstStyle/>
          <a:p>
            <a:r>
              <a:rPr lang="en-US" altLang="zh-TW" sz="4000" dirty="0">
                <a:ea typeface="微軟正黑體" pitchFamily="34" charset="-120"/>
              </a:rPr>
              <a:t>Low MRE-11 expression (n=17)</a:t>
            </a:r>
            <a:endParaRPr lang="zh-TW" altLang="en-US" sz="4000" dirty="0">
              <a:ea typeface="微軟正黑體" pitchFamily="34" charset="-120"/>
            </a:endParaRPr>
          </a:p>
        </p:txBody>
      </p:sp>
      <p:sp>
        <p:nvSpPr>
          <p:cNvPr id="177" name="文字方塊 176"/>
          <p:cNvSpPr txBox="1"/>
          <p:nvPr/>
        </p:nvSpPr>
        <p:spPr>
          <a:xfrm>
            <a:off x="3542182" y="30861149"/>
            <a:ext cx="7273346" cy="9850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365670" tIns="182829" rIns="365670" bIns="182829" rtlCol="0">
            <a:spAutoFit/>
          </a:bodyPr>
          <a:lstStyle/>
          <a:p>
            <a:r>
              <a:rPr lang="en-US" altLang="zh-TW" sz="4000" dirty="0">
                <a:ea typeface="微軟正黑體" pitchFamily="34" charset="-120"/>
              </a:rPr>
              <a:t>High MRE-11 expression (n=36)</a:t>
            </a:r>
            <a:endParaRPr lang="zh-TW" altLang="en-US" sz="4000" dirty="0">
              <a:ea typeface="微軟正黑體" pitchFamily="34" charset="-120"/>
            </a:endParaRPr>
          </a:p>
        </p:txBody>
      </p:sp>
      <p:pic>
        <p:nvPicPr>
          <p:cNvPr id="183" name="圖片 182"/>
          <p:cNvPicPr/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9" t="11165" r="4092" b="3114"/>
          <a:stretch>
            <a:fillRect/>
          </a:stretch>
        </p:blipFill>
        <p:spPr bwMode="auto">
          <a:xfrm>
            <a:off x="2864662" y="31067615"/>
            <a:ext cx="1192302" cy="1800886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矩形 188"/>
          <p:cNvSpPr/>
          <p:nvPr/>
        </p:nvSpPr>
        <p:spPr>
          <a:xfrm>
            <a:off x="11023064" y="25990794"/>
            <a:ext cx="2476606" cy="1108140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r>
              <a:rPr lang="en-US" altLang="zh-TW" sz="4800" i="1" dirty="0">
                <a:ea typeface="微軟正黑體" pitchFamily="34" charset="-120"/>
                <a:cs typeface="Times New Roman" pitchFamily="18" charset="0"/>
              </a:rPr>
              <a:t>p=0.03</a:t>
            </a:r>
          </a:p>
        </p:txBody>
      </p:sp>
      <p:sp>
        <p:nvSpPr>
          <p:cNvPr id="193" name="矩形 192"/>
          <p:cNvSpPr/>
          <p:nvPr/>
        </p:nvSpPr>
        <p:spPr>
          <a:xfrm>
            <a:off x="5178496" y="24059244"/>
            <a:ext cx="6105714" cy="1231269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r>
              <a:rPr lang="en-US" altLang="zh-TW" sz="5600" b="1" dirty="0">
                <a:cs typeface="Times New Roman" pitchFamily="18" charset="0"/>
              </a:rPr>
              <a:t>Chemotherapy (+)</a:t>
            </a:r>
            <a:endParaRPr lang="zh-TW" altLang="en-US" sz="5600" b="1" dirty="0">
              <a:cs typeface="Times New Roman" pitchFamily="18" charset="0"/>
            </a:endParaRPr>
          </a:p>
        </p:txBody>
      </p:sp>
      <p:sp>
        <p:nvSpPr>
          <p:cNvPr id="124" name="文字方塊 123"/>
          <p:cNvSpPr txBox="1"/>
          <p:nvPr/>
        </p:nvSpPr>
        <p:spPr>
          <a:xfrm>
            <a:off x="11634840" y="3175670"/>
            <a:ext cx="6432972" cy="923211"/>
          </a:xfrm>
          <a:prstGeom prst="rect">
            <a:avLst/>
          </a:prstGeom>
          <a:noFill/>
        </p:spPr>
        <p:txBody>
          <a:bodyPr wrap="square" lIns="365652" tIns="182821" rIns="365652" bIns="18282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(DNA double strand breaks) 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sp>
        <p:nvSpPr>
          <p:cNvPr id="136" name="文字方塊 135"/>
          <p:cNvSpPr txBox="1"/>
          <p:nvPr/>
        </p:nvSpPr>
        <p:spPr>
          <a:xfrm>
            <a:off x="13351725" y="2630906"/>
            <a:ext cx="2853654" cy="923211"/>
          </a:xfrm>
          <a:prstGeom prst="rect">
            <a:avLst/>
          </a:prstGeom>
          <a:noFill/>
        </p:spPr>
        <p:txBody>
          <a:bodyPr wrap="square" lIns="365652" tIns="182821" rIns="365652" bIns="182821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Comet tail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pic>
        <p:nvPicPr>
          <p:cNvPr id="147" name="Picture 4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4437" y="4612774"/>
            <a:ext cx="2392826" cy="18466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8" name="Picture 6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648" t="22243" r="-1"/>
          <a:stretch/>
        </p:blipFill>
        <p:spPr bwMode="auto">
          <a:xfrm>
            <a:off x="15022283" y="4612774"/>
            <a:ext cx="2392826" cy="18466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9" name="文字方塊 148"/>
          <p:cNvSpPr txBox="1"/>
          <p:nvPr/>
        </p:nvSpPr>
        <p:spPr>
          <a:xfrm>
            <a:off x="12727464" y="3939191"/>
            <a:ext cx="1166768" cy="677079"/>
          </a:xfrm>
          <a:prstGeom prst="rect">
            <a:avLst/>
          </a:prstGeom>
          <a:noFill/>
        </p:spPr>
        <p:txBody>
          <a:bodyPr wrap="square" lIns="182845" tIns="91421" rIns="182845" bIns="91421" rtlCol="0">
            <a:spAutoFit/>
          </a:bodyPr>
          <a:lstStyle/>
          <a:p>
            <a:pPr algn="ctr"/>
            <a:r>
              <a:rPr lang="en-US" altLang="zh-TW" sz="3200" b="1" dirty="0">
                <a:cs typeface="Arial" panose="020B0604020202020204" pitchFamily="34" charset="0"/>
              </a:rPr>
              <a:t>( - )</a:t>
            </a:r>
            <a:endParaRPr lang="zh-TW" altLang="en-US" sz="3200" b="1" dirty="0">
              <a:cs typeface="Arial" panose="020B0604020202020204" pitchFamily="34" charset="0"/>
            </a:endParaRPr>
          </a:p>
        </p:txBody>
      </p:sp>
      <p:sp>
        <p:nvSpPr>
          <p:cNvPr id="150" name="文字方塊 149"/>
          <p:cNvSpPr txBox="1"/>
          <p:nvPr/>
        </p:nvSpPr>
        <p:spPr>
          <a:xfrm>
            <a:off x="15634470" y="3939191"/>
            <a:ext cx="1166768" cy="677079"/>
          </a:xfrm>
          <a:prstGeom prst="rect">
            <a:avLst/>
          </a:prstGeom>
          <a:noFill/>
        </p:spPr>
        <p:txBody>
          <a:bodyPr wrap="square" lIns="182845" tIns="91421" rIns="182845" bIns="91421" rtlCol="0">
            <a:spAutoFit/>
          </a:bodyPr>
          <a:lstStyle/>
          <a:p>
            <a:pPr algn="ctr"/>
            <a:r>
              <a:rPr lang="en-US" altLang="zh-TW" sz="3200" b="1" dirty="0">
                <a:cs typeface="Arial" panose="020B0604020202020204" pitchFamily="34" charset="0"/>
              </a:rPr>
              <a:t>( + )</a:t>
            </a:r>
            <a:endParaRPr lang="zh-TW" altLang="en-US" sz="3200" b="1" dirty="0">
              <a:cs typeface="Arial" panose="020B0604020202020204" pitchFamily="34" charset="0"/>
            </a:endParaRPr>
          </a:p>
        </p:txBody>
      </p:sp>
      <p:cxnSp>
        <p:nvCxnSpPr>
          <p:cNvPr id="151" name="直線接點 150"/>
          <p:cNvCxnSpPr/>
          <p:nvPr/>
        </p:nvCxnSpPr>
        <p:spPr>
          <a:xfrm>
            <a:off x="12114436" y="3936243"/>
            <a:ext cx="53006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矩形 141"/>
          <p:cNvSpPr/>
          <p:nvPr/>
        </p:nvSpPr>
        <p:spPr>
          <a:xfrm>
            <a:off x="11240595" y="13346874"/>
            <a:ext cx="1299600" cy="1476000"/>
          </a:xfrm>
          <a:prstGeom prst="rect">
            <a:avLst/>
          </a:prstGeom>
        </p:spPr>
        <p:txBody>
          <a:bodyPr wrap="none" lIns="365670" tIns="182829" rIns="365670" bIns="182829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E</a:t>
            </a:r>
            <a:endParaRPr lang="zh-TW" altLang="en-US" dirty="0">
              <a:cs typeface="Arial" pitchFamily="34" charset="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S3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482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圖片 37"/>
          <p:cNvPicPr>
            <a:picLocks/>
          </p:cNvPicPr>
          <p:nvPr/>
        </p:nvPicPr>
        <p:blipFill rotWithShape="1">
          <a:blip r:embed="rId3" cstate="print"/>
          <a:srcRect b="30736"/>
          <a:stretch/>
        </p:blipFill>
        <p:spPr>
          <a:xfrm>
            <a:off x="487984" y="2512138"/>
            <a:ext cx="14441847" cy="8140069"/>
          </a:xfrm>
          <a:prstGeom prst="rect">
            <a:avLst/>
          </a:prstGeom>
        </p:spPr>
      </p:pic>
      <p:sp>
        <p:nvSpPr>
          <p:cNvPr id="39" name="文字方塊 38"/>
          <p:cNvSpPr txBox="1"/>
          <p:nvPr/>
        </p:nvSpPr>
        <p:spPr>
          <a:xfrm>
            <a:off x="4464409" y="1800091"/>
            <a:ext cx="5917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b="1" dirty="0"/>
              <a:t>CAL27</a:t>
            </a:r>
          </a:p>
          <a:p>
            <a:pPr algn="ctr"/>
            <a:r>
              <a:rPr lang="en-US" altLang="zh-TW" sz="4000" b="1" dirty="0"/>
              <a:t>MRE11 OE</a:t>
            </a:r>
          </a:p>
          <a:p>
            <a:pPr algn="ctr"/>
            <a:endParaRPr lang="zh-TW" altLang="en-US" sz="4000" b="1" dirty="0"/>
          </a:p>
        </p:txBody>
      </p:sp>
      <p:pic>
        <p:nvPicPr>
          <p:cNvPr id="54" name="圖片 53"/>
          <p:cNvPicPr>
            <a:picLocks/>
          </p:cNvPicPr>
          <p:nvPr/>
        </p:nvPicPr>
        <p:blipFill rotWithShape="1">
          <a:blip r:embed="rId3" cstate="print"/>
          <a:srcRect t="77525"/>
          <a:stretch/>
        </p:blipFill>
        <p:spPr>
          <a:xfrm>
            <a:off x="132422" y="10539504"/>
            <a:ext cx="14704426" cy="2888412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927123"/>
              </p:ext>
            </p:extLst>
          </p:nvPr>
        </p:nvGraphicFramePr>
        <p:xfrm>
          <a:off x="13854099" y="3628140"/>
          <a:ext cx="13142472" cy="70964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6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0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28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4180">
                <a:tc>
                  <a:txBody>
                    <a:bodyPr/>
                    <a:lstStyle/>
                    <a:p>
                      <a:pPr marL="0" marR="0" lvl="0" indent="0" algn="ctr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Position</a:t>
                      </a:r>
                      <a:endParaRPr lang="zh-TW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Gene name</a:t>
                      </a:r>
                      <a:endParaRPr lang="zh-TW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b="1" dirty="0"/>
                        <a:t>Fold</a:t>
                      </a:r>
                      <a:endParaRPr lang="zh-TW" altLang="en-US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A07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CDH11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-4.49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TW" sz="3600" b="1" dirty="0"/>
                        <a:t>adhesion</a:t>
                      </a:r>
                      <a:endParaRPr lang="zh-TW" alt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>
                          <a:solidFill>
                            <a:srgbClr val="FF0000"/>
                          </a:solidFill>
                        </a:rPr>
                        <a:t>B07</a:t>
                      </a:r>
                      <a:endParaRPr lang="zh-TW" alt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>
                          <a:solidFill>
                            <a:srgbClr val="FF0000"/>
                          </a:solidFill>
                        </a:rPr>
                        <a:t>CXCR4</a:t>
                      </a:r>
                      <a:endParaRPr lang="zh-TW" alt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>
                          <a:solidFill>
                            <a:srgbClr val="FF0000"/>
                          </a:solidFill>
                        </a:rPr>
                        <a:t>9.96</a:t>
                      </a:r>
                      <a:endParaRPr lang="zh-TW" altLang="en-US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>
                          <a:solidFill>
                            <a:srgbClr val="FF0000"/>
                          </a:solidFill>
                        </a:rPr>
                        <a:t>migration and invasion</a:t>
                      </a:r>
                      <a:endParaRPr lang="zh-TW" altLang="en-US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C02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FLT4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-1.49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angiogenesis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E02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MMP2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-2.48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ECM degradation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E05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MMP9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-2.69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ECM degradation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F01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NR4A3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3.52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differentiation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F06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RORB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-2.98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differentiation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706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G01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SSTR2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2.24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36574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3600" b="1" dirty="0"/>
                        <a:t>proliferation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G10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TRPM1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/>
                        <a:t>-5.22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3600" b="1" dirty="0" err="1"/>
                        <a:t>proliferationand</a:t>
                      </a:r>
                      <a:r>
                        <a:rPr lang="en-US" altLang="zh-TW" sz="3600" b="1" dirty="0"/>
                        <a:t> differentiation</a:t>
                      </a:r>
                      <a:endParaRPr lang="zh-TW" altLang="en-US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01208" y="1197958"/>
            <a:ext cx="1299600" cy="147716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365616" tIns="182801" rIns="365616" bIns="182801">
            <a:spAutoFit/>
          </a:bodyPr>
          <a:lstStyle/>
          <a:p>
            <a:pPr algn="ctr"/>
            <a:r>
              <a:rPr lang="en-US" altLang="zh-TW" b="1" dirty="0">
                <a:ea typeface="微軟正黑體" pitchFamily="34" charset="-120"/>
                <a:cs typeface="Arial" pitchFamily="34" charset="0"/>
              </a:rPr>
              <a:t>A</a:t>
            </a:r>
            <a:endParaRPr lang="zh-TW" altLang="en-US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531" y="13446680"/>
            <a:ext cx="1994955" cy="184657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731449" tIns="365716" rIns="731449" bIns="365716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B</a:t>
            </a:r>
            <a:endParaRPr lang="zh-TW" altLang="en-US" b="1" dirty="0">
              <a:cs typeface="Arial" pitchFamily="34" charset="0"/>
            </a:endParaRPr>
          </a:p>
        </p:txBody>
      </p:sp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4224322"/>
              </p:ext>
            </p:extLst>
          </p:nvPr>
        </p:nvGraphicFramePr>
        <p:xfrm>
          <a:off x="2048486" y="14721662"/>
          <a:ext cx="10171113" cy="815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5485" name="Prism Project" r:id="rId4" imgW="4068000" imgH="3564000" progId="Prism5.Document">
                  <p:embed/>
                </p:oleObj>
              </mc:Choice>
              <mc:Fallback>
                <p:oleObj name="Prism Project" r:id="rId4" imgW="4068000" imgH="3564000" progId="Prism5.Document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8486" y="14721662"/>
                        <a:ext cx="10171113" cy="815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字方塊 10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S4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98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53456" y="1342625"/>
            <a:ext cx="1299600" cy="1476000"/>
          </a:xfrm>
          <a:prstGeom prst="rect">
            <a:avLst/>
          </a:prstGeom>
        </p:spPr>
        <p:txBody>
          <a:bodyPr wrap="none" lIns="731449" tIns="365716" rIns="731449" bIns="365716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A</a:t>
            </a:r>
            <a:endParaRPr lang="zh-TW" altLang="en-US" b="1" dirty="0">
              <a:cs typeface="Arial" pitchFamily="34" charset="0"/>
            </a:endParaRPr>
          </a:p>
        </p:txBody>
      </p:sp>
      <p:pic>
        <p:nvPicPr>
          <p:cNvPr id="3" name="Picture 2" descr="E:\e-cadherin-20170103\200-6.jpg"/>
          <p:cNvPicPr preferRelativeResize="0">
            <a:picLocks noChangeArrowheads="1"/>
          </p:cNvPicPr>
          <p:nvPr/>
        </p:nvPicPr>
        <p:blipFill>
          <a:blip r:embed="rId3" cstate="print">
            <a:lum bright="5000" contrast="43000"/>
          </a:blip>
          <a:srcRect/>
          <a:stretch>
            <a:fillRect/>
          </a:stretch>
        </p:blipFill>
        <p:spPr bwMode="auto">
          <a:xfrm>
            <a:off x="7444904" y="14499498"/>
            <a:ext cx="5860800" cy="4395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 descr="E:\e-cadherin-20170103\100x-3.jpg"/>
          <p:cNvPicPr preferRelativeResize="0">
            <a:picLocks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362403" y="14498253"/>
            <a:ext cx="5860800" cy="4395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aphicFrame>
        <p:nvGraphicFramePr>
          <p:cNvPr id="5" name="物件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9123427"/>
              </p:ext>
            </p:extLst>
          </p:nvPr>
        </p:nvGraphicFramePr>
        <p:xfrm>
          <a:off x="7245350" y="19133884"/>
          <a:ext cx="7250113" cy="606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904" name="Prism Project" r:id="rId5" imgW="24860250" imgH="20802600" progId="Prism5.Document">
                  <p:embed/>
                </p:oleObj>
              </mc:Choice>
              <mc:Fallback>
                <p:oleObj name="Prism Project" r:id="rId5" imgW="24860250" imgH="20802600" progId="Prism5.Document">
                  <p:embed/>
                  <p:pic>
                    <p:nvPicPr>
                      <p:cNvPr id="0" name="Picture 5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5350" y="19133884"/>
                        <a:ext cx="7250113" cy="6069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物件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9114396"/>
              </p:ext>
            </p:extLst>
          </p:nvPr>
        </p:nvGraphicFramePr>
        <p:xfrm>
          <a:off x="14941757" y="13681741"/>
          <a:ext cx="9428312" cy="8203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905" name="Prism Project" r:id="rId7" imgW="3960000" imgH="3312000" progId="Prism5.Document">
                  <p:embed/>
                </p:oleObj>
              </mc:Choice>
              <mc:Fallback>
                <p:oleObj name="Prism Project" r:id="rId7" imgW="3960000" imgH="3312000" progId="Prism5.Document">
                  <p:embed/>
                  <p:pic>
                    <p:nvPicPr>
                      <p:cNvPr id="0" name="Picture 600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41757" y="13681741"/>
                        <a:ext cx="9428312" cy="82031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012199"/>
              </p:ext>
            </p:extLst>
          </p:nvPr>
        </p:nvGraphicFramePr>
        <p:xfrm>
          <a:off x="428625" y="19037131"/>
          <a:ext cx="7488238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906" name="Prism Project" r:id="rId9" imgW="24860250" imgH="19259550" progId="Prism5.Document">
                  <p:embed/>
                </p:oleObj>
              </mc:Choice>
              <mc:Fallback>
                <p:oleObj name="Prism Project" r:id="rId9" imgW="24860250" imgH="19259550" progId="Prism5.Document">
                  <p:embed/>
                  <p:pic>
                    <p:nvPicPr>
                      <p:cNvPr id="0" name="Picture 6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19037131"/>
                        <a:ext cx="7488238" cy="579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1648057" y="13720095"/>
            <a:ext cx="5336806" cy="6373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31449" tIns="365716" rIns="731449" bIns="365716" rtlCol="0" anchor="ctr"/>
          <a:lstStyle/>
          <a:p>
            <a:pPr algn="ctr"/>
            <a:r>
              <a:rPr lang="en-US" altLang="zh-TW" sz="3600" dirty="0">
                <a:solidFill>
                  <a:prstClr val="white"/>
                </a:solidFill>
                <a:cs typeface="Arial" panose="020B0604020202020204" pitchFamily="34" charset="0"/>
              </a:rPr>
              <a:t>E-cadherin (high)</a:t>
            </a:r>
            <a:endParaRPr lang="zh-TW" altLang="en-US" sz="36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702571" y="13720095"/>
            <a:ext cx="5336806" cy="6373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31449" tIns="365716" rIns="731449" bIns="365716" rtlCol="0" anchor="ctr"/>
          <a:lstStyle/>
          <a:p>
            <a:pPr algn="ctr"/>
            <a:r>
              <a:rPr lang="en-US" altLang="zh-TW" sz="3600" dirty="0">
                <a:solidFill>
                  <a:prstClr val="white"/>
                </a:solidFill>
                <a:cs typeface="Arial" panose="020B0604020202020204" pitchFamily="34" charset="0"/>
              </a:rPr>
              <a:t>E-cadherin (low)</a:t>
            </a:r>
            <a:endParaRPr lang="zh-TW" altLang="en-US" sz="3600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5201450" y="17900835"/>
            <a:ext cx="2328379" cy="1231017"/>
          </a:xfrm>
          <a:prstGeom prst="rect">
            <a:avLst/>
          </a:prstGeom>
          <a:noFill/>
        </p:spPr>
        <p:txBody>
          <a:bodyPr wrap="none" lIns="731449" tIns="365716" rIns="731449" bIns="365716" rtlCol="0">
            <a:spAutoFit/>
          </a:bodyPr>
          <a:lstStyle/>
          <a:p>
            <a:pPr algn="ctr"/>
            <a:r>
              <a:rPr lang="en-US" altLang="zh-TW" sz="3200" b="1" dirty="0">
                <a:cs typeface="Arial" panose="020B0604020202020204" pitchFamily="34" charset="0"/>
              </a:rPr>
              <a:t>100X</a:t>
            </a:r>
            <a:endParaRPr lang="zh-TW" altLang="en-US" sz="3200" b="1" dirty="0">
              <a:cs typeface="Arial" panose="020B0604020202020204" pitchFamily="34" charset="0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1261526" y="17830780"/>
            <a:ext cx="2328379" cy="1231017"/>
          </a:xfrm>
          <a:prstGeom prst="rect">
            <a:avLst/>
          </a:prstGeom>
          <a:noFill/>
        </p:spPr>
        <p:txBody>
          <a:bodyPr wrap="none" lIns="731449" tIns="365716" rIns="731449" bIns="365716" rtlCol="0">
            <a:spAutoFit/>
          </a:bodyPr>
          <a:lstStyle/>
          <a:p>
            <a:pPr algn="ctr"/>
            <a:r>
              <a:rPr lang="en-US" altLang="zh-TW" sz="3200" b="1" dirty="0">
                <a:cs typeface="Arial" panose="020B0604020202020204" pitchFamily="34" charset="0"/>
              </a:rPr>
              <a:t>100X</a:t>
            </a:r>
            <a:endParaRPr lang="zh-TW" altLang="en-US" sz="3200" b="1" dirty="0"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344966" y="12677487"/>
            <a:ext cx="1299600" cy="1476000"/>
          </a:xfrm>
          <a:prstGeom prst="rect">
            <a:avLst/>
          </a:prstGeom>
        </p:spPr>
        <p:txBody>
          <a:bodyPr wrap="none" lIns="731449" tIns="365716" rIns="731449" bIns="365716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C</a:t>
            </a:r>
            <a:endParaRPr lang="zh-TW" altLang="en-US" b="1" dirty="0">
              <a:cs typeface="Arial" pitchFamily="34" charset="0"/>
            </a:endParaRPr>
          </a:p>
        </p:txBody>
      </p:sp>
      <p:grpSp>
        <p:nvGrpSpPr>
          <p:cNvPr id="14" name="群組 13"/>
          <p:cNvGrpSpPr/>
          <p:nvPr/>
        </p:nvGrpSpPr>
        <p:grpSpPr>
          <a:xfrm>
            <a:off x="473914" y="2113872"/>
            <a:ext cx="15620003" cy="10563615"/>
            <a:chOff x="629006" y="2113872"/>
            <a:chExt cx="15620003" cy="10563615"/>
          </a:xfrm>
        </p:grpSpPr>
        <p:sp>
          <p:nvSpPr>
            <p:cNvPr id="29" name="文字方塊 28"/>
            <p:cNvSpPr txBox="1"/>
            <p:nvPr/>
          </p:nvSpPr>
          <p:spPr>
            <a:xfrm>
              <a:off x="2725020" y="2113872"/>
              <a:ext cx="3168924" cy="738613"/>
            </a:xfrm>
            <a:prstGeom prst="rect">
              <a:avLst/>
            </a:prstGeom>
            <a:noFill/>
          </p:spPr>
          <p:txBody>
            <a:bodyPr wrap="square" lIns="182835" tIns="91415" rIns="182835" bIns="91415" rtlCol="0">
              <a:spAutoFit/>
            </a:bodyPr>
            <a:lstStyle/>
            <a:p>
              <a:pPr algn="ctr"/>
              <a:r>
                <a:rPr lang="en-US" altLang="zh-TW" sz="3600" b="1" dirty="0">
                  <a:cs typeface="Arial" panose="020B0604020202020204" pitchFamily="34" charset="0"/>
                </a:rPr>
                <a:t>FOXA2</a:t>
              </a:r>
              <a:endParaRPr lang="zh-TW" altLang="en-US" sz="3600" b="1" dirty="0">
                <a:cs typeface="Arial" panose="020B0604020202020204" pitchFamily="34" charset="0"/>
              </a:endParaRPr>
            </a:p>
          </p:txBody>
        </p:sp>
        <p:sp>
          <p:nvSpPr>
            <p:cNvPr id="30" name="文字方塊 29"/>
            <p:cNvSpPr txBox="1"/>
            <p:nvPr/>
          </p:nvSpPr>
          <p:spPr>
            <a:xfrm>
              <a:off x="7444904" y="2147449"/>
              <a:ext cx="3168924" cy="738613"/>
            </a:xfrm>
            <a:prstGeom prst="rect">
              <a:avLst/>
            </a:prstGeom>
            <a:noFill/>
          </p:spPr>
          <p:txBody>
            <a:bodyPr wrap="square" lIns="182835" tIns="91415" rIns="182835" bIns="91415" rtlCol="0">
              <a:spAutoFit/>
            </a:bodyPr>
            <a:lstStyle/>
            <a:p>
              <a:pPr algn="ctr"/>
              <a:r>
                <a:rPr lang="en-US" altLang="zh-TW" sz="3600" b="1" dirty="0">
                  <a:cs typeface="Arial" panose="020B0604020202020204" pitchFamily="34" charset="0"/>
                </a:rPr>
                <a:t>DAPI</a:t>
              </a:r>
              <a:endParaRPr lang="zh-TW" altLang="en-US" sz="3600" b="1" dirty="0">
                <a:cs typeface="Arial" panose="020B0604020202020204" pitchFamily="34" charset="0"/>
              </a:endParaRPr>
            </a:p>
          </p:txBody>
        </p:sp>
        <p:sp>
          <p:nvSpPr>
            <p:cNvPr id="31" name="文字方塊 30"/>
            <p:cNvSpPr txBox="1"/>
            <p:nvPr/>
          </p:nvSpPr>
          <p:spPr>
            <a:xfrm>
              <a:off x="12635832" y="2115674"/>
              <a:ext cx="3168924" cy="738613"/>
            </a:xfrm>
            <a:prstGeom prst="rect">
              <a:avLst/>
            </a:prstGeom>
            <a:noFill/>
          </p:spPr>
          <p:txBody>
            <a:bodyPr wrap="square" lIns="182835" tIns="91415" rIns="182835" bIns="91415" rtlCol="0">
              <a:spAutoFit/>
            </a:bodyPr>
            <a:lstStyle/>
            <a:p>
              <a:pPr algn="ctr"/>
              <a:r>
                <a:rPr lang="en-US" altLang="zh-TW" sz="3600" b="1" dirty="0">
                  <a:cs typeface="Arial" panose="020B0604020202020204" pitchFamily="34" charset="0"/>
                </a:rPr>
                <a:t>Merge</a:t>
              </a:r>
              <a:endParaRPr lang="zh-TW" altLang="en-US" sz="3600" b="1" dirty="0">
                <a:cs typeface="Arial" panose="020B0604020202020204" pitchFamily="34" charset="0"/>
              </a:endParaRPr>
            </a:p>
          </p:txBody>
        </p:sp>
        <p:sp>
          <p:nvSpPr>
            <p:cNvPr id="32" name="文字方塊 31"/>
            <p:cNvSpPr txBox="1"/>
            <p:nvPr/>
          </p:nvSpPr>
          <p:spPr>
            <a:xfrm rot="16200000">
              <a:off x="-856605" y="4899704"/>
              <a:ext cx="4969745" cy="646327"/>
            </a:xfrm>
            <a:prstGeom prst="rect">
              <a:avLst/>
            </a:prstGeom>
            <a:noFill/>
          </p:spPr>
          <p:txBody>
            <a:bodyPr wrap="square" lIns="91435" tIns="45718" rIns="91435" bIns="45718" rtlCol="0">
              <a:spAutoFit/>
            </a:bodyPr>
            <a:lstStyle/>
            <a:p>
              <a:pPr algn="ctr"/>
              <a:r>
                <a:rPr lang="en-US" altLang="zh-TW" sz="3600" dirty="0" err="1">
                  <a:cs typeface="Arial" panose="020B0604020202020204" pitchFamily="34" charset="0"/>
                </a:rPr>
                <a:t>shLuc</a:t>
              </a:r>
              <a:endParaRPr lang="zh-TW" altLang="en-US" sz="3600" dirty="0">
                <a:cs typeface="Arial" panose="020B0604020202020204" pitchFamily="34" charset="0"/>
              </a:endParaRPr>
            </a:p>
          </p:txBody>
        </p:sp>
        <p:sp>
          <p:nvSpPr>
            <p:cNvPr id="33" name="文字方塊 32"/>
            <p:cNvSpPr txBox="1"/>
            <p:nvPr/>
          </p:nvSpPr>
          <p:spPr>
            <a:xfrm rot="16200000">
              <a:off x="-845009" y="9869450"/>
              <a:ext cx="4969746" cy="646327"/>
            </a:xfrm>
            <a:prstGeom prst="rect">
              <a:avLst/>
            </a:prstGeom>
            <a:noFill/>
          </p:spPr>
          <p:txBody>
            <a:bodyPr wrap="square" lIns="91435" tIns="45718" rIns="91435" bIns="45718" rtlCol="0">
              <a:spAutoFit/>
            </a:bodyPr>
            <a:lstStyle/>
            <a:p>
              <a:pPr algn="ctr"/>
              <a:r>
                <a:rPr lang="en-US" altLang="zh-TW" sz="3600" dirty="0">
                  <a:cs typeface="Arial" panose="020B0604020202020204" pitchFamily="34" charset="0"/>
                </a:rPr>
                <a:t>shMRE11</a:t>
              </a:r>
              <a:endParaRPr lang="zh-TW" altLang="en-US" sz="3600" dirty="0">
                <a:cs typeface="Arial" panose="020B0604020202020204" pitchFamily="34" charset="0"/>
              </a:endParaRPr>
            </a:p>
          </p:txBody>
        </p:sp>
        <p:sp>
          <p:nvSpPr>
            <p:cNvPr id="34" name="文字方塊 33"/>
            <p:cNvSpPr txBox="1"/>
            <p:nvPr/>
          </p:nvSpPr>
          <p:spPr>
            <a:xfrm rot="16200000">
              <a:off x="-576593" y="7384577"/>
              <a:ext cx="3057526" cy="646327"/>
            </a:xfrm>
            <a:prstGeom prst="rect">
              <a:avLst/>
            </a:prstGeom>
            <a:noFill/>
          </p:spPr>
          <p:txBody>
            <a:bodyPr wrap="square" lIns="91435" tIns="45718" rIns="91435" bIns="45718" rtlCol="0">
              <a:spAutoFit/>
            </a:bodyPr>
            <a:lstStyle/>
            <a:p>
              <a:pPr algn="ctr"/>
              <a:r>
                <a:rPr lang="en-US" altLang="zh-TW" sz="3600" b="1" dirty="0">
                  <a:cs typeface="Arial" panose="020B0604020202020204" pitchFamily="34" charset="0"/>
                </a:rPr>
                <a:t>HSC-3</a:t>
              </a:r>
              <a:endParaRPr lang="zh-TW" altLang="en-US" sz="3600" b="1" dirty="0">
                <a:cs typeface="Arial" panose="020B0604020202020204" pitchFamily="34" charset="0"/>
              </a:endParaRPr>
            </a:p>
          </p:txBody>
        </p:sp>
        <p:cxnSp>
          <p:nvCxnSpPr>
            <p:cNvPr id="35" name="直線接點 34"/>
            <p:cNvCxnSpPr/>
            <p:nvPr/>
          </p:nvCxnSpPr>
          <p:spPr>
            <a:xfrm>
              <a:off x="1280733" y="2886062"/>
              <a:ext cx="0" cy="94408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1431" y="7707740"/>
              <a:ext cx="14297578" cy="4619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1431" y="2882549"/>
              <a:ext cx="14297578" cy="46245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8" name="文字方塊 37"/>
            <p:cNvSpPr txBox="1"/>
            <p:nvPr/>
          </p:nvSpPr>
          <p:spPr>
            <a:xfrm>
              <a:off x="15147407" y="11708432"/>
              <a:ext cx="1023027" cy="584771"/>
            </a:xfrm>
            <a:prstGeom prst="rect">
              <a:avLst/>
            </a:prstGeom>
            <a:noFill/>
          </p:spPr>
          <p:txBody>
            <a:bodyPr wrap="none" lIns="91435" tIns="45718" rIns="91435" bIns="45718" rtlCol="0">
              <a:spAutoFit/>
            </a:bodyPr>
            <a:lstStyle/>
            <a:p>
              <a:r>
                <a:rPr lang="en-US" altLang="zh-TW" sz="3200" dirty="0">
                  <a:solidFill>
                    <a:schemeClr val="bg1"/>
                  </a:solidFill>
                </a:rPr>
                <a:t>400X</a:t>
              </a:r>
              <a:endParaRPr lang="zh-TW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6180" y="12677487"/>
            <a:ext cx="1299600" cy="1476000"/>
          </a:xfrm>
          <a:prstGeom prst="rect">
            <a:avLst/>
          </a:prstGeom>
        </p:spPr>
        <p:txBody>
          <a:bodyPr wrap="none" lIns="731449" tIns="365716" rIns="731449" bIns="365716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B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27" name="文字方塊 26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S5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90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矩形 87"/>
          <p:cNvSpPr/>
          <p:nvPr/>
        </p:nvSpPr>
        <p:spPr>
          <a:xfrm>
            <a:off x="-76656" y="592813"/>
            <a:ext cx="1299600" cy="1476000"/>
          </a:xfrm>
          <a:prstGeom prst="rect">
            <a:avLst/>
          </a:prstGeom>
        </p:spPr>
        <p:txBody>
          <a:bodyPr wrap="square" lIns="731449" tIns="365716" rIns="731449" bIns="365716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D</a:t>
            </a:r>
            <a:endParaRPr lang="zh-TW" altLang="en-US" b="1" strike="sngStrike" dirty="0">
              <a:cs typeface="Arial" pitchFamily="34" charset="0"/>
            </a:endParaRPr>
          </a:p>
        </p:txBody>
      </p:sp>
      <p:pic>
        <p:nvPicPr>
          <p:cNvPr id="90" name="圖片 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1881"/>
            <a:ext cx="27812743" cy="2948196"/>
          </a:xfrm>
          <a:prstGeom prst="rect">
            <a:avLst/>
          </a:prstGeom>
        </p:spPr>
      </p:pic>
      <p:sp>
        <p:nvSpPr>
          <p:cNvPr id="92" name="文字方塊 91"/>
          <p:cNvSpPr txBox="1"/>
          <p:nvPr/>
        </p:nvSpPr>
        <p:spPr>
          <a:xfrm>
            <a:off x="3361087" y="6548908"/>
            <a:ext cx="5582648" cy="1354057"/>
          </a:xfrm>
          <a:prstGeom prst="rect">
            <a:avLst/>
          </a:prstGeom>
          <a:noFill/>
        </p:spPr>
        <p:txBody>
          <a:bodyPr wrap="none" lIns="365616" tIns="182801" rIns="365616" bIns="182801" rtlCol="0">
            <a:spAutoFit/>
          </a:bodyPr>
          <a:lstStyle/>
          <a:p>
            <a:r>
              <a:rPr lang="en-US" altLang="zh-TW" sz="6400" dirty="0"/>
              <a:t>Normal (n=22)</a:t>
            </a:r>
            <a:endParaRPr lang="zh-TW" altLang="en-US" sz="6400" dirty="0"/>
          </a:p>
        </p:txBody>
      </p:sp>
      <p:sp>
        <p:nvSpPr>
          <p:cNvPr id="94" name="文字方塊 93"/>
          <p:cNvSpPr txBox="1"/>
          <p:nvPr/>
        </p:nvSpPr>
        <p:spPr>
          <a:xfrm>
            <a:off x="13219855" y="6548908"/>
            <a:ext cx="5251211" cy="1354057"/>
          </a:xfrm>
          <a:prstGeom prst="rect">
            <a:avLst/>
          </a:prstGeom>
          <a:noFill/>
        </p:spPr>
        <p:txBody>
          <a:bodyPr wrap="none" lIns="365616" tIns="182801" rIns="365616" bIns="182801" rtlCol="0">
            <a:spAutoFit/>
          </a:bodyPr>
          <a:lstStyle/>
          <a:p>
            <a:r>
              <a:rPr lang="en-US" altLang="zh-TW" sz="6400" dirty="0"/>
              <a:t>Tumor (n=57)</a:t>
            </a:r>
            <a:endParaRPr lang="zh-TW" altLang="en-US" sz="6400" dirty="0"/>
          </a:p>
        </p:txBody>
      </p:sp>
      <p:sp>
        <p:nvSpPr>
          <p:cNvPr id="95" name="文字方塊 94"/>
          <p:cNvSpPr txBox="1"/>
          <p:nvPr/>
        </p:nvSpPr>
        <p:spPr>
          <a:xfrm>
            <a:off x="0" y="1780786"/>
            <a:ext cx="7510362" cy="1477520"/>
          </a:xfrm>
          <a:prstGeom prst="rect">
            <a:avLst/>
          </a:prstGeom>
          <a:noFill/>
        </p:spPr>
        <p:txBody>
          <a:bodyPr wrap="none" lIns="365616" tIns="182801" rIns="365616" bIns="182801" rtlCol="0">
            <a:spAutoFit/>
          </a:bodyPr>
          <a:lstStyle/>
          <a:p>
            <a:r>
              <a:rPr lang="en-US" altLang="zh-TW" dirty="0"/>
              <a:t>I: Heat map view: </a:t>
            </a:r>
            <a:endParaRPr lang="zh-TW" altLang="en-US" dirty="0"/>
          </a:p>
        </p:txBody>
      </p:sp>
      <p:sp>
        <p:nvSpPr>
          <p:cNvPr id="96" name="文字方塊 95"/>
          <p:cNvSpPr txBox="1"/>
          <p:nvPr/>
        </p:nvSpPr>
        <p:spPr>
          <a:xfrm>
            <a:off x="8994294" y="2408657"/>
            <a:ext cx="10131896" cy="1354393"/>
          </a:xfrm>
          <a:prstGeom prst="rect">
            <a:avLst/>
          </a:prstGeom>
          <a:noFill/>
        </p:spPr>
        <p:txBody>
          <a:bodyPr wrap="none" lIns="365616" tIns="182801" rIns="365616" bIns="182801" rtlCol="0">
            <a:spAutoFit/>
          </a:bodyPr>
          <a:lstStyle/>
          <a:p>
            <a:r>
              <a:rPr lang="en-US" altLang="zh-TW" sz="6400" dirty="0"/>
              <a:t>Peng et al, 2011 (GSE25099)</a:t>
            </a:r>
            <a:endParaRPr lang="zh-TW" altLang="en-US" sz="6400" dirty="0"/>
          </a:p>
        </p:txBody>
      </p:sp>
      <p:pic>
        <p:nvPicPr>
          <p:cNvPr id="97" name="圖片 96"/>
          <p:cNvPicPr>
            <a:picLocks noChangeAspect="1"/>
          </p:cNvPicPr>
          <p:nvPr/>
        </p:nvPicPr>
        <p:blipFill rotWithShape="1">
          <a:blip r:embed="rId3" cstate="print"/>
          <a:srcRect l="7837" r="2363"/>
          <a:stretch/>
        </p:blipFill>
        <p:spPr>
          <a:xfrm>
            <a:off x="457237" y="8404026"/>
            <a:ext cx="27032033" cy="3190912"/>
          </a:xfrm>
          <a:prstGeom prst="rect">
            <a:avLst/>
          </a:prstGeom>
        </p:spPr>
      </p:pic>
      <p:pic>
        <p:nvPicPr>
          <p:cNvPr id="99" name="圖片 9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" t="8880" r="4482" b="7571"/>
          <a:stretch/>
        </p:blipFill>
        <p:spPr bwMode="auto">
          <a:xfrm>
            <a:off x="415713" y="12958201"/>
            <a:ext cx="8510954" cy="785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" name="圖片 10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" t="8244" r="4230" b="7067"/>
          <a:stretch/>
        </p:blipFill>
        <p:spPr bwMode="auto">
          <a:xfrm>
            <a:off x="9348696" y="12887862"/>
            <a:ext cx="8886093" cy="825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圖片 10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0" t="10536" r="4241" b="8133"/>
          <a:stretch/>
        </p:blipFill>
        <p:spPr bwMode="auto">
          <a:xfrm>
            <a:off x="18563036" y="13098878"/>
            <a:ext cx="8745416" cy="783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字方塊 1"/>
          <p:cNvSpPr txBox="1"/>
          <p:nvPr/>
        </p:nvSpPr>
        <p:spPr>
          <a:xfrm rot="16200000">
            <a:off x="-665374" y="16160717"/>
            <a:ext cx="1612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MRE11A</a:t>
            </a:r>
            <a:endParaRPr lang="zh-TW" altLang="en-US" sz="3200" dirty="0"/>
          </a:p>
        </p:txBody>
      </p:sp>
      <p:sp>
        <p:nvSpPr>
          <p:cNvPr id="106" name="文字方塊 105"/>
          <p:cNvSpPr txBox="1"/>
          <p:nvPr/>
        </p:nvSpPr>
        <p:spPr>
          <a:xfrm>
            <a:off x="4042748" y="20812662"/>
            <a:ext cx="1256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CXCR4</a:t>
            </a:r>
            <a:endParaRPr lang="zh-TW" altLang="en-US" sz="3200" dirty="0"/>
          </a:p>
        </p:txBody>
      </p:sp>
      <p:sp>
        <p:nvSpPr>
          <p:cNvPr id="107" name="文字方塊 106"/>
          <p:cNvSpPr txBox="1"/>
          <p:nvPr/>
        </p:nvSpPr>
        <p:spPr>
          <a:xfrm>
            <a:off x="13479983" y="20848520"/>
            <a:ext cx="1288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FOXA2</a:t>
            </a:r>
            <a:endParaRPr lang="zh-TW" altLang="en-US" sz="3200" dirty="0"/>
          </a:p>
        </p:txBody>
      </p:sp>
      <p:sp>
        <p:nvSpPr>
          <p:cNvPr id="109" name="文字方塊 108"/>
          <p:cNvSpPr txBox="1"/>
          <p:nvPr/>
        </p:nvSpPr>
        <p:spPr>
          <a:xfrm>
            <a:off x="22307302" y="20712720"/>
            <a:ext cx="1256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CXCR4</a:t>
            </a:r>
            <a:endParaRPr lang="zh-TW" altLang="en-US" sz="3200" dirty="0"/>
          </a:p>
        </p:txBody>
      </p:sp>
      <p:sp>
        <p:nvSpPr>
          <p:cNvPr id="110" name="文字方塊 109"/>
          <p:cNvSpPr txBox="1"/>
          <p:nvPr/>
        </p:nvSpPr>
        <p:spPr>
          <a:xfrm rot="16200000">
            <a:off x="17769480" y="16359235"/>
            <a:ext cx="12887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FOXA2</a:t>
            </a:r>
            <a:endParaRPr lang="zh-TW" altLang="en-US" sz="3200" dirty="0"/>
          </a:p>
        </p:txBody>
      </p:sp>
      <p:sp>
        <p:nvSpPr>
          <p:cNvPr id="111" name="文字方塊 110"/>
          <p:cNvSpPr txBox="1"/>
          <p:nvPr/>
        </p:nvSpPr>
        <p:spPr>
          <a:xfrm rot="16200000">
            <a:off x="8465524" y="16359236"/>
            <a:ext cx="1612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3200" dirty="0"/>
              <a:t>MRE11A</a:t>
            </a:r>
            <a:endParaRPr lang="zh-TW" altLang="en-US" sz="3200" dirty="0"/>
          </a:p>
        </p:txBody>
      </p:sp>
      <p:sp>
        <p:nvSpPr>
          <p:cNvPr id="112" name="文字方塊 111"/>
          <p:cNvSpPr txBox="1"/>
          <p:nvPr/>
        </p:nvSpPr>
        <p:spPr>
          <a:xfrm>
            <a:off x="-76656" y="11372786"/>
            <a:ext cx="11077906" cy="1354393"/>
          </a:xfrm>
          <a:prstGeom prst="rect">
            <a:avLst/>
          </a:prstGeom>
          <a:noFill/>
        </p:spPr>
        <p:txBody>
          <a:bodyPr wrap="none" lIns="365616" tIns="182801" rIns="365616" bIns="182801" rtlCol="0">
            <a:spAutoFit/>
          </a:bodyPr>
          <a:lstStyle/>
          <a:p>
            <a:r>
              <a:rPr lang="en-US" altLang="zh-TW" sz="6400" dirty="0"/>
              <a:t>II: Scatter plot/correlation plot:</a:t>
            </a:r>
          </a:p>
        </p:txBody>
      </p:sp>
    </p:spTree>
    <p:extLst>
      <p:ext uri="{BB962C8B-B14F-4D97-AF65-F5344CB8AC3E}">
        <p14:creationId xmlns:p14="http://schemas.microsoft.com/office/powerpoint/2010/main" val="913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文字方塊 38"/>
          <p:cNvSpPr txBox="1"/>
          <p:nvPr/>
        </p:nvSpPr>
        <p:spPr>
          <a:xfrm>
            <a:off x="11674701" y="2356163"/>
            <a:ext cx="3620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dirty="0" err="1">
                <a:cs typeface="Arial" panose="020B0604020202020204" pitchFamily="34" charset="0"/>
              </a:rPr>
              <a:t>shLuc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sp>
        <p:nvSpPr>
          <p:cNvPr id="52" name="文字方塊 51"/>
          <p:cNvSpPr txBox="1"/>
          <p:nvPr/>
        </p:nvSpPr>
        <p:spPr>
          <a:xfrm>
            <a:off x="14961912" y="2375213"/>
            <a:ext cx="3908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dirty="0">
                <a:cs typeface="Arial" panose="020B0604020202020204" pitchFamily="34" charset="0"/>
              </a:rPr>
              <a:t>shMRE11</a:t>
            </a:r>
            <a:endParaRPr lang="zh-TW" altLang="en-US" sz="3600" dirty="0">
              <a:cs typeface="Arial" panose="020B0604020202020204" pitchFamily="34" charset="0"/>
            </a:endParaRPr>
          </a:p>
        </p:txBody>
      </p:sp>
      <p:cxnSp>
        <p:nvCxnSpPr>
          <p:cNvPr id="53" name="直線接點 52"/>
          <p:cNvCxnSpPr/>
          <p:nvPr/>
        </p:nvCxnSpPr>
        <p:spPr>
          <a:xfrm>
            <a:off x="11837022" y="2348775"/>
            <a:ext cx="668762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文字方塊 53"/>
          <p:cNvSpPr txBox="1"/>
          <p:nvPr/>
        </p:nvSpPr>
        <p:spPr>
          <a:xfrm>
            <a:off x="12368025" y="1567672"/>
            <a:ext cx="5664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600" b="1" dirty="0">
                <a:cs typeface="Arial" panose="020B0604020202020204" pitchFamily="34" charset="0"/>
              </a:rPr>
              <a:t>LN1-1</a:t>
            </a:r>
            <a:endParaRPr lang="zh-TW" altLang="en-US" sz="3600" b="1" dirty="0">
              <a:cs typeface="Arial" panose="020B0604020202020204" pitchFamily="34" charset="0"/>
            </a:endParaRPr>
          </a:p>
        </p:txBody>
      </p:sp>
      <p:grpSp>
        <p:nvGrpSpPr>
          <p:cNvPr id="55" name="群組 54"/>
          <p:cNvGrpSpPr>
            <a:grpSpLocks noChangeAspect="1"/>
          </p:cNvGrpSpPr>
          <p:nvPr/>
        </p:nvGrpSpPr>
        <p:grpSpPr>
          <a:xfrm>
            <a:off x="11808051" y="3144649"/>
            <a:ext cx="6716595" cy="3285302"/>
            <a:chOff x="3758293" y="6185377"/>
            <a:chExt cx="11580338" cy="5664314"/>
          </a:xfrm>
        </p:grpSpPr>
        <p:sp>
          <p:nvSpPr>
            <p:cNvPr id="56" name="矩形 55"/>
            <p:cNvSpPr/>
            <p:nvPr/>
          </p:nvSpPr>
          <p:spPr>
            <a:xfrm>
              <a:off x="3758293" y="6185385"/>
              <a:ext cx="5664302" cy="566430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9674329" y="6185385"/>
              <a:ext cx="5664302" cy="566430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pic>
          <p:nvPicPr>
            <p:cNvPr id="58" name="Picture 1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855" t="15950" r="24929" b="19769"/>
            <a:stretch/>
          </p:blipFill>
          <p:spPr bwMode="auto">
            <a:xfrm>
              <a:off x="3758293" y="6185377"/>
              <a:ext cx="5664300" cy="56643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60" name="物件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563524"/>
              </p:ext>
            </p:extLst>
          </p:nvPr>
        </p:nvGraphicFramePr>
        <p:xfrm>
          <a:off x="9756775" y="6835775"/>
          <a:ext cx="10193338" cy="553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58" name="Prism Project" r:id="rId4" imgW="27841575" imgH="18726150" progId="Prism5.Document">
                  <p:embed/>
                </p:oleObj>
              </mc:Choice>
              <mc:Fallback>
                <p:oleObj name="Prism Project" r:id="rId4" imgW="27841575" imgH="18726150" progId="Prism5.Document">
                  <p:embed/>
                  <p:pic>
                    <p:nvPicPr>
                      <p:cNvPr id="0" name="Picture 8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56775" y="6835775"/>
                        <a:ext cx="10193338" cy="5532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矩形 60"/>
          <p:cNvSpPr/>
          <p:nvPr/>
        </p:nvSpPr>
        <p:spPr>
          <a:xfrm>
            <a:off x="555258" y="1292611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A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90524" y="13036772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C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63" name="Rectangle 4"/>
          <p:cNvSpPr>
            <a:spLocks noChangeArrowheads="1"/>
          </p:cNvSpPr>
          <p:nvPr/>
        </p:nvSpPr>
        <p:spPr bwMode="auto">
          <a:xfrm>
            <a:off x="29168232" y="1883953"/>
            <a:ext cx="369378" cy="1292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82863" tIns="91431" rIns="182863" bIns="91431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6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3183232"/>
              </p:ext>
            </p:extLst>
          </p:nvPr>
        </p:nvGraphicFramePr>
        <p:xfrm>
          <a:off x="13577888" y="21032788"/>
          <a:ext cx="11639550" cy="730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59" name="Prism Project" r:id="rId6" imgW="27231975" imgH="16964025" progId="Prism5.Document">
                  <p:embed/>
                </p:oleObj>
              </mc:Choice>
              <mc:Fallback>
                <p:oleObj name="Prism Project" r:id="rId6" imgW="27231975" imgH="16964025" progId="Prism5.Document">
                  <p:embed/>
                  <p:pic>
                    <p:nvPicPr>
                      <p:cNvPr id="0" name="Picture 8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7888" y="21032788"/>
                        <a:ext cx="11639550" cy="7302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691774"/>
              </p:ext>
            </p:extLst>
          </p:nvPr>
        </p:nvGraphicFramePr>
        <p:xfrm>
          <a:off x="1588" y="22464713"/>
          <a:ext cx="11155362" cy="681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60" name="Prism Project" r:id="rId8" imgW="27622500" imgH="16878300" progId="Prism5.Document">
                  <p:embed/>
                </p:oleObj>
              </mc:Choice>
              <mc:Fallback>
                <p:oleObj name="Prism Project" r:id="rId8" imgW="27622500" imgH="16878300" progId="Prism5.Document">
                  <p:embed/>
                  <p:pic>
                    <p:nvPicPr>
                      <p:cNvPr id="0" name="Picture 8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22464713"/>
                        <a:ext cx="11155362" cy="6811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7" name="Picture 2" descr="D:\實驗室\lab高醫\MRE11 Data\動物實驗\20180301 LN1-1\20180710 ln1-1\CT1\ct1 LB-F\CT1 LB-F.tif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6" r="29672" b="18833"/>
          <a:stretch/>
        </p:blipFill>
        <p:spPr bwMode="auto">
          <a:xfrm>
            <a:off x="1953910" y="14705318"/>
            <a:ext cx="3189272" cy="669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" descr="D:\實驗室\lab高醫\MRE11 Data\動物實驗\20180301 LN1-1\20180710 ln1-1\KD2\kd2 LN-F\kd2 LN-F.tif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39" r="28800" b="18774"/>
          <a:stretch/>
        </p:blipFill>
        <p:spPr bwMode="auto">
          <a:xfrm>
            <a:off x="5212446" y="14700481"/>
            <a:ext cx="3190136" cy="669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文字方塊 68"/>
          <p:cNvSpPr txBox="1"/>
          <p:nvPr/>
        </p:nvSpPr>
        <p:spPr>
          <a:xfrm>
            <a:off x="1756736" y="13931040"/>
            <a:ext cx="362068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400" dirty="0" err="1">
                <a:cs typeface="Arial" panose="020B0604020202020204" pitchFamily="34" charset="0"/>
              </a:rPr>
              <a:t>shLuc</a:t>
            </a:r>
            <a:endParaRPr lang="zh-TW" altLang="en-US" sz="4400" dirty="0">
              <a:cs typeface="Arial" panose="020B0604020202020204" pitchFamily="34" charset="0"/>
            </a:endParaRPr>
          </a:p>
        </p:txBody>
      </p:sp>
      <p:sp>
        <p:nvSpPr>
          <p:cNvPr id="70" name="文字方塊 69"/>
          <p:cNvSpPr txBox="1"/>
          <p:nvPr/>
        </p:nvSpPr>
        <p:spPr>
          <a:xfrm>
            <a:off x="4952507" y="13950090"/>
            <a:ext cx="39082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400" dirty="0">
                <a:cs typeface="Arial" panose="020B0604020202020204" pitchFamily="34" charset="0"/>
              </a:rPr>
              <a:t>shMRE11</a:t>
            </a:r>
            <a:endParaRPr lang="zh-TW" altLang="en-US" sz="4400" dirty="0">
              <a:cs typeface="Arial" panose="020B0604020202020204" pitchFamily="34" charset="0"/>
            </a:endParaRPr>
          </a:p>
        </p:txBody>
      </p:sp>
      <p:grpSp>
        <p:nvGrpSpPr>
          <p:cNvPr id="71" name="群組 70"/>
          <p:cNvGrpSpPr>
            <a:grpSpLocks noChangeAspect="1"/>
          </p:cNvGrpSpPr>
          <p:nvPr/>
        </p:nvGrpSpPr>
        <p:grpSpPr>
          <a:xfrm>
            <a:off x="10477137" y="14278433"/>
            <a:ext cx="15935605" cy="6144767"/>
            <a:chOff x="2901744" y="18291175"/>
            <a:chExt cx="20967906" cy="8085220"/>
          </a:xfrm>
        </p:grpSpPr>
        <p:pic>
          <p:nvPicPr>
            <p:cNvPr id="72" name="圖片 71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34" t="15202" r="30668"/>
            <a:stretch/>
          </p:blipFill>
          <p:spPr>
            <a:xfrm rot="16200000">
              <a:off x="10981870" y="13488615"/>
              <a:ext cx="8085220" cy="17690340"/>
            </a:xfrm>
            <a:prstGeom prst="rect">
              <a:avLst/>
            </a:prstGeom>
          </p:spPr>
        </p:pic>
        <p:sp>
          <p:nvSpPr>
            <p:cNvPr id="73" name="文字方塊 72"/>
            <p:cNvSpPr txBox="1"/>
            <p:nvPr/>
          </p:nvSpPr>
          <p:spPr>
            <a:xfrm>
              <a:off x="3943994" y="19116804"/>
              <a:ext cx="1940900" cy="1012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4400" dirty="0" err="1">
                  <a:latin typeface="+mj-lt"/>
                </a:rPr>
                <a:t>shLuc</a:t>
              </a:r>
              <a:endParaRPr lang="zh-TW" altLang="en-US" sz="4400" dirty="0">
                <a:latin typeface="+mj-lt"/>
              </a:endParaRPr>
            </a:p>
          </p:txBody>
        </p:sp>
        <p:sp>
          <p:nvSpPr>
            <p:cNvPr id="74" name="文字方塊 73"/>
            <p:cNvSpPr txBox="1"/>
            <p:nvPr/>
          </p:nvSpPr>
          <p:spPr>
            <a:xfrm>
              <a:off x="2901744" y="22223788"/>
              <a:ext cx="3075657" cy="10124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4400" dirty="0">
                  <a:latin typeface="+mj-lt"/>
                </a:rPr>
                <a:t>shMRE11</a:t>
              </a:r>
              <a:endParaRPr lang="zh-TW" altLang="en-US" sz="4400" dirty="0">
                <a:latin typeface="+mj-lt"/>
              </a:endParaRPr>
            </a:p>
          </p:txBody>
        </p:sp>
      </p:grpSp>
      <p:pic>
        <p:nvPicPr>
          <p:cNvPr id="76" name="Picture 18" descr="F:\CT1 LB-F.tif"/>
          <p:cNvPicPr>
            <a:picLocks noChangeAspect="1" noChangeArrowheads="1"/>
          </p:cNvPicPr>
          <p:nvPr/>
        </p:nvPicPr>
        <p:blipFill>
          <a:blip r:embed="rId13" cstate="print"/>
          <a:srcRect l="86240"/>
          <a:stretch>
            <a:fillRect/>
          </a:stretch>
        </p:blipFill>
        <p:spPr bwMode="auto">
          <a:xfrm>
            <a:off x="8632151" y="14186131"/>
            <a:ext cx="1412926" cy="8869494"/>
          </a:xfrm>
          <a:prstGeom prst="rect">
            <a:avLst/>
          </a:prstGeom>
          <a:noFill/>
        </p:spPr>
      </p:pic>
      <p:sp>
        <p:nvSpPr>
          <p:cNvPr id="77" name="矩形 76"/>
          <p:cNvSpPr/>
          <p:nvPr/>
        </p:nvSpPr>
        <p:spPr>
          <a:xfrm>
            <a:off x="10366235" y="13036772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D</a:t>
            </a:r>
            <a:endParaRPr lang="zh-TW" altLang="en-US" b="1" dirty="0">
              <a:cs typeface="Arial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398295" y="1292611"/>
            <a:ext cx="1299600" cy="1477208"/>
          </a:xfrm>
          <a:prstGeom prst="rect">
            <a:avLst/>
          </a:prstGeom>
        </p:spPr>
        <p:txBody>
          <a:bodyPr wrap="none" lIns="365652" tIns="182821" rIns="365652" bIns="182821">
            <a:spAutoFit/>
          </a:bodyPr>
          <a:lstStyle/>
          <a:p>
            <a:pPr algn="ctr"/>
            <a:r>
              <a:rPr lang="en-US" altLang="zh-TW" b="1" dirty="0">
                <a:cs typeface="Arial" pitchFamily="34" charset="0"/>
              </a:rPr>
              <a:t>B</a:t>
            </a:r>
            <a:endParaRPr lang="zh-TW" altLang="en-US" b="1" dirty="0">
              <a:cs typeface="Arial" pitchFamily="34" charset="0"/>
            </a:endParaRPr>
          </a:p>
        </p:txBody>
      </p:sp>
      <p:graphicFrame>
        <p:nvGraphicFramePr>
          <p:cNvPr id="3" name="物件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3835870"/>
              </p:ext>
            </p:extLst>
          </p:nvPr>
        </p:nvGraphicFramePr>
        <p:xfrm>
          <a:off x="166688" y="2016121"/>
          <a:ext cx="10253662" cy="8301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161" name="Prism Project" r:id="rId14" imgW="26374725" imgH="21316950" progId="Prism5.Document">
                  <p:embed/>
                </p:oleObj>
              </mc:Choice>
              <mc:Fallback>
                <p:oleObj name="Prism Project" r:id="rId14" imgW="26374725" imgH="21316950" progId="Prism5.Document">
                  <p:embed/>
                  <p:pic>
                    <p:nvPicPr>
                      <p:cNvPr id="0" name="Picture 8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8" y="2016121"/>
                        <a:ext cx="10253662" cy="8301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文字方塊 40"/>
          <p:cNvSpPr txBox="1"/>
          <p:nvPr/>
        </p:nvSpPr>
        <p:spPr>
          <a:xfrm flipH="1">
            <a:off x="10292055" y="4300299"/>
            <a:ext cx="19268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4000" dirty="0"/>
              <a:t>24h</a:t>
            </a:r>
            <a:endParaRPr lang="zh-TW" altLang="en-US" sz="4000" dirty="0"/>
          </a:p>
        </p:txBody>
      </p:sp>
      <p:pic>
        <p:nvPicPr>
          <p:cNvPr id="35" name="Picture 19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1" t="16599" r="25534" b="19121"/>
          <a:stretch/>
        </p:blipFill>
        <p:spPr bwMode="auto">
          <a:xfrm>
            <a:off x="15243550" y="3144677"/>
            <a:ext cx="3285250" cy="3285295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文字方塊 31"/>
          <p:cNvSpPr txBox="1"/>
          <p:nvPr/>
        </p:nvSpPr>
        <p:spPr>
          <a:xfrm>
            <a:off x="0" y="-1731"/>
            <a:ext cx="2815480" cy="1292643"/>
          </a:xfrm>
          <a:prstGeom prst="rect">
            <a:avLst/>
          </a:prstGeom>
          <a:noFill/>
        </p:spPr>
        <p:txBody>
          <a:bodyPr wrap="none" lIns="182863" tIns="91431" rIns="182863" bIns="91431" rtlCol="0">
            <a:spAutoFit/>
          </a:bodyPr>
          <a:lstStyle/>
          <a:p>
            <a:r>
              <a:rPr lang="en-US" altLang="zh-TW" b="1" dirty="0">
                <a:cs typeface="Arial" pitchFamily="34" charset="0"/>
              </a:rPr>
              <a:t>Fig. S6</a:t>
            </a:r>
            <a:endParaRPr lang="zh-TW" altLang="en-US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78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18236</TotalTime>
  <Words>599</Words>
  <Application>Microsoft Office PowerPoint</Application>
  <PresentationFormat>自訂</PresentationFormat>
  <Paragraphs>298</Paragraphs>
  <Slides>13</Slides>
  <Notes>1</Notes>
  <HiddenSlides>0</HiddenSlides>
  <MMClips>0</MMClips>
  <ScaleCrop>false</ScaleCrop>
  <HeadingPairs>
    <vt:vector size="8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20" baseType="lpstr">
      <vt:lpstr>微軟正黑體</vt:lpstr>
      <vt:lpstr>新細明體</vt:lpstr>
      <vt:lpstr>Arial</vt:lpstr>
      <vt:lpstr>Calibri</vt:lpstr>
      <vt:lpstr>Times New Roman</vt:lpstr>
      <vt:lpstr>Office 佈景主題</vt:lpstr>
      <vt:lpstr>Prism Project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root</dc:creator>
  <cp:lastModifiedBy>Admin</cp:lastModifiedBy>
  <cp:revision>877</cp:revision>
  <cp:lastPrinted>2019-03-12T07:34:23Z</cp:lastPrinted>
  <dcterms:created xsi:type="dcterms:W3CDTF">2017-10-27T07:34:23Z</dcterms:created>
  <dcterms:modified xsi:type="dcterms:W3CDTF">2021-01-28T05:15:43Z</dcterms:modified>
</cp:coreProperties>
</file>