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27000200" cy="6840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404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9089\Desktop\&#33487;&#25991;&#31456;&#25237;&#31295;&#26448;&#26009;&#26368;&#32456;&#29256;&#26412;%2021.0205\2.23\2.2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9089\Desktop\&#33487;&#25991;&#31456;&#25237;&#31295;&#26448;&#26009;&#26368;&#32456;&#29256;&#26412;%2021.0205\2.23\2.2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9089\Desktop\&#33487;&#25991;&#31456;&#25237;&#31295;&#26448;&#26009;&#26368;&#32456;&#29256;&#26412;%2021.0205\2.23\2.2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20438959109093"/>
          <c:y val="8.4081870340798476E-2"/>
          <c:w val="0.81462908320772798"/>
          <c:h val="0.740926944226236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2225">
              <a:solidFill>
                <a:schemeClr val="tx1">
                  <a:alpha val="96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2.5870071517096625E-17"/>
                  <c:y val="-2.5029432426713683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0A2F-428B-AC2D-4D6FBEBA2938}"/>
                </c:ext>
              </c:extLst>
            </c:dLbl>
            <c:dLbl>
              <c:idx val="1"/>
              <c:layout>
                <c:manualLayout>
                  <c:x val="-5.2101565807134474E-17"/>
                  <c:y val="-3.2286063933058363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0A2F-428B-AC2D-4D6FBEBA2938}"/>
                </c:ext>
              </c:extLst>
            </c:dLbl>
            <c:dLbl>
              <c:idx val="2"/>
              <c:layout>
                <c:manualLayout>
                  <c:x val="1.3281017833934243E-3"/>
                  <c:y val="-6.9231934775027927E-3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sz="2000"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0A2F-428B-AC2D-4D6FBEBA2938}"/>
                </c:ext>
              </c:extLst>
            </c:dLbl>
            <c:dLbl>
              <c:idx val="3"/>
              <c:layout>
                <c:manualLayout>
                  <c:x val="1.3745349965449214E-3"/>
                  <c:y val="-1.6144753793275027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d</a:t>
                    </a:r>
                    <a:endParaRPr lang="en-US" altLang="en-US" sz="2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0A2F-428B-AC2D-4D6FBEBA2938}"/>
                </c:ext>
              </c:extLst>
            </c:dLbl>
            <c:dLbl>
              <c:idx val="4"/>
              <c:layout>
                <c:manualLayout>
                  <c:x val="0"/>
                  <c:y val="-5.7659446594009206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en-US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d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0A2F-428B-AC2D-4D6FBEBA2938}"/>
                </c:ext>
              </c:extLst>
            </c:dLbl>
            <c:dLbl>
              <c:idx val="5"/>
              <c:layout>
                <c:manualLayout>
                  <c:x val="1.4209682096963142E-3"/>
                  <c:y val="-5.5350567550344489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cd</a:t>
                    </a:r>
                    <a:endParaRPr lang="en-US" altLang="en-US" sz="2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0A2F-428B-AC2D-4D6FBEBA2938}"/>
                </c:ext>
              </c:extLst>
            </c:dLbl>
            <c:dLbl>
              <c:idx val="6"/>
              <c:layout>
                <c:manualLayout>
                  <c:x val="0"/>
                  <c:y val="-4.8427192827921038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0A2F-428B-AC2D-4D6FBEBA2938}"/>
                </c:ext>
              </c:extLst>
            </c:dLbl>
            <c:dLbl>
              <c:idx val="7"/>
              <c:layout>
                <c:manualLayout>
                  <c:x val="-1.337835975066252E-3"/>
                  <c:y val="-4.7179502794434183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0A2F-428B-AC2D-4D6FBEBA2938}"/>
                </c:ext>
              </c:extLst>
            </c:dLbl>
            <c:dLbl>
              <c:idx val="8"/>
              <c:layout>
                <c:manualLayout>
                  <c:x val="1.4209682096964185E-3"/>
                  <c:y val="-1.1530439359436952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en-US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cd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0A2F-428B-AC2D-4D6FBEBA293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叶绿素!$C$2:$C$10</c:f>
                <c:numCache>
                  <c:formatCode>General</c:formatCode>
                  <c:ptCount val="9"/>
                  <c:pt idx="0">
                    <c:v>6.1501100000000003E-2</c:v>
                  </c:pt>
                  <c:pt idx="1">
                    <c:v>7.5884699999999999E-2</c:v>
                  </c:pt>
                  <c:pt idx="2">
                    <c:v>2.7330799999999999E-2</c:v>
                  </c:pt>
                  <c:pt idx="3">
                    <c:v>4.6594799999999999E-2</c:v>
                  </c:pt>
                  <c:pt idx="4">
                    <c:v>0.1246604</c:v>
                  </c:pt>
                  <c:pt idx="5">
                    <c:v>0.1216883</c:v>
                  </c:pt>
                  <c:pt idx="6">
                    <c:v>0.1078824</c:v>
                  </c:pt>
                  <c:pt idx="7">
                    <c:v>0.103797</c:v>
                  </c:pt>
                  <c:pt idx="8">
                    <c:v>3.0484299999999999E-2</c:v>
                  </c:pt>
                </c:numCache>
              </c:numRef>
            </c:plus>
            <c:minus>
              <c:numRef>
                <c:f>叶绿素!$C$2:$C$10</c:f>
                <c:numCache>
                  <c:formatCode>General</c:formatCode>
                  <c:ptCount val="9"/>
                  <c:pt idx="0">
                    <c:v>6.1501100000000003E-2</c:v>
                  </c:pt>
                  <c:pt idx="1">
                    <c:v>7.5884699999999999E-2</c:v>
                  </c:pt>
                  <c:pt idx="2">
                    <c:v>2.7330799999999999E-2</c:v>
                  </c:pt>
                  <c:pt idx="3">
                    <c:v>4.6594799999999999E-2</c:v>
                  </c:pt>
                  <c:pt idx="4">
                    <c:v>0.1246604</c:v>
                  </c:pt>
                  <c:pt idx="5">
                    <c:v>0.1216883</c:v>
                  </c:pt>
                  <c:pt idx="6">
                    <c:v>0.1078824</c:v>
                  </c:pt>
                  <c:pt idx="7">
                    <c:v>0.103797</c:v>
                  </c:pt>
                  <c:pt idx="8">
                    <c:v>3.0484299999999999E-2</c:v>
                  </c:pt>
                </c:numCache>
              </c:numRef>
            </c:minus>
            <c:spPr>
              <a:noFill/>
              <a:ln w="22225" cap="flat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c:spPr>
          </c:errBars>
          <c:cat>
            <c:strRef>
              <c:f>叶绿素!$A$2:$A$10</c:f>
              <c:strCache>
                <c:ptCount val="9"/>
                <c:pt idx="0">
                  <c:v>ck</c:v>
                </c:pt>
                <c:pt idx="1">
                  <c:v>0 </c:v>
                </c:pt>
                <c:pt idx="2">
                  <c:v>20 </c:v>
                </c:pt>
                <c:pt idx="3">
                  <c:v>40 </c:v>
                </c:pt>
                <c:pt idx="4">
                  <c:v>60 </c:v>
                </c:pt>
                <c:pt idx="5">
                  <c:v>80 </c:v>
                </c:pt>
                <c:pt idx="6">
                  <c:v>100 </c:v>
                </c:pt>
                <c:pt idx="7">
                  <c:v>150 </c:v>
                </c:pt>
                <c:pt idx="8">
                  <c:v>200 </c:v>
                </c:pt>
              </c:strCache>
            </c:strRef>
          </c:cat>
          <c:val>
            <c:numRef>
              <c:f>叶绿素!$B$2:$B$10</c:f>
              <c:numCache>
                <c:formatCode>General</c:formatCode>
                <c:ptCount val="9"/>
                <c:pt idx="0">
                  <c:v>2.3321000000000001</c:v>
                </c:pt>
                <c:pt idx="1">
                  <c:v>1.7327600000000001</c:v>
                </c:pt>
                <c:pt idx="2">
                  <c:v>1.79972</c:v>
                </c:pt>
                <c:pt idx="3">
                  <c:v>1.8186599999999999</c:v>
                </c:pt>
                <c:pt idx="4">
                  <c:v>1.82</c:v>
                </c:pt>
                <c:pt idx="5">
                  <c:v>1.84206</c:v>
                </c:pt>
                <c:pt idx="6">
                  <c:v>1.9464600000000001</c:v>
                </c:pt>
                <c:pt idx="7">
                  <c:v>2.0547599999999999</c:v>
                </c:pt>
                <c:pt idx="8">
                  <c:v>1.8369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A2F-428B-AC2D-4D6FBEBA293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0"/>
        <c:axId val="138231808"/>
        <c:axId val="138233344"/>
      </c:barChart>
      <c:catAx>
        <c:axId val="138231808"/>
        <c:scaling>
          <c:orientation val="minMax"/>
        </c:scaling>
        <c:delete val="0"/>
        <c:axPos val="b"/>
        <c:title>
          <c:tx>
            <c:rich>
              <a:bodyPr rot="0" spcFirstLastPara="0" vertOverflow="ellipsis" vert="horz" wrap="square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MeJA concentration</a:t>
                </a:r>
                <a:r>
                  <a:rPr lang="zh-CN" altLang="en-US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 </a:t>
                </a:r>
                <a:r>
                  <a:rPr lang="en-US" altLang="zh-CN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(</a:t>
                </a:r>
                <a:r>
                  <a:rPr lang="el-GR" altLang="zh-CN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μ</a:t>
                </a:r>
                <a:r>
                  <a:rPr lang="en-US" altLang="zh-CN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mol/L)</a:t>
                </a:r>
                <a:endParaRPr lang="zh-CN" altLang="zh-CN" sz="2000">
                  <a:effectLst/>
                </a:endParaRPr>
              </a:p>
            </c:rich>
          </c:tx>
          <c:layout>
            <c:manualLayout>
              <c:xMode val="edge"/>
              <c:yMode val="edge"/>
              <c:x val="0.39341204177460354"/>
              <c:y val="0.93679796008500493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noFill/>
          <a:ln w="254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2400" b="1" i="0" u="none" strike="noStrike" kern="1200" baseline="0">
                <a:solidFill>
                  <a:sysClr val="windowText" lastClr="000000"/>
                </a:solidFill>
                <a:latin typeface="Times New Roman" panose="02020803070505020304" pitchFamily="18" charset="0"/>
                <a:ea typeface="Times New Roman" panose="02020803070505020304" pitchFamily="18" charset="0"/>
                <a:cs typeface="Times New Roman" panose="02020803070505020304" pitchFamily="18" charset="0"/>
                <a:sym typeface="Times New Roman" panose="02020803070505020304" pitchFamily="18" charset="0"/>
              </a:defRPr>
            </a:pPr>
            <a:endParaRPr lang="zh-CN"/>
          </a:p>
        </c:txPr>
        <c:crossAx val="138233344"/>
        <c:crosses val="autoZero"/>
        <c:auto val="1"/>
        <c:lblAlgn val="ctr"/>
        <c:lblOffset val="100"/>
        <c:noMultiLvlLbl val="0"/>
      </c:catAx>
      <c:valAx>
        <c:axId val="138233344"/>
        <c:scaling>
          <c:orientation val="minMax"/>
          <c:max val="2.7"/>
          <c:min val="1.2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2000" b="1" kern="120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ea typeface="黑体" panose="02010609060101010101" pitchFamily="49" charset="-122"/>
                    <a:cs typeface="Times New Roman" panose="02020803070505020304" pitchFamily="18" charset="0"/>
                  </a:rPr>
                  <a:t>Total chlorophyll content </a:t>
                </a:r>
                <a:r>
                  <a:rPr lang="en-US" altLang="zh-CN" sz="2000" b="1" kern="120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ea typeface="宋体" panose="02010600030101010101" pitchFamily="2" charset="-122"/>
                    <a:cs typeface="Times New Roman" panose="02020803070505020304" pitchFamily="18" charset="0"/>
                  </a:rPr>
                  <a:t>(mg/g FW)</a:t>
                </a:r>
                <a:endParaRPr lang="zh-CN" altLang="zh-CN" sz="2000">
                  <a:effectLst/>
                </a:endParaRPr>
              </a:p>
            </c:rich>
          </c:tx>
          <c:layout>
            <c:manualLayout>
              <c:xMode val="edge"/>
              <c:yMode val="edge"/>
              <c:x val="2.7793672551310471E-2"/>
              <c:y val="8.9634201795399673E-2"/>
            </c:manualLayout>
          </c:layout>
          <c:overlay val="0"/>
        </c:title>
        <c:numFmt formatCode="#,##0.0_);[Red]\(#,##0.0\)" sourceLinked="0"/>
        <c:majorTickMark val="in"/>
        <c:minorTickMark val="none"/>
        <c:tickLblPos val="nextTo"/>
        <c:spPr>
          <a:noFill/>
          <a:ln w="254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2400" b="1" i="0" u="none" strike="noStrike" kern="1200" baseline="0">
                <a:solidFill>
                  <a:sysClr val="windowText" lastClr="000000"/>
                </a:solidFill>
                <a:latin typeface="Times New Roman" panose="02020803070505020304" pitchFamily="18" charset="0"/>
                <a:ea typeface="Times New Roman" panose="02020803070505020304" pitchFamily="18" charset="0"/>
                <a:cs typeface="Times New Roman" panose="02020803070505020304" pitchFamily="18" charset="0"/>
                <a:sym typeface="Times New Roman" panose="02020803070505020304" pitchFamily="18" charset="0"/>
              </a:defRPr>
            </a:pPr>
            <a:endParaRPr lang="zh-CN"/>
          </a:p>
        </c:txPr>
        <c:crossAx val="138231808"/>
        <c:crosses val="autoZero"/>
        <c:crossBetween val="between"/>
        <c:majorUnit val="0.30000000000000004"/>
      </c:valAx>
      <c:spPr>
        <a:noFill/>
        <a:ln w="25400" cmpd="sng">
          <a:solidFill>
            <a:sysClr val="windowText" lastClr="000000"/>
          </a:solidFill>
          <a:prstDash val="solid"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20438959109093"/>
          <c:y val="8.4081870340798476E-2"/>
          <c:w val="0.81462908320772798"/>
          <c:h val="0.740926944226236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2225">
              <a:solidFill>
                <a:schemeClr val="tx1">
                  <a:alpha val="96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2.5870071517096625E-17"/>
                  <c:y val="-4.5508067111140731E-3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D95F-43CC-9CAE-0125BA3FE166}"/>
                </c:ext>
              </c:extLst>
            </c:dLbl>
            <c:dLbl>
              <c:idx val="1"/>
              <c:layout>
                <c:manualLayout>
                  <c:x val="-1.4576666666667184E-3"/>
                  <c:y val="-3.4949837210118987E-3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95F-43CC-9CAE-0125BA3FE166}"/>
                </c:ext>
              </c:extLst>
            </c:dLbl>
            <c:dLbl>
              <c:idx val="2"/>
              <c:layout>
                <c:manualLayout>
                  <c:x val="-5.174014303419325E-17"/>
                  <c:y val="-3.8697444453283283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c</a:t>
                    </a:r>
                    <a:endParaRPr lang="en-US" altLang="en-US" sz="2000"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D95F-43CC-9CAE-0125BA3FE166}"/>
                </c:ext>
              </c:extLst>
            </c:dLbl>
            <c:dLbl>
              <c:idx val="3"/>
              <c:layout>
                <c:manualLayout>
                  <c:x val="-5.174014303419325E-17"/>
                  <c:y val="-1.0485309494272834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cd</a:t>
                    </a:r>
                    <a:endParaRPr lang="en-US" altLang="en-US" sz="2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D95F-43CC-9CAE-0125BA3FE166}"/>
                </c:ext>
              </c:extLst>
            </c:dLbl>
            <c:dLbl>
              <c:idx val="4"/>
              <c:layout>
                <c:manualLayout>
                  <c:x val="0"/>
                  <c:y val="-1.1641286065143227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cd</a:t>
                    </a:r>
                    <a:endParaRPr lang="en-US" altLang="en-US" sz="2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D95F-43CC-9CAE-0125BA3FE166}"/>
                </c:ext>
              </c:extLst>
            </c:dLbl>
            <c:dLbl>
              <c:idx val="5"/>
              <c:layout>
                <c:manualLayout>
                  <c:x val="0"/>
                  <c:y val="-3.6786284800233958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cd</a:t>
                    </a:r>
                    <a:endParaRPr lang="en-US" altLang="en-US" sz="2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D95F-43CC-9CAE-0125BA3FE166}"/>
                </c:ext>
              </c:extLst>
            </c:dLbl>
            <c:dLbl>
              <c:idx val="6"/>
              <c:layout>
                <c:manualLayout>
                  <c:x val="-1.034802860683865E-16"/>
                  <c:y val="-4.1354649741965677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D95F-43CC-9CAE-0125BA3FE166}"/>
                </c:ext>
              </c:extLst>
            </c:dLbl>
            <c:dLbl>
              <c:idx val="7"/>
              <c:layout>
                <c:manualLayout>
                  <c:x val="0"/>
                  <c:y val="-3.227059455035521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D95F-43CC-9CAE-0125BA3FE166}"/>
                </c:ext>
              </c:extLst>
            </c:dLbl>
            <c:dLbl>
              <c:idx val="8"/>
              <c:layout>
                <c:manualLayout>
                  <c:x val="1.411111111111111E-3"/>
                  <c:y val="-2.047863020001333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D95F-43CC-9CAE-0125BA3FE16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相对电导率!$C$2:$C$10</c:f>
                <c:numCache>
                  <c:formatCode>General</c:formatCode>
                  <c:ptCount val="9"/>
                  <c:pt idx="0">
                    <c:v>1.73933E-2</c:v>
                  </c:pt>
                  <c:pt idx="1">
                    <c:v>1.45387E-2</c:v>
                  </c:pt>
                  <c:pt idx="2">
                    <c:v>5.9776500000000003E-2</c:v>
                  </c:pt>
                  <c:pt idx="3">
                    <c:v>2.0669099999999999E-2</c:v>
                  </c:pt>
                  <c:pt idx="4">
                    <c:v>2.5113900000000002E-2</c:v>
                  </c:pt>
                  <c:pt idx="5">
                    <c:v>5.4677999999999997E-2</c:v>
                  </c:pt>
                  <c:pt idx="6">
                    <c:v>5.9795300000000003E-2</c:v>
                  </c:pt>
                  <c:pt idx="7">
                    <c:v>5.1059800000000002E-2</c:v>
                  </c:pt>
                  <c:pt idx="8">
                    <c:v>3.7446500000000001E-2</c:v>
                  </c:pt>
                </c:numCache>
              </c:numRef>
            </c:plus>
            <c:minus>
              <c:numRef>
                <c:f>相对电导率!$C$2:$C$10</c:f>
                <c:numCache>
                  <c:formatCode>General</c:formatCode>
                  <c:ptCount val="9"/>
                  <c:pt idx="0">
                    <c:v>1.73933E-2</c:v>
                  </c:pt>
                  <c:pt idx="1">
                    <c:v>1.45387E-2</c:v>
                  </c:pt>
                  <c:pt idx="2">
                    <c:v>5.9776500000000003E-2</c:v>
                  </c:pt>
                  <c:pt idx="3">
                    <c:v>2.0669099999999999E-2</c:v>
                  </c:pt>
                  <c:pt idx="4">
                    <c:v>2.5113900000000002E-2</c:v>
                  </c:pt>
                  <c:pt idx="5">
                    <c:v>5.4677999999999997E-2</c:v>
                  </c:pt>
                  <c:pt idx="6">
                    <c:v>5.9795300000000003E-2</c:v>
                  </c:pt>
                  <c:pt idx="7">
                    <c:v>5.1059800000000002E-2</c:v>
                  </c:pt>
                  <c:pt idx="8">
                    <c:v>3.7446500000000001E-2</c:v>
                  </c:pt>
                </c:numCache>
              </c:numRef>
            </c:minus>
            <c:spPr>
              <a:noFill/>
              <a:ln w="22225" cap="flat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c:spPr>
          </c:errBars>
          <c:cat>
            <c:strRef>
              <c:f>相对电导率!$A$2:$A$10</c:f>
              <c:strCache>
                <c:ptCount val="9"/>
                <c:pt idx="0">
                  <c:v>ck</c:v>
                </c:pt>
                <c:pt idx="1">
                  <c:v>0 </c:v>
                </c:pt>
                <c:pt idx="2">
                  <c:v>20 </c:v>
                </c:pt>
                <c:pt idx="3">
                  <c:v>40 </c:v>
                </c:pt>
                <c:pt idx="4">
                  <c:v>60 </c:v>
                </c:pt>
                <c:pt idx="5">
                  <c:v>80 </c:v>
                </c:pt>
                <c:pt idx="6">
                  <c:v>100 </c:v>
                </c:pt>
                <c:pt idx="7">
                  <c:v>150 </c:v>
                </c:pt>
                <c:pt idx="8">
                  <c:v>200 </c:v>
                </c:pt>
              </c:strCache>
            </c:strRef>
          </c:cat>
          <c:val>
            <c:numRef>
              <c:f>相对电导率!$B$2:$B$10</c:f>
              <c:numCache>
                <c:formatCode>General</c:formatCode>
                <c:ptCount val="9"/>
                <c:pt idx="0">
                  <c:v>0.27517999999999998</c:v>
                </c:pt>
                <c:pt idx="1">
                  <c:v>0.72699999999999998</c:v>
                </c:pt>
                <c:pt idx="2">
                  <c:v>0.66042000000000001</c:v>
                </c:pt>
                <c:pt idx="3">
                  <c:v>0.63329999999999997</c:v>
                </c:pt>
                <c:pt idx="4">
                  <c:v>0.64670000000000005</c:v>
                </c:pt>
                <c:pt idx="5">
                  <c:v>0.62487999999999999</c:v>
                </c:pt>
                <c:pt idx="6">
                  <c:v>0.59440000000000004</c:v>
                </c:pt>
                <c:pt idx="7">
                  <c:v>0.66812000000000005</c:v>
                </c:pt>
                <c:pt idx="8">
                  <c:v>0.79927999999999999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95F-43CC-9CAE-0125BA3FE16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0"/>
        <c:axId val="138231808"/>
        <c:axId val="138233344"/>
      </c:barChart>
      <c:catAx>
        <c:axId val="138231808"/>
        <c:scaling>
          <c:orientation val="minMax"/>
        </c:scaling>
        <c:delete val="0"/>
        <c:axPos val="b"/>
        <c:title>
          <c:tx>
            <c:rich>
              <a:bodyPr rot="0" spcFirstLastPara="0" vertOverflow="ellipsis" vert="horz" wrap="square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MeJA concentration</a:t>
                </a:r>
                <a:r>
                  <a:rPr lang="zh-CN" altLang="en-US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 </a:t>
                </a:r>
                <a:r>
                  <a:rPr lang="en-US" altLang="zh-CN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(</a:t>
                </a:r>
                <a:r>
                  <a:rPr lang="el-GR" altLang="zh-CN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μ</a:t>
                </a:r>
                <a:r>
                  <a:rPr lang="en-US" altLang="zh-CN" sz="2000" b="1" i="0" kern="1200" baseline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mol/L)</a:t>
                </a:r>
                <a:endParaRPr lang="zh-CN" altLang="zh-CN" sz="2000">
                  <a:effectLst/>
                </a:endParaRPr>
              </a:p>
            </c:rich>
          </c:tx>
          <c:layout>
            <c:manualLayout>
              <c:xMode val="edge"/>
              <c:yMode val="edge"/>
              <c:x val="0.39341204177460354"/>
              <c:y val="0.93679796008500493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noFill/>
          <a:ln w="254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2400" b="1" i="0" u="none" strike="noStrike" kern="1200" baseline="0">
                <a:solidFill>
                  <a:sysClr val="windowText" lastClr="000000"/>
                </a:solidFill>
                <a:latin typeface="Times New Roman" panose="02020803070505020304" pitchFamily="18" charset="0"/>
                <a:ea typeface="Times New Roman" panose="02020803070505020304" pitchFamily="18" charset="0"/>
                <a:cs typeface="Times New Roman" panose="02020803070505020304" pitchFamily="18" charset="0"/>
                <a:sym typeface="Times New Roman" panose="02020803070505020304" pitchFamily="18" charset="0"/>
              </a:defRPr>
            </a:pPr>
            <a:endParaRPr lang="zh-CN"/>
          </a:p>
        </c:txPr>
        <c:crossAx val="138233344"/>
        <c:crosses val="autoZero"/>
        <c:auto val="1"/>
        <c:lblAlgn val="ctr"/>
        <c:lblOffset val="100"/>
        <c:noMultiLvlLbl val="0"/>
      </c:catAx>
      <c:valAx>
        <c:axId val="138233344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2000" b="1" kern="120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ea typeface="黑体" panose="02010609060101010101" pitchFamily="49" charset="-122"/>
                    <a:cs typeface="Times New Roman" panose="02020803070505020304" pitchFamily="18" charset="0"/>
                  </a:rPr>
                  <a:t>Electrolyte Leakage  (%)</a:t>
                </a:r>
              </a:p>
            </c:rich>
          </c:tx>
          <c:layout>
            <c:manualLayout>
              <c:xMode val="edge"/>
              <c:yMode val="edge"/>
              <c:x val="2.6420539443223184E-2"/>
              <c:y val="0.17310075621238841"/>
            </c:manualLayout>
          </c:layout>
          <c:overlay val="0"/>
        </c:title>
        <c:numFmt formatCode="#,##0.0_);[Red]\(#,##0.0\)" sourceLinked="0"/>
        <c:majorTickMark val="in"/>
        <c:minorTickMark val="none"/>
        <c:tickLblPos val="nextTo"/>
        <c:spPr>
          <a:noFill/>
          <a:ln w="254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2400" b="1" i="0" u="none" strike="noStrike" kern="1200" baseline="0">
                <a:solidFill>
                  <a:sysClr val="windowText" lastClr="000000"/>
                </a:solidFill>
                <a:latin typeface="Times New Roman" panose="02020803070505020304" pitchFamily="18" charset="0"/>
                <a:ea typeface="Times New Roman" panose="02020803070505020304" pitchFamily="18" charset="0"/>
                <a:cs typeface="Times New Roman" panose="02020803070505020304" pitchFamily="18" charset="0"/>
                <a:sym typeface="Times New Roman" panose="02020803070505020304" pitchFamily="18" charset="0"/>
              </a:defRPr>
            </a:pPr>
            <a:endParaRPr lang="zh-CN"/>
          </a:p>
        </c:txPr>
        <c:crossAx val="138231808"/>
        <c:crosses val="autoZero"/>
        <c:crossBetween val="between"/>
        <c:majorUnit val="0.2"/>
      </c:valAx>
      <c:spPr>
        <a:noFill/>
        <a:ln w="25400" cmpd="sng">
          <a:solidFill>
            <a:sysClr val="windowText" lastClr="000000"/>
          </a:solidFill>
          <a:prstDash val="solid"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20438959109093"/>
          <c:y val="8.4081870340798476E-2"/>
          <c:w val="0.81462908320772798"/>
          <c:h val="0.740926944226236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2225">
              <a:solidFill>
                <a:schemeClr val="tx1">
                  <a:alpha val="96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1.4124967704429157E-3"/>
                  <c:y val="-1.1007534353908024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0E31-465E-A69E-0359B494A003}"/>
                </c:ext>
              </c:extLst>
            </c:dLbl>
            <c:dLbl>
              <c:idx val="1"/>
              <c:layout>
                <c:manualLayout>
                  <c:x val="1.3645608564223726E-3"/>
                  <c:y val="-2.1570953699710304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0E31-465E-A69E-0359B494A003}"/>
                </c:ext>
              </c:extLst>
            </c:dLbl>
            <c:dLbl>
              <c:idx val="2"/>
              <c:layout>
                <c:manualLayout>
                  <c:x val="-5.1790949956100187E-17"/>
                  <c:y val="-1.1858668112611838E-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sz="2000"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0E31-465E-A69E-0359B494A003}"/>
                </c:ext>
              </c:extLst>
            </c:dLbl>
            <c:dLbl>
              <c:idx val="3"/>
              <c:layout>
                <c:manualLayout>
                  <c:x val="0"/>
                  <c:y val="-2.8381063851326601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de</a:t>
                    </a:r>
                    <a:endParaRPr lang="en-US" altLang="en-US" sz="2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0E31-465E-A69E-0359B494A003}"/>
                </c:ext>
              </c:extLst>
            </c:dLbl>
            <c:dLbl>
              <c:idx val="4"/>
              <c:layout>
                <c:manualLayout>
                  <c:x val="0"/>
                  <c:y val="-1.6783282970252267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bcd</a:t>
                    </a:r>
                    <a:endParaRPr lang="en-US" altLang="en-US" sz="2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0E31-465E-A69E-0359B494A003}"/>
                </c:ext>
              </c:extLst>
            </c:dLbl>
            <c:dLbl>
              <c:idx val="5"/>
              <c:layout>
                <c:manualLayout>
                  <c:x val="-1.0358189991220037E-16"/>
                  <c:y val="-3.8042558768099158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bc</a:t>
                    </a:r>
                    <a:endParaRPr lang="en-US" altLang="en-US" sz="2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0E31-465E-A69E-0359B494A003}"/>
                </c:ext>
              </c:extLst>
            </c:dLbl>
            <c:dLbl>
              <c:idx val="6"/>
              <c:layout>
                <c:manualLayout>
                  <c:x val="0"/>
                  <c:y val="-4.0630976137745765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0E31-465E-A69E-0359B494A003}"/>
                </c:ext>
              </c:extLst>
            </c:dLbl>
            <c:dLbl>
              <c:idx val="7"/>
              <c:layout>
                <c:manualLayout>
                  <c:x val="-1.0358189991220037E-16"/>
                  <c:y val="-3.2464425729132949E-3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0E31-465E-A69E-0359B494A003}"/>
                </c:ext>
              </c:extLst>
            </c:dLbl>
            <c:dLbl>
              <c:idx val="8"/>
              <c:layout>
                <c:manualLayout>
                  <c:x val="0"/>
                  <c:y val="-1.9163857289657367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zh-CN" sz="10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803070505020304" pitchFamily="18" charset="0"/>
                        <a:cs typeface="Times New Roman" panose="02020803070505020304" pitchFamily="18" charset="0"/>
                      </a:rPr>
                      <a:t>f</a:t>
                    </a:r>
                    <a:endParaRPr lang="en-US" altLang="en-US" sz="2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803070505020304" pitchFamily="18" charset="0"/>
                      <a:cs typeface="Times New Roman" panose="020208030705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0E31-465E-A69E-0359B494A00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相对含水量!$C$2:$C$10</c:f>
                <c:numCache>
                  <c:formatCode>General</c:formatCode>
                  <c:ptCount val="9"/>
                  <c:pt idx="0">
                    <c:v>1.84963E-2</c:v>
                  </c:pt>
                  <c:pt idx="1">
                    <c:v>2.8134099999999999E-2</c:v>
                  </c:pt>
                  <c:pt idx="2">
                    <c:v>1.7896700000000001E-2</c:v>
                  </c:pt>
                  <c:pt idx="3">
                    <c:v>3.6804099999999999E-2</c:v>
                  </c:pt>
                  <c:pt idx="4">
                    <c:v>2.2594E-2</c:v>
                  </c:pt>
                  <c:pt idx="5">
                    <c:v>4.4350100000000003E-2</c:v>
                  </c:pt>
                  <c:pt idx="6">
                    <c:v>5.0734700000000001E-2</c:v>
                  </c:pt>
                  <c:pt idx="7">
                    <c:v>9.2527000000000009E-3</c:v>
                  </c:pt>
                  <c:pt idx="8">
                    <c:v>2.6769999999999999E-2</c:v>
                  </c:pt>
                </c:numCache>
              </c:numRef>
            </c:plus>
            <c:minus>
              <c:numRef>
                <c:f>相对含水量!$C$2:$C$10</c:f>
                <c:numCache>
                  <c:formatCode>General</c:formatCode>
                  <c:ptCount val="9"/>
                  <c:pt idx="0">
                    <c:v>1.84963E-2</c:v>
                  </c:pt>
                  <c:pt idx="1">
                    <c:v>2.8134099999999999E-2</c:v>
                  </c:pt>
                  <c:pt idx="2">
                    <c:v>1.7896700000000001E-2</c:v>
                  </c:pt>
                  <c:pt idx="3">
                    <c:v>3.6804099999999999E-2</c:v>
                  </c:pt>
                  <c:pt idx="4">
                    <c:v>2.2594E-2</c:v>
                  </c:pt>
                  <c:pt idx="5">
                    <c:v>4.4350100000000003E-2</c:v>
                  </c:pt>
                  <c:pt idx="6">
                    <c:v>5.0734700000000001E-2</c:v>
                  </c:pt>
                  <c:pt idx="7">
                    <c:v>9.2527000000000009E-3</c:v>
                  </c:pt>
                  <c:pt idx="8">
                    <c:v>2.6769999999999999E-2</c:v>
                  </c:pt>
                </c:numCache>
              </c:numRef>
            </c:minus>
            <c:spPr>
              <a:noFill/>
              <a:ln w="22225" cap="flat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c:spPr>
          </c:errBars>
          <c:cat>
            <c:strRef>
              <c:f>相对含水量!$A$2:$A$10</c:f>
              <c:strCache>
                <c:ptCount val="9"/>
                <c:pt idx="0">
                  <c:v>ck</c:v>
                </c:pt>
                <c:pt idx="1">
                  <c:v>0 </c:v>
                </c:pt>
                <c:pt idx="2">
                  <c:v>20 </c:v>
                </c:pt>
                <c:pt idx="3">
                  <c:v>40 </c:v>
                </c:pt>
                <c:pt idx="4">
                  <c:v>60 </c:v>
                </c:pt>
                <c:pt idx="5">
                  <c:v>80 </c:v>
                </c:pt>
                <c:pt idx="6">
                  <c:v>100 </c:v>
                </c:pt>
                <c:pt idx="7">
                  <c:v>150 </c:v>
                </c:pt>
                <c:pt idx="8">
                  <c:v>200 </c:v>
                </c:pt>
              </c:strCache>
            </c:strRef>
          </c:cat>
          <c:val>
            <c:numRef>
              <c:f>相对含水量!$B$2:$B$10</c:f>
              <c:numCache>
                <c:formatCode>General</c:formatCode>
                <c:ptCount val="9"/>
                <c:pt idx="0">
                  <c:v>0.94408000000000003</c:v>
                </c:pt>
                <c:pt idx="1">
                  <c:v>0.57347999999999999</c:v>
                </c:pt>
                <c:pt idx="2">
                  <c:v>0.57923999999999998</c:v>
                </c:pt>
                <c:pt idx="3">
                  <c:v>0.60596000000000005</c:v>
                </c:pt>
                <c:pt idx="4">
                  <c:v>0.64502000000000004</c:v>
                </c:pt>
                <c:pt idx="5">
                  <c:v>0.65295999999999998</c:v>
                </c:pt>
                <c:pt idx="6">
                  <c:v>0.68244000000000005</c:v>
                </c:pt>
                <c:pt idx="7">
                  <c:v>0.63017999999999996</c:v>
                </c:pt>
                <c:pt idx="8">
                  <c:v>0.48354000000000003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E31-465E-A69E-0359B494A00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0"/>
        <c:axId val="138231808"/>
        <c:axId val="138233344"/>
      </c:barChart>
      <c:catAx>
        <c:axId val="138231808"/>
        <c:scaling>
          <c:orientation val="minMax"/>
        </c:scaling>
        <c:delete val="0"/>
        <c:axPos val="b"/>
        <c:title>
          <c:tx>
            <c:rich>
              <a:bodyPr rot="0" spcFirstLastPara="0" vertOverflow="ellipsis" vert="horz" wrap="square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2000" b="1" i="0" kern="1200" baseline="0" dirty="0" err="1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MeJA</a:t>
                </a:r>
                <a:r>
                  <a:rPr lang="en-US" altLang="zh-CN" sz="2000" b="1" i="0" kern="1200" baseline="0" dirty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 concentration</a:t>
                </a:r>
                <a:r>
                  <a:rPr lang="zh-CN" altLang="en-US" sz="2000" b="1" i="0" kern="1200" baseline="0" dirty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 </a:t>
                </a:r>
                <a:r>
                  <a:rPr lang="en-US" altLang="zh-CN" sz="2000" b="1" i="0" kern="1200" baseline="0" dirty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(</a:t>
                </a:r>
                <a:r>
                  <a:rPr lang="el-GR" altLang="zh-CN" sz="2000" b="1" i="0" kern="1200" baseline="0" dirty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μ</a:t>
                </a:r>
                <a:r>
                  <a:rPr lang="en-US" altLang="zh-CN" sz="2000" b="1" i="0" kern="1200" baseline="0" dirty="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cs typeface="Times New Roman" panose="02020803070505020304" pitchFamily="18" charset="0"/>
                  </a:rPr>
                  <a:t>mol/L)</a:t>
                </a:r>
                <a:endParaRPr lang="zh-CN" altLang="zh-CN" sz="20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39341204177460354"/>
              <c:y val="0.93679796008500493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noFill/>
          <a:ln w="254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2400" b="1" i="0" u="none" strike="noStrike" kern="1200" baseline="0">
                <a:solidFill>
                  <a:sysClr val="windowText" lastClr="000000"/>
                </a:solidFill>
                <a:latin typeface="Times New Roman" panose="02020803070505020304" pitchFamily="18" charset="0"/>
                <a:ea typeface="Times New Roman" panose="02020803070505020304" pitchFamily="18" charset="0"/>
                <a:cs typeface="Times New Roman" panose="02020803070505020304" pitchFamily="18" charset="0"/>
                <a:sym typeface="Times New Roman" panose="02020803070505020304" pitchFamily="18" charset="0"/>
              </a:defRPr>
            </a:pPr>
            <a:endParaRPr lang="zh-CN"/>
          </a:p>
        </c:txPr>
        <c:crossAx val="138233344"/>
        <c:crosses val="autoZero"/>
        <c:auto val="1"/>
        <c:lblAlgn val="ctr"/>
        <c:lblOffset val="100"/>
        <c:noMultiLvlLbl val="0"/>
      </c:catAx>
      <c:valAx>
        <c:axId val="138233344"/>
        <c:scaling>
          <c:orientation val="minMax"/>
          <c:max val="1.1000000000000001"/>
          <c:min val="0.30000000000000004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2000" b="1" kern="1200">
                    <a:solidFill>
                      <a:srgbClr val="000000"/>
                    </a:solidFill>
                    <a:effectLst/>
                    <a:latin typeface="Times New Roman" panose="02020803070505020304" pitchFamily="18" charset="0"/>
                    <a:ea typeface="黑体" panose="02010609060101010101" pitchFamily="49" charset="-122"/>
                    <a:cs typeface="Times New Roman" panose="02020803070505020304" pitchFamily="18" charset="0"/>
                  </a:rPr>
                  <a:t>Relative water content (%)</a:t>
                </a:r>
              </a:p>
            </c:rich>
          </c:tx>
          <c:layout>
            <c:manualLayout>
              <c:xMode val="edge"/>
              <c:yMode val="edge"/>
              <c:x val="2.6420539443223184E-2"/>
              <c:y val="0.17310075621238841"/>
            </c:manualLayout>
          </c:layout>
          <c:overlay val="0"/>
        </c:title>
        <c:numFmt formatCode="#,##0.0_);[Red]\(#,##0.0\)" sourceLinked="0"/>
        <c:majorTickMark val="in"/>
        <c:minorTickMark val="none"/>
        <c:tickLblPos val="nextTo"/>
        <c:spPr>
          <a:noFill/>
          <a:ln w="254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2400" b="1" i="0" u="none" strike="noStrike" kern="1200" baseline="0">
                <a:solidFill>
                  <a:sysClr val="windowText" lastClr="000000"/>
                </a:solidFill>
                <a:latin typeface="Times New Roman" panose="02020803070505020304" pitchFamily="18" charset="0"/>
                <a:ea typeface="Times New Roman" panose="02020803070505020304" pitchFamily="18" charset="0"/>
                <a:cs typeface="Times New Roman" panose="02020803070505020304" pitchFamily="18" charset="0"/>
                <a:sym typeface="Times New Roman" panose="02020803070505020304" pitchFamily="18" charset="0"/>
              </a:defRPr>
            </a:pPr>
            <a:endParaRPr lang="zh-CN"/>
          </a:p>
        </c:txPr>
        <c:crossAx val="138231808"/>
        <c:crosses val="autoZero"/>
        <c:crossBetween val="between"/>
        <c:majorUnit val="0.2"/>
      </c:valAx>
      <c:spPr>
        <a:noFill/>
        <a:ln w="25400" cmpd="sng">
          <a:solidFill>
            <a:sysClr val="windowText" lastClr="000000"/>
          </a:solidFill>
          <a:prstDash val="solid"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5025" y="1119505"/>
            <a:ext cx="20250150" cy="2381521"/>
          </a:xfrm>
        </p:spPr>
        <p:txBody>
          <a:bodyPr anchor="b"/>
          <a:lstStyle>
            <a:lvl1pPr algn="ctr">
              <a:defRPr sz="598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75025" y="3592866"/>
            <a:ext cx="20250150" cy="1651546"/>
          </a:xfrm>
        </p:spPr>
        <p:txBody>
          <a:bodyPr/>
          <a:lstStyle>
            <a:lvl1pPr marL="0" indent="0" algn="ctr">
              <a:buNone/>
              <a:defRPr sz="2394"/>
            </a:lvl1pPr>
            <a:lvl2pPr marL="456057" indent="0" algn="ctr">
              <a:buNone/>
              <a:defRPr sz="1995"/>
            </a:lvl2pPr>
            <a:lvl3pPr marL="912114" indent="0" algn="ctr">
              <a:buNone/>
              <a:defRPr sz="1795"/>
            </a:lvl3pPr>
            <a:lvl4pPr marL="1368171" indent="0" algn="ctr">
              <a:buNone/>
              <a:defRPr sz="1596"/>
            </a:lvl4pPr>
            <a:lvl5pPr marL="1824228" indent="0" algn="ctr">
              <a:buNone/>
              <a:defRPr sz="1596"/>
            </a:lvl5pPr>
            <a:lvl6pPr marL="2280285" indent="0" algn="ctr">
              <a:buNone/>
              <a:defRPr sz="1596"/>
            </a:lvl6pPr>
            <a:lvl7pPr marL="2736342" indent="0" algn="ctr">
              <a:buNone/>
              <a:defRPr sz="1596"/>
            </a:lvl7pPr>
            <a:lvl8pPr marL="3192399" indent="0" algn="ctr">
              <a:buNone/>
              <a:defRPr sz="1596"/>
            </a:lvl8pPr>
            <a:lvl9pPr marL="3648456" indent="0" algn="ctr">
              <a:buNone/>
              <a:defRPr sz="1596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697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0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322018" y="364195"/>
            <a:ext cx="5821918" cy="579704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56264" y="364195"/>
            <a:ext cx="17128252" cy="579704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40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51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2201" y="1705385"/>
            <a:ext cx="23287673" cy="2845473"/>
          </a:xfrm>
        </p:spPr>
        <p:txBody>
          <a:bodyPr anchor="b"/>
          <a:lstStyle>
            <a:lvl1pPr>
              <a:defRPr sz="598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42201" y="4577778"/>
            <a:ext cx="23287673" cy="1496367"/>
          </a:xfrm>
        </p:spPr>
        <p:txBody>
          <a:bodyPr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456057" indent="0">
              <a:buNone/>
              <a:defRPr sz="1995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403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6264" y="1820976"/>
            <a:ext cx="11475085" cy="434025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68851" y="1820976"/>
            <a:ext cx="11475085" cy="434025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89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780" y="364196"/>
            <a:ext cx="23287673" cy="132218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9782" y="1676882"/>
            <a:ext cx="11422349" cy="821814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057" indent="0">
              <a:buNone/>
              <a:defRPr sz="1995" b="1"/>
            </a:lvl2pPr>
            <a:lvl3pPr marL="912114" indent="0">
              <a:buNone/>
              <a:defRPr sz="1795" b="1"/>
            </a:lvl3pPr>
            <a:lvl4pPr marL="1368171" indent="0">
              <a:buNone/>
              <a:defRPr sz="1596" b="1"/>
            </a:lvl4pPr>
            <a:lvl5pPr marL="1824228" indent="0">
              <a:buNone/>
              <a:defRPr sz="1596" b="1"/>
            </a:lvl5pPr>
            <a:lvl6pPr marL="2280285" indent="0">
              <a:buNone/>
              <a:defRPr sz="1596" b="1"/>
            </a:lvl6pPr>
            <a:lvl7pPr marL="2736342" indent="0">
              <a:buNone/>
              <a:defRPr sz="1596" b="1"/>
            </a:lvl7pPr>
            <a:lvl8pPr marL="3192399" indent="0">
              <a:buNone/>
              <a:defRPr sz="1596" b="1"/>
            </a:lvl8pPr>
            <a:lvl9pPr marL="3648456" indent="0">
              <a:buNone/>
              <a:defRPr sz="159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782" y="2498697"/>
            <a:ext cx="11422349" cy="367520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668851" y="1676882"/>
            <a:ext cx="11478602" cy="821814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057" indent="0">
              <a:buNone/>
              <a:defRPr sz="1995" b="1"/>
            </a:lvl2pPr>
            <a:lvl3pPr marL="912114" indent="0">
              <a:buNone/>
              <a:defRPr sz="1795" b="1"/>
            </a:lvl3pPr>
            <a:lvl4pPr marL="1368171" indent="0">
              <a:buNone/>
              <a:defRPr sz="1596" b="1"/>
            </a:lvl4pPr>
            <a:lvl5pPr marL="1824228" indent="0">
              <a:buNone/>
              <a:defRPr sz="1596" b="1"/>
            </a:lvl5pPr>
            <a:lvl6pPr marL="2280285" indent="0">
              <a:buNone/>
              <a:defRPr sz="1596" b="1"/>
            </a:lvl6pPr>
            <a:lvl7pPr marL="2736342" indent="0">
              <a:buNone/>
              <a:defRPr sz="1596" b="1"/>
            </a:lvl7pPr>
            <a:lvl8pPr marL="3192399" indent="0">
              <a:buNone/>
              <a:defRPr sz="1596" b="1"/>
            </a:lvl8pPr>
            <a:lvl9pPr marL="3648456" indent="0">
              <a:buNone/>
              <a:defRPr sz="159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668851" y="2498697"/>
            <a:ext cx="11478602" cy="367520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891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52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703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781" y="456036"/>
            <a:ext cx="8708267" cy="1596126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8602" y="984911"/>
            <a:ext cx="13668851" cy="4861216"/>
          </a:xfrm>
        </p:spPr>
        <p:txBody>
          <a:bodyPr/>
          <a:lstStyle>
            <a:lvl1pPr>
              <a:defRPr sz="3192"/>
            </a:lvl1pPr>
            <a:lvl2pPr>
              <a:defRPr sz="2793"/>
            </a:lvl2pPr>
            <a:lvl3pPr>
              <a:defRPr sz="2394"/>
            </a:lvl3pPr>
            <a:lvl4pPr>
              <a:defRPr sz="1995"/>
            </a:lvl4pPr>
            <a:lvl5pPr>
              <a:defRPr sz="1995"/>
            </a:lvl5pPr>
            <a:lvl6pPr>
              <a:defRPr sz="1995"/>
            </a:lvl6pPr>
            <a:lvl7pPr>
              <a:defRPr sz="1995"/>
            </a:lvl7pPr>
            <a:lvl8pPr>
              <a:defRPr sz="1995"/>
            </a:lvl8pPr>
            <a:lvl9pPr>
              <a:defRPr sz="199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59781" y="2052161"/>
            <a:ext cx="8708267" cy="3801883"/>
          </a:xfrm>
        </p:spPr>
        <p:txBody>
          <a:bodyPr/>
          <a:lstStyle>
            <a:lvl1pPr marL="0" indent="0">
              <a:buNone/>
              <a:defRPr sz="1596"/>
            </a:lvl1pPr>
            <a:lvl2pPr marL="456057" indent="0">
              <a:buNone/>
              <a:defRPr sz="1397"/>
            </a:lvl2pPr>
            <a:lvl3pPr marL="912114" indent="0">
              <a:buNone/>
              <a:defRPr sz="1197"/>
            </a:lvl3pPr>
            <a:lvl4pPr marL="1368171" indent="0">
              <a:buNone/>
              <a:defRPr sz="998"/>
            </a:lvl4pPr>
            <a:lvl5pPr marL="1824228" indent="0">
              <a:buNone/>
              <a:defRPr sz="998"/>
            </a:lvl5pPr>
            <a:lvl6pPr marL="2280285" indent="0">
              <a:buNone/>
              <a:defRPr sz="998"/>
            </a:lvl6pPr>
            <a:lvl7pPr marL="2736342" indent="0">
              <a:buNone/>
              <a:defRPr sz="998"/>
            </a:lvl7pPr>
            <a:lvl8pPr marL="3192399" indent="0">
              <a:buNone/>
              <a:defRPr sz="998"/>
            </a:lvl8pPr>
            <a:lvl9pPr marL="3648456" indent="0">
              <a:buNone/>
              <a:defRPr sz="998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299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781" y="456036"/>
            <a:ext cx="8708267" cy="1596126"/>
          </a:xfrm>
        </p:spPr>
        <p:txBody>
          <a:bodyPr anchor="b"/>
          <a:lstStyle>
            <a:lvl1pPr>
              <a:defRPr sz="319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78602" y="984911"/>
            <a:ext cx="13668851" cy="4861216"/>
          </a:xfrm>
        </p:spPr>
        <p:txBody>
          <a:bodyPr anchor="t"/>
          <a:lstStyle>
            <a:lvl1pPr marL="0" indent="0">
              <a:buNone/>
              <a:defRPr sz="3192"/>
            </a:lvl1pPr>
            <a:lvl2pPr marL="456057" indent="0">
              <a:buNone/>
              <a:defRPr sz="2793"/>
            </a:lvl2pPr>
            <a:lvl3pPr marL="912114" indent="0">
              <a:buNone/>
              <a:defRPr sz="2394"/>
            </a:lvl3pPr>
            <a:lvl4pPr marL="1368171" indent="0">
              <a:buNone/>
              <a:defRPr sz="1995"/>
            </a:lvl4pPr>
            <a:lvl5pPr marL="1824228" indent="0">
              <a:buNone/>
              <a:defRPr sz="1995"/>
            </a:lvl5pPr>
            <a:lvl6pPr marL="2280285" indent="0">
              <a:buNone/>
              <a:defRPr sz="1995"/>
            </a:lvl6pPr>
            <a:lvl7pPr marL="2736342" indent="0">
              <a:buNone/>
              <a:defRPr sz="1995"/>
            </a:lvl7pPr>
            <a:lvl8pPr marL="3192399" indent="0">
              <a:buNone/>
              <a:defRPr sz="1995"/>
            </a:lvl8pPr>
            <a:lvl9pPr marL="3648456" indent="0">
              <a:buNone/>
              <a:defRPr sz="199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59781" y="2052161"/>
            <a:ext cx="8708267" cy="3801883"/>
          </a:xfrm>
        </p:spPr>
        <p:txBody>
          <a:bodyPr/>
          <a:lstStyle>
            <a:lvl1pPr marL="0" indent="0">
              <a:buNone/>
              <a:defRPr sz="1596"/>
            </a:lvl1pPr>
            <a:lvl2pPr marL="456057" indent="0">
              <a:buNone/>
              <a:defRPr sz="1397"/>
            </a:lvl2pPr>
            <a:lvl3pPr marL="912114" indent="0">
              <a:buNone/>
              <a:defRPr sz="1197"/>
            </a:lvl3pPr>
            <a:lvl4pPr marL="1368171" indent="0">
              <a:buNone/>
              <a:defRPr sz="998"/>
            </a:lvl4pPr>
            <a:lvl5pPr marL="1824228" indent="0">
              <a:buNone/>
              <a:defRPr sz="998"/>
            </a:lvl5pPr>
            <a:lvl6pPr marL="2280285" indent="0">
              <a:buNone/>
              <a:defRPr sz="998"/>
            </a:lvl6pPr>
            <a:lvl7pPr marL="2736342" indent="0">
              <a:buNone/>
              <a:defRPr sz="998"/>
            </a:lvl7pPr>
            <a:lvl8pPr marL="3192399" indent="0">
              <a:buNone/>
              <a:defRPr sz="998"/>
            </a:lvl8pPr>
            <a:lvl9pPr marL="3648456" indent="0">
              <a:buNone/>
              <a:defRPr sz="998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225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6264" y="364196"/>
            <a:ext cx="23287673" cy="132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6264" y="1820976"/>
            <a:ext cx="23287673" cy="4340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56264" y="6340166"/>
            <a:ext cx="6075045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53F5F-4E82-4220-868B-D586B7E89612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43816" y="6340166"/>
            <a:ext cx="9112568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068891" y="6340166"/>
            <a:ext cx="6075045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17EC-6620-4909-8327-D2DEA326A5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72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2114" rtl="0" eaLnBrk="1" latinLnBrk="0" hangingPunct="1">
        <a:lnSpc>
          <a:spcPct val="90000"/>
        </a:lnSpc>
        <a:spcBef>
          <a:spcPct val="0"/>
        </a:spcBef>
        <a:buNone/>
        <a:defRPr sz="43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029" indent="-228029" algn="l" defTabSz="912114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2793" kern="1200">
          <a:solidFill>
            <a:schemeClr val="tx1"/>
          </a:solidFill>
          <a:latin typeface="+mn-lt"/>
          <a:ea typeface="+mn-ea"/>
          <a:cs typeface="+mn-cs"/>
        </a:defRPr>
      </a:lvl1pPr>
      <a:lvl2pPr marL="684086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143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3pPr>
      <a:lvl4pPr marL="1596200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2052257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508314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表 17">
            <a:extLst>
              <a:ext uri="{FF2B5EF4-FFF2-40B4-BE49-F238E27FC236}">
                <a16:creationId xmlns:a16="http://schemas.microsoft.com/office/drawing/2014/main" id="{CB0C93DF-6033-434D-80CD-C3AF8431AC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6659430"/>
              </p:ext>
            </p:extLst>
          </p:nvPr>
        </p:nvGraphicFramePr>
        <p:xfrm>
          <a:off x="18000200" y="0"/>
          <a:ext cx="9000000" cy="55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图表 16">
            <a:extLst>
              <a:ext uri="{FF2B5EF4-FFF2-40B4-BE49-F238E27FC236}">
                <a16:creationId xmlns:a16="http://schemas.microsoft.com/office/drawing/2014/main" id="{4810D3A9-A86A-4615-BE5C-D8A6EE2FCA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7648986"/>
              </p:ext>
            </p:extLst>
          </p:nvPr>
        </p:nvGraphicFramePr>
        <p:xfrm>
          <a:off x="9000100" y="0"/>
          <a:ext cx="9000000" cy="558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图表 15">
            <a:extLst>
              <a:ext uri="{FF2B5EF4-FFF2-40B4-BE49-F238E27FC236}">
                <a16:creationId xmlns:a16="http://schemas.microsoft.com/office/drawing/2014/main" id="{A18004CD-352A-441C-B1CC-8BED5EE7AF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5311921"/>
              </p:ext>
            </p:extLst>
          </p:nvPr>
        </p:nvGraphicFramePr>
        <p:xfrm>
          <a:off x="0" y="0"/>
          <a:ext cx="9000000" cy="55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28">
            <a:extLst>
              <a:ext uri="{FF2B5EF4-FFF2-40B4-BE49-F238E27FC236}">
                <a16:creationId xmlns:a16="http://schemas.microsoft.com/office/drawing/2014/main" id="{B3C43C18-35C0-4AB4-887A-A1D518AED695}"/>
              </a:ext>
            </a:extLst>
          </p:cNvPr>
          <p:cNvSpPr txBox="1"/>
          <p:nvPr/>
        </p:nvSpPr>
        <p:spPr>
          <a:xfrm>
            <a:off x="1505469" y="478249"/>
            <a:ext cx="90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803070505020304" pitchFamily="18" charset="0"/>
                <a:cs typeface="Times New Roman" panose="02020803070505020304" pitchFamily="18" charset="0"/>
              </a:rPr>
              <a:t>(A)</a:t>
            </a:r>
            <a:endParaRPr lang="zh-CN" altLang="en-US" sz="2400" b="1" dirty="0">
              <a:latin typeface="Times New Roman" panose="02020803070505020304" pitchFamily="18" charset="0"/>
              <a:cs typeface="Times New Roman" panose="02020803070505020304" pitchFamily="18" charset="0"/>
            </a:endParaRPr>
          </a:p>
        </p:txBody>
      </p:sp>
      <p:sp>
        <p:nvSpPr>
          <p:cNvPr id="10" name="TextBox 28">
            <a:extLst>
              <a:ext uri="{FF2B5EF4-FFF2-40B4-BE49-F238E27FC236}">
                <a16:creationId xmlns:a16="http://schemas.microsoft.com/office/drawing/2014/main" id="{C14E9215-D8A2-41E0-8A7B-44499AFFAFF3}"/>
              </a:ext>
            </a:extLst>
          </p:cNvPr>
          <p:cNvSpPr txBox="1"/>
          <p:nvPr/>
        </p:nvSpPr>
        <p:spPr>
          <a:xfrm>
            <a:off x="10507335" y="470186"/>
            <a:ext cx="1185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18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36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54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72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90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4108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8126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52144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latin typeface="Times New Roman" panose="02020803070505020304" pitchFamily="18" charset="0"/>
                <a:cs typeface="Times New Roman" panose="02020803070505020304" pitchFamily="18" charset="0"/>
              </a:rPr>
              <a:t>(B)</a:t>
            </a:r>
            <a:endParaRPr lang="zh-CN" altLang="en-US" sz="2400" b="1" dirty="0">
              <a:latin typeface="Times New Roman" panose="02020803070505020304" pitchFamily="18" charset="0"/>
              <a:cs typeface="Times New Roman" panose="02020803070505020304" pitchFamily="18" charset="0"/>
            </a:endParaRPr>
          </a:p>
        </p:txBody>
      </p:sp>
      <p:sp>
        <p:nvSpPr>
          <p:cNvPr id="11" name="TextBox 28">
            <a:extLst>
              <a:ext uri="{FF2B5EF4-FFF2-40B4-BE49-F238E27FC236}">
                <a16:creationId xmlns:a16="http://schemas.microsoft.com/office/drawing/2014/main" id="{5E015EDA-07A0-4F57-8C9C-56793ED4797F}"/>
              </a:ext>
            </a:extLst>
          </p:cNvPr>
          <p:cNvSpPr txBox="1"/>
          <p:nvPr/>
        </p:nvSpPr>
        <p:spPr>
          <a:xfrm>
            <a:off x="19476730" y="482886"/>
            <a:ext cx="1185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18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36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54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72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90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4108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8126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521440" algn="l" defTabSz="2880360" rtl="0" eaLnBrk="1" latinLnBrk="0" hangingPunct="1"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latin typeface="Times New Roman" panose="02020803070505020304" pitchFamily="18" charset="0"/>
                <a:cs typeface="Times New Roman" panose="02020803070505020304" pitchFamily="18" charset="0"/>
              </a:rPr>
              <a:t>(C)</a:t>
            </a:r>
            <a:endParaRPr lang="zh-CN" altLang="en-US" sz="2400" b="1" dirty="0">
              <a:latin typeface="Times New Roman" panose="02020803070505020304" pitchFamily="18" charset="0"/>
              <a:cs typeface="Times New Roman" panose="020208030705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85FDDE2-D600-42DF-9356-52541AC158A5}"/>
              </a:ext>
            </a:extLst>
          </p:cNvPr>
          <p:cNvSpPr txBox="1"/>
          <p:nvPr/>
        </p:nvSpPr>
        <p:spPr>
          <a:xfrm>
            <a:off x="-38711" y="5676795"/>
            <a:ext cx="271594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 Figure 1 Effects of different concentrations of exogenous 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MeJA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on relative water content (RWC) (A), electrolyte leakage (EL) (B) and total chlorophyll content (C) of perennial ryegrass after heat stress. Vertical bars indicate ± SE of the mean (n = 5). No common letter above bar indicates significant difference by LSD (P &lt; 0.05). CK represent for control check without Heat-stressed and 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MeJA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pre-treatment. Others represent for Heat-stressed plants pretreated with 0, 20, 40, 60, 80, 100, 150, 200 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μmol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 of 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MeJA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866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185</Words>
  <Application>Microsoft Office PowerPoint</Application>
  <PresentationFormat>自定义</PresentationFormat>
  <Paragraphs>37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董 心倓</dc:creator>
  <cp:lastModifiedBy>董 心倓</cp:lastModifiedBy>
  <cp:revision>9</cp:revision>
  <dcterms:created xsi:type="dcterms:W3CDTF">2021-02-24T06:05:34Z</dcterms:created>
  <dcterms:modified xsi:type="dcterms:W3CDTF">2021-03-01T13:38:03Z</dcterms:modified>
</cp:coreProperties>
</file>