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64" r:id="rId2"/>
  </p:sldIdLst>
  <p:sldSz cx="5400675" cy="4319588"/>
  <p:notesSz cx="6858000" cy="9144000"/>
  <p:defaultTextStyle>
    <a:defPPr>
      <a:defRPr lang="ja-JP"/>
    </a:defPPr>
    <a:lvl1pPr marL="0" algn="l" defTabSz="603625" rtl="0" eaLnBrk="1" latinLnBrk="0" hangingPunct="1">
      <a:defRPr kumimoji="1" sz="1189" kern="1200">
        <a:solidFill>
          <a:schemeClr val="tx1"/>
        </a:solidFill>
        <a:latin typeface="+mn-lt"/>
        <a:ea typeface="+mn-ea"/>
        <a:cs typeface="+mn-cs"/>
      </a:defRPr>
    </a:lvl1pPr>
    <a:lvl2pPr marL="301813" algn="l" defTabSz="603625" rtl="0" eaLnBrk="1" latinLnBrk="0" hangingPunct="1">
      <a:defRPr kumimoji="1" sz="1189" kern="1200">
        <a:solidFill>
          <a:schemeClr val="tx1"/>
        </a:solidFill>
        <a:latin typeface="+mn-lt"/>
        <a:ea typeface="+mn-ea"/>
        <a:cs typeface="+mn-cs"/>
      </a:defRPr>
    </a:lvl2pPr>
    <a:lvl3pPr marL="603625" algn="l" defTabSz="603625" rtl="0" eaLnBrk="1" latinLnBrk="0" hangingPunct="1">
      <a:defRPr kumimoji="1" sz="1189" kern="1200">
        <a:solidFill>
          <a:schemeClr val="tx1"/>
        </a:solidFill>
        <a:latin typeface="+mn-lt"/>
        <a:ea typeface="+mn-ea"/>
        <a:cs typeface="+mn-cs"/>
      </a:defRPr>
    </a:lvl3pPr>
    <a:lvl4pPr marL="905439" algn="l" defTabSz="603625" rtl="0" eaLnBrk="1" latinLnBrk="0" hangingPunct="1">
      <a:defRPr kumimoji="1" sz="1189" kern="1200">
        <a:solidFill>
          <a:schemeClr val="tx1"/>
        </a:solidFill>
        <a:latin typeface="+mn-lt"/>
        <a:ea typeface="+mn-ea"/>
        <a:cs typeface="+mn-cs"/>
      </a:defRPr>
    </a:lvl4pPr>
    <a:lvl5pPr marL="1207252" algn="l" defTabSz="603625" rtl="0" eaLnBrk="1" latinLnBrk="0" hangingPunct="1">
      <a:defRPr kumimoji="1" sz="1189" kern="1200">
        <a:solidFill>
          <a:schemeClr val="tx1"/>
        </a:solidFill>
        <a:latin typeface="+mn-lt"/>
        <a:ea typeface="+mn-ea"/>
        <a:cs typeface="+mn-cs"/>
      </a:defRPr>
    </a:lvl5pPr>
    <a:lvl6pPr marL="1509065" algn="l" defTabSz="603625" rtl="0" eaLnBrk="1" latinLnBrk="0" hangingPunct="1">
      <a:defRPr kumimoji="1" sz="1189" kern="1200">
        <a:solidFill>
          <a:schemeClr val="tx1"/>
        </a:solidFill>
        <a:latin typeface="+mn-lt"/>
        <a:ea typeface="+mn-ea"/>
        <a:cs typeface="+mn-cs"/>
      </a:defRPr>
    </a:lvl6pPr>
    <a:lvl7pPr marL="1810876" algn="l" defTabSz="603625" rtl="0" eaLnBrk="1" latinLnBrk="0" hangingPunct="1">
      <a:defRPr kumimoji="1" sz="1189" kern="1200">
        <a:solidFill>
          <a:schemeClr val="tx1"/>
        </a:solidFill>
        <a:latin typeface="+mn-lt"/>
        <a:ea typeface="+mn-ea"/>
        <a:cs typeface="+mn-cs"/>
      </a:defRPr>
    </a:lvl7pPr>
    <a:lvl8pPr marL="2112692" algn="l" defTabSz="603625" rtl="0" eaLnBrk="1" latinLnBrk="0" hangingPunct="1">
      <a:defRPr kumimoji="1" sz="1189" kern="1200">
        <a:solidFill>
          <a:schemeClr val="tx1"/>
        </a:solidFill>
        <a:latin typeface="+mn-lt"/>
        <a:ea typeface="+mn-ea"/>
        <a:cs typeface="+mn-cs"/>
      </a:defRPr>
    </a:lvl8pPr>
    <a:lvl9pPr marL="2414505" algn="l" defTabSz="603625" rtl="0" eaLnBrk="1" latinLnBrk="0" hangingPunct="1">
      <a:defRPr kumimoji="1" sz="11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1" userDrawn="1">
          <p15:clr>
            <a:srgbClr val="A4A3A4"/>
          </p15:clr>
        </p15:guide>
        <p15:guide id="2" pos="17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2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468" y="364"/>
      </p:cViewPr>
      <p:guideLst>
        <p:guide orient="horz" pos="1361"/>
        <p:guide pos="17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706933"/>
            <a:ext cx="4590574" cy="1503857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2268784"/>
            <a:ext cx="4050506" cy="1042900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641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20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229978"/>
            <a:ext cx="1164521" cy="366065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229978"/>
            <a:ext cx="3426053" cy="36606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009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827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1076899"/>
            <a:ext cx="4658082" cy="1796828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2890725"/>
            <a:ext cx="4658082" cy="944910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59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1149890"/>
            <a:ext cx="2295287" cy="27407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1149890"/>
            <a:ext cx="2295287" cy="27407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37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29979"/>
            <a:ext cx="4658082" cy="83492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1058899"/>
            <a:ext cx="2284738" cy="518950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1577849"/>
            <a:ext cx="2284738" cy="23207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1058899"/>
            <a:ext cx="2295990" cy="518950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1577849"/>
            <a:ext cx="2295990" cy="23207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00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4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96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87972"/>
            <a:ext cx="1741858" cy="1007904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621942"/>
            <a:ext cx="2734092" cy="3069707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295877"/>
            <a:ext cx="1741858" cy="2400771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976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87972"/>
            <a:ext cx="1741858" cy="1007904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621942"/>
            <a:ext cx="2734092" cy="3069707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295877"/>
            <a:ext cx="1741858" cy="2400771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58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229979"/>
            <a:ext cx="4658082" cy="834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149890"/>
            <a:ext cx="4658082" cy="2740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4003619"/>
            <a:ext cx="12151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5E53B-7A35-465D-8A73-8B10DAAAF9FC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4003619"/>
            <a:ext cx="1822728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4003619"/>
            <a:ext cx="12151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FB5B3-1F71-412A-8A00-9BD8D2F5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310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kumimoji="1"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70" y="595072"/>
            <a:ext cx="2257200" cy="1513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570" y="595072"/>
            <a:ext cx="2257200" cy="1513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520" y="2271650"/>
            <a:ext cx="2257200" cy="15139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4"/>
          <p:cNvSpPr txBox="1"/>
          <p:nvPr/>
        </p:nvSpPr>
        <p:spPr>
          <a:xfrm rot="16200000">
            <a:off x="148733" y="1142569"/>
            <a:ext cx="9509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Cumulative survival</a:t>
            </a:r>
            <a:endParaRPr lang="ja-JP" altLang="en-US" sz="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43182" y="1137583"/>
            <a:ext cx="5325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i="1" dirty="0"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 &lt;0.001</a:t>
            </a:r>
            <a:endParaRPr lang="ja-JP" altLang="en-US" sz="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99924" y="1932233"/>
            <a:ext cx="37382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Days</a:t>
            </a:r>
            <a:endParaRPr lang="ja-JP" altLang="en-US" sz="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303005" y="2119913"/>
            <a:ext cx="97526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H</a:t>
            </a:r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andgrip </a:t>
            </a:r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strength</a:t>
            </a:r>
            <a:endParaRPr lang="ja-JP" altLang="en-US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24726" y="452377"/>
            <a:ext cx="1399256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Quadriceps </a:t>
            </a:r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muscle </a:t>
            </a:r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thickness</a:t>
            </a:r>
            <a:endParaRPr lang="ja-JP" altLang="en-US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388702" y="452377"/>
            <a:ext cx="107437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high circumference</a:t>
            </a:r>
            <a:endParaRPr lang="ja-JP" altLang="en-US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2399692" y="1131557"/>
            <a:ext cx="9509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Cumulative survival</a:t>
            </a:r>
            <a:endParaRPr lang="ja-JP" altLang="en-US" sz="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673425" y="1131558"/>
            <a:ext cx="5859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i="1" dirty="0"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 &lt;0.001</a:t>
            </a:r>
            <a:endParaRPr lang="ja-JP" altLang="en-US" sz="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46095" y="1926208"/>
            <a:ext cx="41134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Days</a:t>
            </a:r>
            <a:endParaRPr lang="ja-JP" altLang="en-US" sz="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1226343" y="2765465"/>
            <a:ext cx="9509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Cumulative survival</a:t>
            </a:r>
            <a:endParaRPr lang="ja-JP" altLang="en-US" sz="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38744" y="2790866"/>
            <a:ext cx="5325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i="1" dirty="0"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 &lt;0.001</a:t>
            </a:r>
            <a:endParaRPr lang="ja-JP" altLang="en-US" sz="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95486" y="3585516"/>
            <a:ext cx="37382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00" dirty="0">
                <a:latin typeface="Segoe UI" panose="020B0502040204020203" pitchFamily="34" charset="0"/>
                <a:cs typeface="Segoe UI" panose="020B0502040204020203" pitchFamily="34" charset="0"/>
              </a:rPr>
              <a:t>Days</a:t>
            </a:r>
            <a:endParaRPr lang="ja-JP" altLang="en-US" sz="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5962" y="23297"/>
            <a:ext cx="531721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Additional Figure</a:t>
            </a:r>
            <a:r>
              <a:rPr lang="en-US" altLang="ja-JP" sz="105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 Kaplan–Meier curves for fall injury in quadriceps muscle thickness, thigh circumference, and handgrip strength</a:t>
            </a:r>
            <a:endParaRPr lang="ja-JP" altLang="ja-JP" sz="10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5962" y="3743585"/>
            <a:ext cx="53172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[Caption] Fall injuries in patients with quadriceps muscle thickness or thigh circumference below the cutoff values were observed earlier within a 60-day period, and these findings were not observed in patients with handgrip strength below the cutoff values.</a:t>
            </a:r>
            <a:endParaRPr lang="ja-JP" altLang="ja-JP" sz="9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180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86</Words>
  <Application>Microsoft Office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游ゴシック</vt:lpstr>
      <vt:lpstr>游ゴシック Light</vt:lpstr>
      <vt:lpstr>游明朝</vt:lpstr>
      <vt:lpstr>Arial</vt:lpstr>
      <vt:lpstr>Calibri</vt:lpstr>
      <vt:lpstr>Calibri Light</vt:lpstr>
      <vt:lpstr>Segoe UI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OHASHI YASUSHI</dc:creator>
  <cp:lastModifiedBy>OHASHI YASUSHI</cp:lastModifiedBy>
  <cp:revision>30</cp:revision>
  <cp:lastPrinted>2020-12-29T05:12:58Z</cp:lastPrinted>
  <dcterms:created xsi:type="dcterms:W3CDTF">2020-06-27T10:21:12Z</dcterms:created>
  <dcterms:modified xsi:type="dcterms:W3CDTF">2021-04-15T12:08:29Z</dcterms:modified>
</cp:coreProperties>
</file>