
<file path=[Content_Types].xml><?xml version="1.0" encoding="utf-8"?>
<Types xmlns="http://schemas.openxmlformats.org/package/2006/content-types">
  <Default Extension="docx" ContentType="application/vnd.openxmlformats-officedocument.wordprocessingml.document"/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tiff" ContentType="image/tif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3" r:id="rId2"/>
    <p:sldId id="257" r:id="rId3"/>
    <p:sldId id="256" r:id="rId4"/>
    <p:sldId id="262" r:id="rId5"/>
    <p:sldId id="264" r:id="rId6"/>
    <p:sldId id="258" r:id="rId7"/>
    <p:sldId id="259" r:id="rId8"/>
    <p:sldId id="260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48"/>
    <p:restoredTop sz="94694"/>
  </p:normalViewPr>
  <p:slideViewPr>
    <p:cSldViewPr snapToGrid="0" snapToObjects="1">
      <p:cViewPr varScale="1">
        <p:scale>
          <a:sx n="68" d="100"/>
          <a:sy n="68" d="100"/>
        </p:scale>
        <p:origin x="64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5834BD-1E6A-234D-80C5-1B385B5DCD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D95BB3C-22EA-1A4F-9BA1-E1041EBCEE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784C44-D93C-7049-9731-1233F536D2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B483C-37EA-E145-8DAC-AEDF615928DB}" type="datetimeFigureOut">
              <a:rPr lang="en-US" smtClean="0"/>
              <a:t>4/26/2021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454206-F97E-FB46-9CF6-EE3B0CC84E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C5AA37-F52F-3248-9CF9-9C19C0C924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4A771-3101-B44A-9AE2-3C6CF0A76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2236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12EC7-B4A3-A340-8449-0FAA7C099C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2B2F7F-1946-FF4F-9C4C-FF828B56ED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CC343C-5902-2742-A1E6-52363E1A7D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B483C-37EA-E145-8DAC-AEDF615928DB}" type="datetimeFigureOut">
              <a:rPr lang="en-US" smtClean="0"/>
              <a:t>4/26/2021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0CCAFF-3333-2749-A722-522F0C19F8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48A94B-E6FB-1548-BA33-A93B214788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4A771-3101-B44A-9AE2-3C6CF0A76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5808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69324B8-91EC-9A43-868E-00F1DF21D55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8F74C78-76F8-2E4C-91AE-3B7A0549CA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B161FA-7A30-5540-9A6D-2D2DDC383A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B483C-37EA-E145-8DAC-AEDF615928DB}" type="datetimeFigureOut">
              <a:rPr lang="en-US" smtClean="0"/>
              <a:t>4/26/2021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BDC44C-B13C-D249-803C-0CDA5549B0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232050-FD92-AB45-8F23-E8D9C45109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4A771-3101-B44A-9AE2-3C6CF0A76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9069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3FE031-C213-E342-8FDB-ACC54ACA84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1881FF-0AE5-1B48-843B-D5A19D729D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8822E2-4E8F-024B-978C-A249F90130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B483C-37EA-E145-8DAC-AEDF615928DB}" type="datetimeFigureOut">
              <a:rPr lang="en-US" smtClean="0"/>
              <a:t>4/26/2021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FB41B5-92A0-6842-BA40-06B2D85246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531C2E-F88B-BC4D-AAC5-CAAA71ED17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4A771-3101-B44A-9AE2-3C6CF0A76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887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62721B-4EC2-3741-A3D4-EAA661055E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BD5790-4CAF-3A48-928D-CCF38E1D95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E2BE1E-2638-824A-854B-70C10DE1F9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B483C-37EA-E145-8DAC-AEDF615928DB}" type="datetimeFigureOut">
              <a:rPr lang="en-US" smtClean="0"/>
              <a:t>4/26/2021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2981F2-490C-CC4C-8C6B-1D175F0B6E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5A3034-A951-9849-B1C5-A06F4BA201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4A771-3101-B44A-9AE2-3C6CF0A76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088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EADCA7-E38E-BF44-A278-08B0F6C5FB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8CDFFF-9F74-A34D-8ECC-77B000D443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D95004-4A5A-3142-8DFC-964838404B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785184-8A5F-284F-8D8E-6BA5E43627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B483C-37EA-E145-8DAC-AEDF615928DB}" type="datetimeFigureOut">
              <a:rPr lang="en-US" smtClean="0"/>
              <a:t>4/26/2021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375754-4DF1-2A41-9FA4-5A9B132697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CE458E-4C67-7446-994F-9FEBBDFB4B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4A771-3101-B44A-9AE2-3C6CF0A76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507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B61427-54C8-064D-88E9-BB2D2F6DF1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5FBCDE-A336-104E-8E4D-4FC63DB94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B90417-3347-2245-B034-A6F5BA51CF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902C345-2F9B-C44B-A50C-5EE9CAF2156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A30F6CB-6DF3-144D-A18D-2775F4708DA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4D80EF9-A57C-6940-A2F3-6C1C0FD787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B483C-37EA-E145-8DAC-AEDF615928DB}" type="datetimeFigureOut">
              <a:rPr lang="en-US" smtClean="0"/>
              <a:t>4/26/2021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BD24B20-1D4B-4644-B3D9-E52852D3F5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B25DA5-9A3A-7846-8439-0D650DDE7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4A771-3101-B44A-9AE2-3C6CF0A76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6224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9D2963-E08E-1F40-87DA-621CBB727F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8D1CC9C-EFFC-D54F-91D4-939F2B1DA0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B483C-37EA-E145-8DAC-AEDF615928DB}" type="datetimeFigureOut">
              <a:rPr lang="en-US" smtClean="0"/>
              <a:t>4/26/2021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A9EF32-FCBC-2640-846B-F6EB7962A9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1D6940-7CBE-534A-A86A-212169593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4A771-3101-B44A-9AE2-3C6CF0A76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048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7CCE6B3-B62D-0C4B-8291-D12FD2906C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B483C-37EA-E145-8DAC-AEDF615928DB}" type="datetimeFigureOut">
              <a:rPr lang="en-US" smtClean="0"/>
              <a:t>4/26/2021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986B8F8-742E-1147-9E8E-51AD49FD46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3F8621-BDDD-E242-8BF2-B4AF76F59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4A771-3101-B44A-9AE2-3C6CF0A76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6020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64B555-B3A7-BE4E-834C-0A84F99099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F44CF-1BB1-934B-AC05-77B0FA3030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C2D4202-0B10-444F-9430-DA5B6B92D5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F2D74A-BCF6-8B46-8DDC-9F2C4AB511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B483C-37EA-E145-8DAC-AEDF615928DB}" type="datetimeFigureOut">
              <a:rPr lang="en-US" smtClean="0"/>
              <a:t>4/26/2021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B1FCB4-7F4E-474B-95A3-DAE2251179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6B2A79-C297-4B40-B92D-D36A8ECD15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4A771-3101-B44A-9AE2-3C6CF0A76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9225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BB5EF2-2B7A-2448-B133-72CD20B4EB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539C6E3-2828-F84F-9F9F-73DC5C8199E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669C2C-0963-0142-A27D-E2D48ABB46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42971AD-F247-5A47-9E0D-9826F912CF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B483C-37EA-E145-8DAC-AEDF615928DB}" type="datetimeFigureOut">
              <a:rPr lang="en-US" smtClean="0"/>
              <a:t>4/26/2021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B65149-D5CC-4249-9045-165126134D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FECAFB-2E85-9C43-993B-0DEB8AB8AD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D4A771-3101-B44A-9AE2-3C6CF0A76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747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C605AD8-9E8A-8143-BA63-6ADE1BCFFA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86D399-9BDA-4D42-8D3B-2AB8480F24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26D0CD-2B00-9E4C-AEAA-1FB4276DE7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9B483C-37EA-E145-8DAC-AEDF615928DB}" type="datetimeFigureOut">
              <a:rPr lang="en-US" smtClean="0"/>
              <a:t>4/26/2021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07222D-3F10-BC40-9E44-59DDD09FC7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05747B-2224-D146-A2E2-E213C62A78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D4A771-3101-B44A-9AE2-3C6CF0A76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863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package" Target="../embeddings/Microsoft_Excel_Worksheet.xlsx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tiff"/><Relationship Id="rId4" Type="http://schemas.openxmlformats.org/officeDocument/2006/relationships/image" Target="../media/image9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f"/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tiff"/><Relationship Id="rId4" Type="http://schemas.openxmlformats.org/officeDocument/2006/relationships/image" Target="../media/image13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f"/><Relationship Id="rId2" Type="http://schemas.openxmlformats.org/officeDocument/2006/relationships/image" Target="../media/image15.tif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tiff"/><Relationship Id="rId4" Type="http://schemas.openxmlformats.org/officeDocument/2006/relationships/image" Target="../media/image17.tif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package" Target="../embeddings/Microsoft_Excel_Worksheet1.xlsx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package" Target="../embeddings/Microsoft_Word_Document.docx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4E63419F-D289-C242-9741-6715574010AC}"/>
              </a:ext>
            </a:extLst>
          </p:cNvPr>
          <p:cNvGrpSpPr/>
          <p:nvPr/>
        </p:nvGrpSpPr>
        <p:grpSpPr>
          <a:xfrm>
            <a:off x="3225696" y="925551"/>
            <a:ext cx="2669659" cy="3145306"/>
            <a:chOff x="2943926" y="970156"/>
            <a:chExt cx="2669659" cy="3145306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337C88B-8E59-C04F-9706-92BFD1FD570F}"/>
                </a:ext>
              </a:extLst>
            </p:cNvPr>
            <p:cNvGrpSpPr/>
            <p:nvPr/>
          </p:nvGrpSpPr>
          <p:grpSpPr>
            <a:xfrm>
              <a:off x="3517055" y="1205225"/>
              <a:ext cx="2096530" cy="2910237"/>
              <a:chOff x="5836509" y="1204327"/>
              <a:chExt cx="2096530" cy="2910237"/>
            </a:xfrm>
          </p:grpSpPr>
          <p:pic>
            <p:nvPicPr>
              <p:cNvPr id="4" name="Picture 3">
                <a:extLst>
                  <a:ext uri="{FF2B5EF4-FFF2-40B4-BE49-F238E27FC236}">
                    <a16:creationId xmlns:a16="http://schemas.microsoft.com/office/drawing/2014/main" id="{49E6CE67-482D-E141-8CE8-E1597C00221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6153" t="33789" r="71902" b="26030"/>
              <a:stretch/>
            </p:blipFill>
            <p:spPr>
              <a:xfrm>
                <a:off x="5836509" y="1438505"/>
                <a:ext cx="2096530" cy="2676059"/>
              </a:xfrm>
              <a:prstGeom prst="rect">
                <a:avLst/>
              </a:prstGeom>
            </p:spPr>
          </p:pic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AB8FAB9-61E4-3A43-B283-0578BAD16987}"/>
                  </a:ext>
                </a:extLst>
              </p:cNvPr>
              <p:cNvSpPr txBox="1"/>
              <p:nvPr/>
            </p:nvSpPr>
            <p:spPr>
              <a:xfrm>
                <a:off x="5903466" y="1204327"/>
                <a:ext cx="1962615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L       NTC      1          2           3</a:t>
                </a:r>
              </a:p>
            </p:txBody>
          </p:sp>
        </p:grp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939D498-B9D4-864D-9D36-91FC8A65372A}"/>
                </a:ext>
              </a:extLst>
            </p:cNvPr>
            <p:cNvSpPr txBox="1"/>
            <p:nvPr/>
          </p:nvSpPr>
          <p:spPr>
            <a:xfrm>
              <a:off x="2999678" y="970156"/>
              <a:ext cx="2899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E8C3AF32-C9A5-6949-A6B2-FC1B0B4137F7}"/>
                </a:ext>
              </a:extLst>
            </p:cNvPr>
            <p:cNvCxnSpPr/>
            <p:nvPr/>
          </p:nvCxnSpPr>
          <p:spPr>
            <a:xfrm>
              <a:off x="3033128" y="3373245"/>
              <a:ext cx="43489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C013961-1A27-CA4C-BD9B-3D23F4713354}"/>
                </a:ext>
              </a:extLst>
            </p:cNvPr>
            <p:cNvSpPr txBox="1"/>
            <p:nvPr/>
          </p:nvSpPr>
          <p:spPr>
            <a:xfrm>
              <a:off x="2943926" y="3111190"/>
              <a:ext cx="5725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195 bp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7CF321AD-BAAA-1C4A-81E8-9F3208AFFECB}"/>
              </a:ext>
            </a:extLst>
          </p:cNvPr>
          <p:cNvGrpSpPr/>
          <p:nvPr/>
        </p:nvGrpSpPr>
        <p:grpSpPr>
          <a:xfrm>
            <a:off x="5962237" y="913500"/>
            <a:ext cx="2774801" cy="3157357"/>
            <a:chOff x="6720520" y="958105"/>
            <a:chExt cx="2774801" cy="3157357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79CCDAD2-25FD-7E45-AA69-2D5FA8A84D5B}"/>
                </a:ext>
              </a:extLst>
            </p:cNvPr>
            <p:cNvGrpSpPr/>
            <p:nvPr/>
          </p:nvGrpSpPr>
          <p:grpSpPr>
            <a:xfrm>
              <a:off x="7333886" y="1204327"/>
              <a:ext cx="2161435" cy="2911135"/>
              <a:chOff x="8192529" y="1203430"/>
              <a:chExt cx="2161435" cy="2911135"/>
            </a:xfrm>
          </p:grpSpPr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CBB85C87-0F2E-1549-B261-1A804C6946A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49030" t="36036" r="29631" b="26066"/>
              <a:stretch/>
            </p:blipFill>
            <p:spPr>
              <a:xfrm>
                <a:off x="8192529" y="1438506"/>
                <a:ext cx="2161435" cy="2676059"/>
              </a:xfrm>
              <a:prstGeom prst="rect">
                <a:avLst/>
              </a:prstGeom>
            </p:spPr>
          </p:pic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7F619D7-FD8F-574F-A972-FA6332443D49}"/>
                  </a:ext>
                </a:extLst>
              </p:cNvPr>
              <p:cNvSpPr txBox="1"/>
              <p:nvPr/>
            </p:nvSpPr>
            <p:spPr>
              <a:xfrm>
                <a:off x="8291938" y="1203430"/>
                <a:ext cx="1962615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L       NTC       1          2            3</a:t>
                </a:r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B4BBF8F-3ACE-FC4F-A460-ABF0EBCC18C3}"/>
                </a:ext>
              </a:extLst>
            </p:cNvPr>
            <p:cNvSpPr txBox="1"/>
            <p:nvPr/>
          </p:nvSpPr>
          <p:spPr>
            <a:xfrm>
              <a:off x="6854283" y="958105"/>
              <a:ext cx="2899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E938ED6C-DF51-9D4B-B9E8-44F5ED25F338}"/>
                </a:ext>
              </a:extLst>
            </p:cNvPr>
            <p:cNvCxnSpPr/>
            <p:nvPr/>
          </p:nvCxnSpPr>
          <p:spPr>
            <a:xfrm>
              <a:off x="6854283" y="3179958"/>
              <a:ext cx="43489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9EC7F95-E5FC-A046-A999-770FB4280795}"/>
                </a:ext>
              </a:extLst>
            </p:cNvPr>
            <p:cNvSpPr txBox="1"/>
            <p:nvPr/>
          </p:nvSpPr>
          <p:spPr>
            <a:xfrm>
              <a:off x="6720520" y="2918348"/>
              <a:ext cx="59101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316 bp</a:t>
              </a: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2081A527-F8DF-B143-BDE9-B166B6791710}"/>
              </a:ext>
            </a:extLst>
          </p:cNvPr>
          <p:cNvSpPr txBox="1"/>
          <p:nvPr/>
        </p:nvSpPr>
        <p:spPr>
          <a:xfrm>
            <a:off x="341714" y="4237830"/>
            <a:ext cx="1194347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Figure S-1.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Primers validation and cross-reactivity test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  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 L-Molecular weight marker of 50 bp (Invitrogen, 10416014), NTC-no template control, 1- Bartonella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henselae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ITS primers 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Oteo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JA, Maggi R, Portillo A, Bradley J, García-Álvarez L, San-Martín M, 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Roura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X, 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Breitschwerdt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E. Prevalence of Bartonella spp. by culture, PCR and serology, in veterinary personnel from Spain. </a:t>
            </a:r>
            <a:r>
              <a:rPr lang="en-US" sz="1200" i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Parasit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Vectors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(2017) </a:t>
            </a:r>
            <a:r>
              <a:rPr lang="en-US" sz="1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10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:1–9. doi:10.1186/s13071-017-2483-z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 were used against B. burgdorferi template, 2- Treponema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denticola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16S rRNA (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Siqueira JF, 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Rôças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IN, 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Favieri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A, Santos KR. Detection of Treponema 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denticola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in endodontic infections by 16S rRNA gene-directed polymerase chain reaction.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Oral Microbiol Immunol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(2000) </a:t>
            </a:r>
            <a:r>
              <a:rPr lang="en-US" sz="1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15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:335–337. doi:10.1034/j.1399-302x.2000.150512.x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 primers used against B. burgdorferi template, 3-bobu ITS internal primers against B. burgdorferi that generates an amplicon size of 195 bp. 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 L-50 bp marker, NTC- no template control, 1- Bartonella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henselae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ITS primers used against Treponema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denticola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2-bobu internal primers against Treponema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denticola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3- Treponema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denticola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16S rRNA primers against Treponema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denticola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that generates an amplicon size of 316 bp.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C4E992C-7B51-0047-BC4D-2910C6B9B4FE}"/>
              </a:ext>
            </a:extLst>
          </p:cNvPr>
          <p:cNvSpPr/>
          <p:nvPr/>
        </p:nvSpPr>
        <p:spPr>
          <a:xfrm>
            <a:off x="1222000" y="790390"/>
            <a:ext cx="12128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S-1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15391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4EF74B65-D4A3-6149-BEF2-61EA660AA95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82799" y="1890584"/>
          <a:ext cx="10826402" cy="24662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9867900" imgH="2247900" progId="Excel.Sheet.12">
                  <p:embed/>
                </p:oleObj>
              </mc:Choice>
              <mc:Fallback>
                <p:oleObj name="Worksheet" r:id="rId2" imgW="9867900" imgH="2247900" progId="Excel.Sheet.12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4EF74B65-D4A3-6149-BEF2-61EA660AA95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82799" y="1890584"/>
                        <a:ext cx="10826402" cy="246624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70F31386-1E02-C545-8F25-671B6F4FA17A}"/>
              </a:ext>
            </a:extLst>
          </p:cNvPr>
          <p:cNvSpPr txBox="1"/>
          <p:nvPr/>
        </p:nvSpPr>
        <p:spPr>
          <a:xfrm>
            <a:off x="1040523" y="1019503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Table S-1</a:t>
            </a:r>
          </a:p>
        </p:txBody>
      </p:sp>
    </p:spTree>
    <p:extLst>
      <p:ext uri="{BB962C8B-B14F-4D97-AF65-F5344CB8AC3E}">
        <p14:creationId xmlns:p14="http://schemas.microsoft.com/office/powerpoint/2010/main" val="16567466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>
            <a:extLst>
              <a:ext uri="{FF2B5EF4-FFF2-40B4-BE49-F238E27FC236}">
                <a16:creationId xmlns:a16="http://schemas.microsoft.com/office/drawing/2014/main" id="{27C8B02F-26E1-A045-A6A0-0C6A617E0530}"/>
              </a:ext>
            </a:extLst>
          </p:cNvPr>
          <p:cNvSpPr txBox="1"/>
          <p:nvPr/>
        </p:nvSpPr>
        <p:spPr>
          <a:xfrm>
            <a:off x="262758" y="1549130"/>
            <a:ext cx="439225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S-2a. Isotype controls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Human brain autopsy tissue specimen was stained with primary Mouse IgG2a isotype control (Agilent# X094301-2) (Panel A and B) and secondary goat anti-mouse IgG2a (Alexa Fluor 488,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Thermofisher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# A-21131, Panel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Alexa Fluor 594,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Thermofisher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# A-21135, Panel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Panel C&amp;D were stained with primary Rabbit IgG isotype control (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Thermofisher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# 02-6102) and secondary goat anti-rabbit IgG (Alexa Fluor 488,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Thermofisher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# A-11034, Panel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Alexa Fluor 594,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Thermofisher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# R37117, Panel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FDF5999F-7ABD-CA4C-B73A-49A00DB49776}"/>
              </a:ext>
            </a:extLst>
          </p:cNvPr>
          <p:cNvGrpSpPr/>
          <p:nvPr/>
        </p:nvGrpSpPr>
        <p:grpSpPr>
          <a:xfrm>
            <a:off x="4681823" y="38593"/>
            <a:ext cx="6825332" cy="6819407"/>
            <a:chOff x="4681823" y="38593"/>
            <a:chExt cx="6825332" cy="6819407"/>
          </a:xfrm>
        </p:grpSpPr>
        <p:pic>
          <p:nvPicPr>
            <p:cNvPr id="13" name="Picture 12" descr="A close up of a computer&#10;&#10;Description automatically generated">
              <a:extLst>
                <a:ext uri="{FF2B5EF4-FFF2-40B4-BE49-F238E27FC236}">
                  <a16:creationId xmlns:a16="http://schemas.microsoft.com/office/drawing/2014/main" id="{950AF590-7C25-4241-8A70-DB1DC273864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681824" y="38593"/>
              <a:ext cx="3399260" cy="3390407"/>
            </a:xfrm>
            <a:prstGeom prst="rect">
              <a:avLst/>
            </a:prstGeom>
          </p:spPr>
        </p:pic>
        <p:pic>
          <p:nvPicPr>
            <p:cNvPr id="15" name="Picture 14" descr="A close up of a computer&#10;&#10;Description automatically generated">
              <a:extLst>
                <a:ext uri="{FF2B5EF4-FFF2-40B4-BE49-F238E27FC236}">
                  <a16:creationId xmlns:a16="http://schemas.microsoft.com/office/drawing/2014/main" id="{2804ACCD-161D-C445-8583-2A3DB044FDA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107895" y="38593"/>
              <a:ext cx="3399260" cy="3390407"/>
            </a:xfrm>
            <a:prstGeom prst="rect">
              <a:avLst/>
            </a:prstGeom>
          </p:spPr>
        </p:pic>
        <p:pic>
          <p:nvPicPr>
            <p:cNvPr id="17" name="Picture 16" descr="A screen shot of a computer&#10;&#10;Description automatically generated">
              <a:extLst>
                <a:ext uri="{FF2B5EF4-FFF2-40B4-BE49-F238E27FC236}">
                  <a16:creationId xmlns:a16="http://schemas.microsoft.com/office/drawing/2014/main" id="{3654D3E7-8175-E14E-9655-714074C49D5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681823" y="3467592"/>
              <a:ext cx="3399261" cy="3390408"/>
            </a:xfrm>
            <a:prstGeom prst="rect">
              <a:avLst/>
            </a:prstGeom>
          </p:spPr>
        </p:pic>
        <p:pic>
          <p:nvPicPr>
            <p:cNvPr id="19" name="Picture 18" descr="A screen shot of a computer&#10;&#10;Description automatically generated">
              <a:extLst>
                <a:ext uri="{FF2B5EF4-FFF2-40B4-BE49-F238E27FC236}">
                  <a16:creationId xmlns:a16="http://schemas.microsoft.com/office/drawing/2014/main" id="{66318E77-40DA-6D4D-830B-CB5A7C51423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107895" y="3467592"/>
              <a:ext cx="3399260" cy="3390408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5F01329B-6EE1-D844-9B05-A3A05AE6FE78}"/>
                </a:ext>
              </a:extLst>
            </p:cNvPr>
            <p:cNvSpPr txBox="1"/>
            <p:nvPr/>
          </p:nvSpPr>
          <p:spPr>
            <a:xfrm>
              <a:off x="4939862" y="325821"/>
              <a:ext cx="3513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87FCD404-9F4D-3D4D-A307-FFF1F033886C}"/>
                </a:ext>
              </a:extLst>
            </p:cNvPr>
            <p:cNvSpPr txBox="1"/>
            <p:nvPr/>
          </p:nvSpPr>
          <p:spPr>
            <a:xfrm>
              <a:off x="8375558" y="325821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C92D6C5-8341-2543-8173-A7BFF9AE3337}"/>
                </a:ext>
              </a:extLst>
            </p:cNvPr>
            <p:cNvSpPr txBox="1"/>
            <p:nvPr/>
          </p:nvSpPr>
          <p:spPr>
            <a:xfrm>
              <a:off x="4939862" y="3716228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CC85524-1023-6041-97C1-794D7AF8F749}"/>
                </a:ext>
              </a:extLst>
            </p:cNvPr>
            <p:cNvSpPr txBox="1"/>
            <p:nvPr/>
          </p:nvSpPr>
          <p:spPr>
            <a:xfrm>
              <a:off x="8375558" y="3610304"/>
              <a:ext cx="3513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080970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black background with blue dots&#10;&#10;Description automatically generated with low confidence">
            <a:extLst>
              <a:ext uri="{FF2B5EF4-FFF2-40B4-BE49-F238E27FC236}">
                <a16:creationId xmlns:a16="http://schemas.microsoft.com/office/drawing/2014/main" id="{8B5E7370-A1A6-7047-85D1-91F971C697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8050" y="105056"/>
            <a:ext cx="3292252" cy="3283679"/>
          </a:xfrm>
          <a:prstGeom prst="rect">
            <a:avLst/>
          </a:prstGeom>
        </p:spPr>
      </p:pic>
      <p:pic>
        <p:nvPicPr>
          <p:cNvPr id="7" name="Picture 6" descr="A picture containing close&#10;&#10;Description automatically generated">
            <a:extLst>
              <a:ext uri="{FF2B5EF4-FFF2-40B4-BE49-F238E27FC236}">
                <a16:creationId xmlns:a16="http://schemas.microsoft.com/office/drawing/2014/main" id="{CE6D76E8-4427-4141-ABA8-C9F9CBA22E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5814" y="105056"/>
            <a:ext cx="3292252" cy="328367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B2606E3-50F9-F545-9B78-58E0931804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18049" y="3408333"/>
            <a:ext cx="3292252" cy="328582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D8FFB00-0CB6-334C-8AD6-18B6CF671A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25814" y="3408333"/>
            <a:ext cx="3292252" cy="328582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85F1841-4995-D441-9842-C91053B967C5}"/>
              </a:ext>
            </a:extLst>
          </p:cNvPr>
          <p:cNvSpPr txBox="1"/>
          <p:nvPr/>
        </p:nvSpPr>
        <p:spPr>
          <a:xfrm>
            <a:off x="5274527" y="407691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6BE945D-BD9D-D34D-B899-C66233FDA2B3}"/>
              </a:ext>
            </a:extLst>
          </p:cNvPr>
          <p:cNvSpPr txBox="1"/>
          <p:nvPr/>
        </p:nvSpPr>
        <p:spPr>
          <a:xfrm>
            <a:off x="8566779" y="407691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2C2DA09-F85E-8F4F-ABBB-86BB7E5D0F4E}"/>
              </a:ext>
            </a:extLst>
          </p:cNvPr>
          <p:cNvSpPr txBox="1"/>
          <p:nvPr/>
        </p:nvSpPr>
        <p:spPr>
          <a:xfrm>
            <a:off x="5274527" y="3604374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944A3CC-6771-6242-9816-A957B29AA361}"/>
              </a:ext>
            </a:extLst>
          </p:cNvPr>
          <p:cNvSpPr txBox="1"/>
          <p:nvPr/>
        </p:nvSpPr>
        <p:spPr>
          <a:xfrm>
            <a:off x="8566779" y="3604364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9F31002-4546-6B46-94DB-B218A954D2A1}"/>
              </a:ext>
            </a:extLst>
          </p:cNvPr>
          <p:cNvSpPr/>
          <p:nvPr/>
        </p:nvSpPr>
        <p:spPr>
          <a:xfrm>
            <a:off x="226741" y="1328766"/>
            <a:ext cx="4690947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Figure S-2b</a:t>
            </a:r>
            <a:r>
              <a:rPr lang="en-US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Isotype controls</a:t>
            </a:r>
            <a:r>
              <a:rPr lang="en-US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 Non-human primate brain tissue specimen was stained with primary Mouse IgG2a isotype control (Agilent# X094301-2) (Panel </a:t>
            </a:r>
            <a:r>
              <a:rPr lang="en-US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 and secondary goat anti-mouse IgG2a (Alexa Fluor 488, </a:t>
            </a:r>
            <a:r>
              <a:rPr lang="en-US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Thermofisher</a:t>
            </a:r>
            <a:r>
              <a:rPr lang="en-US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# A-21131, Panel </a:t>
            </a:r>
            <a:r>
              <a:rPr lang="en-US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; Alexa Fluor 594, </a:t>
            </a:r>
            <a:r>
              <a:rPr lang="en-US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Thermofisher</a:t>
            </a:r>
            <a:r>
              <a:rPr lang="en-US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# A-21135, Panel </a:t>
            </a:r>
            <a:r>
              <a:rPr lang="en-US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). Panel C&amp;D were stained with primary Rabbit IgG isotype control (</a:t>
            </a:r>
            <a:r>
              <a:rPr lang="en-US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Thermofisher</a:t>
            </a:r>
            <a:r>
              <a:rPr lang="en-US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# 02-6102) and secondary goat anti-rabbit IgG (Alexa Fluor 488, </a:t>
            </a:r>
            <a:r>
              <a:rPr lang="en-US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Thermofisher</a:t>
            </a:r>
            <a:r>
              <a:rPr lang="en-US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# A-11034, Panel </a:t>
            </a:r>
            <a:r>
              <a:rPr lang="en-US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; Alexa Fluor 594, </a:t>
            </a:r>
            <a:r>
              <a:rPr lang="en-US" dirty="0" err="1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Thermofisher</a:t>
            </a:r>
            <a:r>
              <a:rPr lang="en-US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# R37117, Panel </a:t>
            </a:r>
            <a:r>
              <a:rPr lang="en-US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36336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F1DF270C-D9AF-304C-95FB-734718BCB400}"/>
              </a:ext>
            </a:extLst>
          </p:cNvPr>
          <p:cNvGrpSpPr/>
          <p:nvPr/>
        </p:nvGrpSpPr>
        <p:grpSpPr>
          <a:xfrm>
            <a:off x="3210171" y="758283"/>
            <a:ext cx="5343267" cy="3338551"/>
            <a:chOff x="4091117" y="1071090"/>
            <a:chExt cx="5343267" cy="3338551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798C7441-AD59-AC43-AF0E-C5F61B67AEF8}"/>
                </a:ext>
              </a:extLst>
            </p:cNvPr>
            <p:cNvGrpSpPr/>
            <p:nvPr/>
          </p:nvGrpSpPr>
          <p:grpSpPr>
            <a:xfrm>
              <a:off x="4091117" y="1071090"/>
              <a:ext cx="5343267" cy="3338551"/>
              <a:chOff x="4091117" y="1071090"/>
              <a:chExt cx="5343267" cy="3338551"/>
            </a:xfrm>
          </p:grpSpPr>
          <p:pic>
            <p:nvPicPr>
              <p:cNvPr id="4" name="Picture 3">
                <a:extLst>
                  <a:ext uri="{FF2B5EF4-FFF2-40B4-BE49-F238E27FC236}">
                    <a16:creationId xmlns:a16="http://schemas.microsoft.com/office/drawing/2014/main" id="{7D28D5A0-DC23-CF4C-95FB-F1673C57F9A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094206" y="2745941"/>
                <a:ext cx="2667000" cy="1663700"/>
              </a:xfrm>
              <a:prstGeom prst="rect">
                <a:avLst/>
              </a:prstGeom>
            </p:spPr>
          </p:pic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E421C608-C6A7-1940-82CC-88F82C777B0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764295" y="1071090"/>
                <a:ext cx="2667000" cy="1663700"/>
              </a:xfrm>
              <a:prstGeom prst="rect">
                <a:avLst/>
              </a:prstGeom>
            </p:spPr>
          </p:pic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1FD24E73-6465-4C45-97D3-FA268BD0B51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091117" y="1071090"/>
                <a:ext cx="2667000" cy="1663700"/>
              </a:xfrm>
              <a:prstGeom prst="rect">
                <a:avLst/>
              </a:prstGeom>
            </p:spPr>
          </p:pic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53F5EDA4-EEDD-F249-9D1B-C7D0599D2CA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767384" y="2745941"/>
                <a:ext cx="2667000" cy="1663700"/>
              </a:xfrm>
              <a:prstGeom prst="rect">
                <a:avLst/>
              </a:prstGeom>
            </p:spPr>
          </p:pic>
        </p:grp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28C14F6-6628-E74A-B69E-47F8A46A4A47}"/>
                </a:ext>
              </a:extLst>
            </p:cNvPr>
            <p:cNvSpPr txBox="1"/>
            <p:nvPr/>
          </p:nvSpPr>
          <p:spPr>
            <a:xfrm>
              <a:off x="4245883" y="1287295"/>
              <a:ext cx="3513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10B6196-05C3-0F42-BE20-789C5014B119}"/>
                </a:ext>
              </a:extLst>
            </p:cNvPr>
            <p:cNvSpPr txBox="1"/>
            <p:nvPr/>
          </p:nvSpPr>
          <p:spPr>
            <a:xfrm>
              <a:off x="6912883" y="2904539"/>
              <a:ext cx="3513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F6B1872-63B0-8C4E-B9A1-58C1DD6C4F89}"/>
                </a:ext>
              </a:extLst>
            </p:cNvPr>
            <p:cNvSpPr txBox="1"/>
            <p:nvPr/>
          </p:nvSpPr>
          <p:spPr>
            <a:xfrm>
              <a:off x="6912883" y="1287295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FF6D5F5-E41F-AA49-9AF9-1A69466A8DDF}"/>
                </a:ext>
              </a:extLst>
            </p:cNvPr>
            <p:cNvSpPr txBox="1"/>
            <p:nvPr/>
          </p:nvSpPr>
          <p:spPr>
            <a:xfrm>
              <a:off x="4245883" y="2904539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7AA4BD51-8833-6B4C-AC37-4F95BB728BA2}"/>
              </a:ext>
            </a:extLst>
          </p:cNvPr>
          <p:cNvSpPr txBox="1"/>
          <p:nvPr/>
        </p:nvSpPr>
        <p:spPr>
          <a:xfrm>
            <a:off x="1393903" y="4393580"/>
            <a:ext cx="1018106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S-3.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RNAscope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assay validation using negative control probe (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dapB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on NHP frontal cortex brain tissue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NHP tissue was stained with a 3-plex negative control probe that targets the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dapB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gene of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Bacillus subtilis 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strain SMY, a soil bacterium. Each detection channel has its own negative control probe,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dapB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to minimize the background staining related to the assay. Panel B represents green fluorescence, panel C represents red fluorescence, and D represents far-red staining. Panel A is a merge image of all the 3 channels along with the DAPI staining the nucleus. Absence of fluorescence signal in any of the channels represents cleanliness of the assay and appropriate preparation of the tissue specimen. </a:t>
            </a:r>
          </a:p>
        </p:txBody>
      </p:sp>
    </p:spTree>
    <p:extLst>
      <p:ext uri="{BB962C8B-B14F-4D97-AF65-F5344CB8AC3E}">
        <p14:creationId xmlns:p14="http://schemas.microsoft.com/office/powerpoint/2010/main" val="36477857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E3264257-F947-6A48-9E7C-22ADD4AAAAB5}"/>
              </a:ext>
            </a:extLst>
          </p:cNvPr>
          <p:cNvGrpSpPr/>
          <p:nvPr/>
        </p:nvGrpSpPr>
        <p:grpSpPr>
          <a:xfrm>
            <a:off x="3213041" y="1033777"/>
            <a:ext cx="6529480" cy="3221425"/>
            <a:chOff x="4001317" y="1075818"/>
            <a:chExt cx="6529480" cy="3221425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FD04D04A-36D6-9943-92D3-DDB0DCBB2AD9}"/>
                </a:ext>
              </a:extLst>
            </p:cNvPr>
            <p:cNvSpPr txBox="1"/>
            <p:nvPr/>
          </p:nvSpPr>
          <p:spPr>
            <a:xfrm>
              <a:off x="4001317" y="1908996"/>
              <a:ext cx="20328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9D72546-2B9F-2045-9C71-6B4955D0FF98}"/>
                </a:ext>
              </a:extLst>
            </p:cNvPr>
            <p:cNvSpPr txBox="1"/>
            <p:nvPr/>
          </p:nvSpPr>
          <p:spPr>
            <a:xfrm>
              <a:off x="4001317" y="3094733"/>
              <a:ext cx="20328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37FCB793-7247-144F-8370-3BCC3247CF61}"/>
                </a:ext>
              </a:extLst>
            </p:cNvPr>
            <p:cNvGrpSpPr/>
            <p:nvPr/>
          </p:nvGrpSpPr>
          <p:grpSpPr>
            <a:xfrm>
              <a:off x="4418746" y="1075818"/>
              <a:ext cx="6112051" cy="3221425"/>
              <a:chOff x="4418746" y="1075818"/>
              <a:chExt cx="6112051" cy="3221425"/>
            </a:xfrm>
          </p:grpSpPr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DD50FC93-808F-4943-BCCA-B79E55BA7EE0}"/>
                  </a:ext>
                </a:extLst>
              </p:cNvPr>
              <p:cNvGrpSpPr/>
              <p:nvPr/>
            </p:nvGrpSpPr>
            <p:grpSpPr>
              <a:xfrm>
                <a:off x="4477263" y="1428244"/>
                <a:ext cx="5408142" cy="2545492"/>
                <a:chOff x="4057134" y="1415887"/>
                <a:chExt cx="5408142" cy="2545492"/>
              </a:xfrm>
            </p:grpSpPr>
            <p:grpSp>
              <p:nvGrpSpPr>
                <p:cNvPr id="5" name="Group 4">
                  <a:extLst>
                    <a:ext uri="{FF2B5EF4-FFF2-40B4-BE49-F238E27FC236}">
                      <a16:creationId xmlns:a16="http://schemas.microsoft.com/office/drawing/2014/main" id="{5B863A42-5EBC-E041-B954-3B7BFE7A7E7A}"/>
                    </a:ext>
                  </a:extLst>
                </p:cNvPr>
                <p:cNvGrpSpPr/>
                <p:nvPr/>
              </p:nvGrpSpPr>
              <p:grpSpPr>
                <a:xfrm>
                  <a:off x="4057134" y="1415887"/>
                  <a:ext cx="5202196" cy="1309816"/>
                  <a:chOff x="2982096" y="1959584"/>
                  <a:chExt cx="5202196" cy="1309816"/>
                </a:xfrm>
              </p:grpSpPr>
              <p:pic>
                <p:nvPicPr>
                  <p:cNvPr id="2" name="Picture 1">
                    <a:extLst>
                      <a:ext uri="{FF2B5EF4-FFF2-40B4-BE49-F238E27FC236}">
                        <a16:creationId xmlns:a16="http://schemas.microsoft.com/office/drawing/2014/main" id="{04310640-B40C-7D4F-976C-6A99838FABE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2"/>
                  <a:srcRect l="4249" t="40272" r="29324" b="16892"/>
                  <a:stretch/>
                </p:blipFill>
                <p:spPr>
                  <a:xfrm>
                    <a:off x="2982096" y="1959584"/>
                    <a:ext cx="3113904" cy="1309816"/>
                  </a:xfrm>
                  <a:prstGeom prst="rect">
                    <a:avLst/>
                  </a:prstGeom>
                </p:spPr>
              </p:pic>
              <p:pic>
                <p:nvPicPr>
                  <p:cNvPr id="3" name="Picture 2">
                    <a:extLst>
                      <a:ext uri="{FF2B5EF4-FFF2-40B4-BE49-F238E27FC236}">
                        <a16:creationId xmlns:a16="http://schemas.microsoft.com/office/drawing/2014/main" id="{8E92EA32-CF3D-DD43-8318-06537173CEC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/>
                  <a:srcRect l="5220" t="46143" r="50496" b="11197"/>
                  <a:stretch/>
                </p:blipFill>
                <p:spPr>
                  <a:xfrm>
                    <a:off x="6108357" y="1959584"/>
                    <a:ext cx="2075935" cy="1309816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6" name="Picture 5">
                  <a:extLst>
                    <a:ext uri="{FF2B5EF4-FFF2-40B4-BE49-F238E27FC236}">
                      <a16:creationId xmlns:a16="http://schemas.microsoft.com/office/drawing/2014/main" id="{56DD3619-A9EF-1649-8138-B3D3FBFE808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/>
                <a:srcRect l="2464" t="38844" r="25906" b="20853"/>
                <a:stretch/>
              </p:blipFill>
              <p:spPr>
                <a:xfrm>
                  <a:off x="4057134" y="2738060"/>
                  <a:ext cx="3113904" cy="1223319"/>
                </a:xfrm>
                <a:prstGeom prst="rect">
                  <a:avLst/>
                </a:prstGeom>
              </p:spPr>
            </p:pic>
            <p:pic>
              <p:nvPicPr>
                <p:cNvPr id="7" name="Picture 6">
                  <a:extLst>
                    <a:ext uri="{FF2B5EF4-FFF2-40B4-BE49-F238E27FC236}">
                      <a16:creationId xmlns:a16="http://schemas.microsoft.com/office/drawing/2014/main" id="{E192C09C-9827-E64E-9FF9-59ED8B79168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5"/>
                <a:srcRect l="5033" t="40303" r="46406" b="19394"/>
                <a:stretch/>
              </p:blipFill>
              <p:spPr>
                <a:xfrm>
                  <a:off x="7183395" y="2738060"/>
                  <a:ext cx="2281881" cy="1223319"/>
                </a:xfrm>
                <a:prstGeom prst="rect">
                  <a:avLst/>
                </a:prstGeom>
              </p:spPr>
            </p:pic>
          </p:grp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A5F6689-ABBC-3F4F-8A0A-8048FB8DCFB3}"/>
                  </a:ext>
                </a:extLst>
              </p:cNvPr>
              <p:cNvSpPr txBox="1"/>
              <p:nvPr/>
            </p:nvSpPr>
            <p:spPr>
              <a:xfrm>
                <a:off x="4418746" y="1218432"/>
                <a:ext cx="5296645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    N      P  NTC  1    2     3      4      5     6     7      8      9  10    11           12    13   14   15   16    17   18   19    20  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CA509D0-ED28-9644-9A5A-714C3ED364E8}"/>
                  </a:ext>
                </a:extLst>
              </p:cNvPr>
              <p:cNvSpPr txBox="1"/>
              <p:nvPr/>
            </p:nvSpPr>
            <p:spPr>
              <a:xfrm>
                <a:off x="4477263" y="3923797"/>
                <a:ext cx="5528585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    N    P  NTC  1    2     3      4      5     6     7      8       9   10    11           12  13  14   15   16    17   18           19    20  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467F447-7E25-C448-8201-29DD6A081550}"/>
                  </a:ext>
                </a:extLst>
              </p:cNvPr>
              <p:cNvSpPr txBox="1"/>
              <p:nvPr/>
            </p:nvSpPr>
            <p:spPr>
              <a:xfrm>
                <a:off x="5270084" y="1075818"/>
                <a:ext cx="5260713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*           *              *                   *                                          *      *                                  *      *</a:t>
                </a: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EBA8A6E-7B33-8F46-9BAB-CA086D5FE3C9}"/>
                  </a:ext>
                </a:extLst>
              </p:cNvPr>
              <p:cNvSpPr txBox="1"/>
              <p:nvPr/>
            </p:nvSpPr>
            <p:spPr>
              <a:xfrm>
                <a:off x="5270084" y="4066411"/>
                <a:ext cx="5260713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*           *                                                                                *                                              </a:t>
                </a:r>
              </a:p>
            </p:txBody>
          </p:sp>
        </p:grp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BB1115FC-0D92-854A-8377-72BD2F9AB983}"/>
              </a:ext>
            </a:extLst>
          </p:cNvPr>
          <p:cNvSpPr txBox="1"/>
          <p:nvPr/>
        </p:nvSpPr>
        <p:spPr>
          <a:xfrm>
            <a:off x="2580217" y="4443730"/>
            <a:ext cx="77461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S-4. Conventional and Nested PCR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Initially 5S-23S ITS primers were tested on three different regions of the Lyme case and seven controls. Panel A represents conventional PCR and Panel B represents nested PCR. * indicates positive samples. Labels for the sample numbers were shown in Table-2 (below). </a:t>
            </a:r>
          </a:p>
        </p:txBody>
      </p:sp>
    </p:spTree>
    <p:extLst>
      <p:ext uri="{BB962C8B-B14F-4D97-AF65-F5344CB8AC3E}">
        <p14:creationId xmlns:p14="http://schemas.microsoft.com/office/powerpoint/2010/main" val="9323507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13B91D9-31F1-914F-8BD7-F2E816E9D576}"/>
              </a:ext>
            </a:extLst>
          </p:cNvPr>
          <p:cNvSpPr txBox="1"/>
          <p:nvPr/>
        </p:nvSpPr>
        <p:spPr>
          <a:xfrm>
            <a:off x="1629103" y="567559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Table S-2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B79D123-42A9-5D45-9770-047D5A4FB5DF}"/>
              </a:ext>
            </a:extLst>
          </p:cNvPr>
          <p:cNvSpPr txBox="1"/>
          <p:nvPr/>
        </p:nvSpPr>
        <p:spPr>
          <a:xfrm>
            <a:off x="2391103" y="5459444"/>
            <a:ext cx="75254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CS-case study, C1-C7 are control cases. * indicates the nested PCR amplicons of these samples were sequenced and sequences were included in the table S-3 (below)</a:t>
            </a:r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03449057-1901-D84B-8B9F-25FC79E1A65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4159116"/>
              </p:ext>
            </p:extLst>
          </p:nvPr>
        </p:nvGraphicFramePr>
        <p:xfrm>
          <a:off x="3153103" y="936891"/>
          <a:ext cx="5943600" cy="427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5943600" imgH="4279900" progId="Excel.Sheet.12">
                  <p:embed/>
                </p:oleObj>
              </mc:Choice>
              <mc:Fallback>
                <p:oleObj name="Worksheet" r:id="rId2" imgW="5943600" imgH="42799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153103" y="936891"/>
                        <a:ext cx="5943600" cy="4279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03634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>
            <a:extLst>
              <a:ext uri="{FF2B5EF4-FFF2-40B4-BE49-F238E27FC236}">
                <a16:creationId xmlns:a16="http://schemas.microsoft.com/office/drawing/2014/main" id="{67DE8B3F-E45A-ED4A-924B-98F497A28AFB}"/>
              </a:ext>
            </a:extLst>
          </p:cNvPr>
          <p:cNvGrpSpPr/>
          <p:nvPr/>
        </p:nvGrpSpPr>
        <p:grpSpPr>
          <a:xfrm>
            <a:off x="3124200" y="1217613"/>
            <a:ext cx="5943600" cy="4419600"/>
            <a:chOff x="3124200" y="1217613"/>
            <a:chExt cx="5943600" cy="4419600"/>
          </a:xfrm>
        </p:grpSpPr>
        <p:graphicFrame>
          <p:nvGraphicFramePr>
            <p:cNvPr id="22" name="Object 21">
              <a:extLst>
                <a:ext uri="{FF2B5EF4-FFF2-40B4-BE49-F238E27FC236}">
                  <a16:creationId xmlns:a16="http://schemas.microsoft.com/office/drawing/2014/main" id="{CE196100-3E74-C945-ABCC-149BA2343C97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03907873"/>
                </p:ext>
              </p:extLst>
            </p:nvPr>
          </p:nvGraphicFramePr>
          <p:xfrm>
            <a:off x="3124200" y="1217613"/>
            <a:ext cx="5943600" cy="4419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Document" r:id="rId2" imgW="5943600" imgH="4419600" progId="Word.Document.12">
                    <p:embed/>
                  </p:oleObj>
                </mc:Choice>
                <mc:Fallback>
                  <p:oleObj name="Document" r:id="rId2" imgW="5943600" imgH="4419600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3"/>
                        <a:stretch>
                          <a:fillRect/>
                        </a:stretch>
                      </p:blipFill>
                      <p:spPr>
                        <a:xfrm>
                          <a:off x="3124200" y="1217613"/>
                          <a:ext cx="5943600" cy="44196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F97FE546-0622-0847-A044-7A77D7AF7647}"/>
                </a:ext>
              </a:extLst>
            </p:cNvPr>
            <p:cNvCxnSpPr/>
            <p:nvPr/>
          </p:nvCxnSpPr>
          <p:spPr>
            <a:xfrm>
              <a:off x="3124200" y="1217613"/>
              <a:ext cx="0" cy="4237256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A301B10F-DA2F-7C43-A918-35BD8AA06E22}"/>
              </a:ext>
            </a:extLst>
          </p:cNvPr>
          <p:cNvSpPr/>
          <p:nvPr/>
        </p:nvSpPr>
        <p:spPr>
          <a:xfrm>
            <a:off x="1471143" y="848281"/>
            <a:ext cx="11060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Table S-3</a:t>
            </a:r>
          </a:p>
        </p:txBody>
      </p:sp>
    </p:spTree>
    <p:extLst>
      <p:ext uri="{BB962C8B-B14F-4D97-AF65-F5344CB8AC3E}">
        <p14:creationId xmlns:p14="http://schemas.microsoft.com/office/powerpoint/2010/main" val="38130513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</TotalTime>
  <Words>734</Words>
  <Application>Microsoft Office PowerPoint</Application>
  <PresentationFormat>Widescreen</PresentationFormat>
  <Paragraphs>34</Paragraphs>
  <Slides>8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Office Theme</vt:lpstr>
      <vt:lpstr>Worksheet</vt:lpstr>
      <vt:lpstr>Document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Gadila, Shiva Kumar Goud</dc:creator>
  <cp:lastModifiedBy>Monica Embers</cp:lastModifiedBy>
  <cp:revision>39</cp:revision>
  <dcterms:created xsi:type="dcterms:W3CDTF">2020-10-05T21:14:10Z</dcterms:created>
  <dcterms:modified xsi:type="dcterms:W3CDTF">2021-04-26T19:59:52Z</dcterms:modified>
</cp:coreProperties>
</file>