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80" r:id="rId3"/>
    <p:sldId id="283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D5FDF89-65AF-4941-893A-85D120F9FCA0}">
          <p14:sldIdLst>
            <p14:sldId id="264"/>
            <p14:sldId id="280"/>
            <p14:sldId id="283"/>
          </p14:sldIdLst>
        </p14:section>
        <p14:section name="Untitled Section" id="{31D0D4A1-85CD-40F2-933D-1ABD838597E8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1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12A25-4450-47D4-ACDB-E8EA89176E53}" type="datetimeFigureOut">
              <a:rPr lang="en-US" smtClean="0"/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E4980-CD8C-464B-B7E5-57BDB56D6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360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12A25-4450-47D4-ACDB-E8EA89176E53}" type="datetimeFigureOut">
              <a:rPr lang="en-US" smtClean="0"/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E4980-CD8C-464B-B7E5-57BDB56D6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792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12A25-4450-47D4-ACDB-E8EA89176E53}" type="datetimeFigureOut">
              <a:rPr lang="en-US" smtClean="0"/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E4980-CD8C-464B-B7E5-57BDB56D6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72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12A25-4450-47D4-ACDB-E8EA89176E53}" type="datetimeFigureOut">
              <a:rPr lang="en-US" smtClean="0"/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E4980-CD8C-464B-B7E5-57BDB56D6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749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12A25-4450-47D4-ACDB-E8EA89176E53}" type="datetimeFigureOut">
              <a:rPr lang="en-US" smtClean="0"/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E4980-CD8C-464B-B7E5-57BDB56D6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898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12A25-4450-47D4-ACDB-E8EA89176E53}" type="datetimeFigureOut">
              <a:rPr lang="en-US" smtClean="0"/>
              <a:t>6/19/2020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E4980-CD8C-464B-B7E5-57BDB56D6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411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12A25-4450-47D4-ACDB-E8EA89176E53}" type="datetimeFigureOut">
              <a:rPr lang="en-US" smtClean="0"/>
              <a:t>6/19/2020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E4980-CD8C-464B-B7E5-57BDB56D6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306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12A25-4450-47D4-ACDB-E8EA89176E53}" type="datetimeFigureOut">
              <a:rPr lang="en-US" smtClean="0"/>
              <a:t>6/19/2020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E4980-CD8C-464B-B7E5-57BDB56D6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707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12A25-4450-47D4-ACDB-E8EA89176E53}" type="datetimeFigureOut">
              <a:rPr lang="en-US" smtClean="0"/>
              <a:t>6/19/2020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E4980-CD8C-464B-B7E5-57BDB56D6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43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12A25-4450-47D4-ACDB-E8EA89176E53}" type="datetimeFigureOut">
              <a:rPr lang="en-US" smtClean="0"/>
              <a:t>6/19/2020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E4980-CD8C-464B-B7E5-57BDB56D6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0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12A25-4450-47D4-ACDB-E8EA89176E53}" type="datetimeFigureOut">
              <a:rPr lang="en-US" smtClean="0"/>
              <a:t>6/19/2020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E4980-CD8C-464B-B7E5-57BDB56D6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98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12A25-4450-47D4-ACDB-E8EA89176E53}" type="datetimeFigureOut">
              <a:rPr lang="en-US" smtClean="0"/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E4980-CD8C-464B-B7E5-57BDB56D6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279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2255C73-9AFF-4749-B2A8-F72B42D768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6444" y="896216"/>
            <a:ext cx="2906885" cy="21292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DDA7B3C-3D6D-4BB8-B578-41788668F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451" y="896216"/>
            <a:ext cx="2896549" cy="212169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2D2237D-76F0-418D-A6A3-F948F0E862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451" y="3569395"/>
            <a:ext cx="2896549" cy="21216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F06160-DB19-4CEB-AFCF-CE95F4AFDF2F}"/>
              </a:ext>
            </a:extLst>
          </p:cNvPr>
          <p:cNvSpPr/>
          <p:nvPr/>
        </p:nvSpPr>
        <p:spPr>
          <a:xfrm>
            <a:off x="354050" y="186965"/>
            <a:ext cx="62251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Supplementary Figure 1. Correlation between age-related DNA methylation and gene expression for AQP5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425560-D874-4C7D-8D29-0E11B4EB1975}"/>
              </a:ext>
            </a:extLst>
          </p:cNvPr>
          <p:cNvSpPr txBox="1"/>
          <p:nvPr/>
        </p:nvSpPr>
        <p:spPr>
          <a:xfrm>
            <a:off x="2543731" y="1046663"/>
            <a:ext cx="9579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r=-0. 6741</a:t>
            </a:r>
          </a:p>
          <a:p>
            <a:r>
              <a:rPr lang="en-US" sz="1400" dirty="0"/>
              <a:t>p=&lt;0.000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ECC291-023E-4A08-8CA0-8139F2673C3F}"/>
              </a:ext>
            </a:extLst>
          </p:cNvPr>
          <p:cNvSpPr txBox="1"/>
          <p:nvPr/>
        </p:nvSpPr>
        <p:spPr>
          <a:xfrm>
            <a:off x="5487315" y="1046663"/>
            <a:ext cx="11557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r=-0.5015</a:t>
            </a:r>
          </a:p>
          <a:p>
            <a:r>
              <a:rPr lang="en-US" sz="1400" dirty="0"/>
              <a:t>p=&lt;0.000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092A71-5476-46FA-BF09-E90A45543C75}"/>
              </a:ext>
            </a:extLst>
          </p:cNvPr>
          <p:cNvSpPr txBox="1"/>
          <p:nvPr/>
        </p:nvSpPr>
        <p:spPr>
          <a:xfrm>
            <a:off x="2543731" y="3703753"/>
            <a:ext cx="9993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r=-0. 3441</a:t>
            </a:r>
          </a:p>
          <a:p>
            <a:r>
              <a:rPr lang="en-US" sz="1400" dirty="0"/>
              <a:t>p=0.014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4026B34-E8DC-4D49-99FD-51A8E74C5C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6445" y="3569395"/>
            <a:ext cx="2906886" cy="212926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2C8B341-834F-44CB-8F0E-72C71F1750F7}"/>
              </a:ext>
            </a:extLst>
          </p:cNvPr>
          <p:cNvSpPr txBox="1"/>
          <p:nvPr/>
        </p:nvSpPr>
        <p:spPr>
          <a:xfrm>
            <a:off x="5487315" y="3703753"/>
            <a:ext cx="9993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r=-0.4894</a:t>
            </a:r>
          </a:p>
          <a:p>
            <a:r>
              <a:rPr lang="en-US" sz="1400" dirty="0"/>
              <a:t>p=&lt;0.000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6A63BE-BFEF-45F1-A574-D0D9691EF1D4}"/>
              </a:ext>
            </a:extLst>
          </p:cNvPr>
          <p:cNvSpPr txBox="1"/>
          <p:nvPr/>
        </p:nvSpPr>
        <p:spPr>
          <a:xfrm>
            <a:off x="-39001" y="613466"/>
            <a:ext cx="716356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1" dirty="0"/>
              <a:t>a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0367FC3-C835-4DED-B5AB-49B544292405}"/>
              </a:ext>
            </a:extLst>
          </p:cNvPr>
          <p:cNvSpPr txBox="1"/>
          <p:nvPr/>
        </p:nvSpPr>
        <p:spPr>
          <a:xfrm>
            <a:off x="-28907" y="3328483"/>
            <a:ext cx="716356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1" dirty="0"/>
              <a:t>b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4A6D289-3456-4FAF-AA41-5AF2176A7CBD}"/>
              </a:ext>
            </a:extLst>
          </p:cNvPr>
          <p:cNvSpPr/>
          <p:nvPr/>
        </p:nvSpPr>
        <p:spPr>
          <a:xfrm>
            <a:off x="1215146" y="675149"/>
            <a:ext cx="16962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HK Adjacent Normal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5177DB-5431-404F-ADAC-35AA72DB2923}"/>
              </a:ext>
            </a:extLst>
          </p:cNvPr>
          <p:cNvSpPr/>
          <p:nvPr/>
        </p:nvSpPr>
        <p:spPr>
          <a:xfrm>
            <a:off x="4206594" y="675149"/>
            <a:ext cx="18848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TCGA Adjacent Normal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D4A7EF1-FBB4-49F6-B773-416FEDB2A759}"/>
              </a:ext>
            </a:extLst>
          </p:cNvPr>
          <p:cNvSpPr/>
          <p:nvPr/>
        </p:nvSpPr>
        <p:spPr>
          <a:xfrm>
            <a:off x="1684391" y="3328483"/>
            <a:ext cx="9176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HK Tumor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3457732-DADC-4A69-AAEA-EFBBF33CF8D6}"/>
              </a:ext>
            </a:extLst>
          </p:cNvPr>
          <p:cNvSpPr/>
          <p:nvPr/>
        </p:nvSpPr>
        <p:spPr>
          <a:xfrm>
            <a:off x="4595899" y="3328483"/>
            <a:ext cx="11062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TCGA Tumor</a:t>
            </a:r>
          </a:p>
        </p:txBody>
      </p:sp>
    </p:spTree>
    <p:extLst>
      <p:ext uri="{BB962C8B-B14F-4D97-AF65-F5344CB8AC3E}">
        <p14:creationId xmlns:p14="http://schemas.microsoft.com/office/powerpoint/2010/main" val="3815289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EB024BA9-09BE-40EE-92BB-9F68B8DCA4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585" y="4244668"/>
            <a:ext cx="2963489" cy="21707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9CEF44D-B758-4E9A-9BBD-34CE7DEC98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257" y="1321373"/>
            <a:ext cx="2963491" cy="217072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8474EEC-F9D9-4642-8990-804CE99F469E}"/>
              </a:ext>
            </a:extLst>
          </p:cNvPr>
          <p:cNvSpPr/>
          <p:nvPr/>
        </p:nvSpPr>
        <p:spPr>
          <a:xfrm>
            <a:off x="354050" y="186965"/>
            <a:ext cx="62251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Supplementary Figure 2. Correlation between age-related DNA methylation and gene expression for CORO6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B9F8FE-66E0-4B3D-982B-02C71129DF12}"/>
              </a:ext>
            </a:extLst>
          </p:cNvPr>
          <p:cNvSpPr txBox="1"/>
          <p:nvPr/>
        </p:nvSpPr>
        <p:spPr>
          <a:xfrm>
            <a:off x="2491838" y="4414354"/>
            <a:ext cx="1281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r=-0.2935</a:t>
            </a:r>
          </a:p>
          <a:p>
            <a:r>
              <a:rPr lang="en-US" sz="1400" dirty="0"/>
              <a:t>p=0.009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A3A13-2885-42F7-801E-193909CF5E99}"/>
              </a:ext>
            </a:extLst>
          </p:cNvPr>
          <p:cNvSpPr txBox="1"/>
          <p:nvPr/>
        </p:nvSpPr>
        <p:spPr>
          <a:xfrm>
            <a:off x="2080513" y="1607974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r=-0. 4152</a:t>
            </a:r>
          </a:p>
          <a:p>
            <a:r>
              <a:rPr lang="en-US" sz="1400" dirty="0"/>
              <a:t>p=0.003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CF2844-C8CF-460E-9DED-1CBA49F4B745}"/>
              </a:ext>
            </a:extLst>
          </p:cNvPr>
          <p:cNvSpPr txBox="1"/>
          <p:nvPr/>
        </p:nvSpPr>
        <p:spPr>
          <a:xfrm>
            <a:off x="0" y="994659"/>
            <a:ext cx="716356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1" dirty="0"/>
              <a:t>a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C9E3CA-79E2-47B4-9B3F-539340D4FCA2}"/>
              </a:ext>
            </a:extLst>
          </p:cNvPr>
          <p:cNvSpPr/>
          <p:nvPr/>
        </p:nvSpPr>
        <p:spPr>
          <a:xfrm>
            <a:off x="1095143" y="1040213"/>
            <a:ext cx="16962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HK Adjacent Normal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972DB18-3541-4372-9337-1688C899E9E7}"/>
              </a:ext>
            </a:extLst>
          </p:cNvPr>
          <p:cNvSpPr/>
          <p:nvPr/>
        </p:nvSpPr>
        <p:spPr>
          <a:xfrm>
            <a:off x="1577517" y="3899911"/>
            <a:ext cx="9176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HK Tumor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96F1B28-664D-475C-9D56-8FCB70447B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8512" y="1247956"/>
            <a:ext cx="3071613" cy="227727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0BFF835-49C3-4A30-A6E3-38271B861BA1}"/>
              </a:ext>
            </a:extLst>
          </p:cNvPr>
          <p:cNvSpPr/>
          <p:nvPr/>
        </p:nvSpPr>
        <p:spPr>
          <a:xfrm>
            <a:off x="4185406" y="1040213"/>
            <a:ext cx="18848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TCGA Adjacent Normal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F6A1DF-7A23-4C8D-9031-53DEEC74B0F2}"/>
              </a:ext>
            </a:extLst>
          </p:cNvPr>
          <p:cNvSpPr txBox="1"/>
          <p:nvPr/>
        </p:nvSpPr>
        <p:spPr>
          <a:xfrm>
            <a:off x="5364038" y="1580275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r=-0.0663</a:t>
            </a:r>
          </a:p>
          <a:p>
            <a:r>
              <a:rPr lang="en-US" sz="1400" dirty="0"/>
              <a:t>p=0.590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1CD265-0E37-4C46-8BEB-71105AD97CC0}"/>
              </a:ext>
            </a:extLst>
          </p:cNvPr>
          <p:cNvSpPr txBox="1"/>
          <p:nvPr/>
        </p:nvSpPr>
        <p:spPr>
          <a:xfrm>
            <a:off x="0" y="3899911"/>
            <a:ext cx="716356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1" dirty="0"/>
              <a:t>b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803462-6B46-4911-9118-6B1C50762A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5895" y="4191481"/>
            <a:ext cx="2927896" cy="217072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C45B4DE-FE26-45E3-9D6A-F846CFB35A39}"/>
              </a:ext>
            </a:extLst>
          </p:cNvPr>
          <p:cNvSpPr/>
          <p:nvPr/>
        </p:nvSpPr>
        <p:spPr>
          <a:xfrm>
            <a:off x="4546710" y="3899911"/>
            <a:ext cx="11062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TCGA Tumor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D540E8-3063-4F3F-AC82-5D901C8578AA}"/>
              </a:ext>
            </a:extLst>
          </p:cNvPr>
          <p:cNvSpPr txBox="1"/>
          <p:nvPr/>
        </p:nvSpPr>
        <p:spPr>
          <a:xfrm>
            <a:off x="5471913" y="4414354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r=-0.3213</a:t>
            </a:r>
          </a:p>
          <a:p>
            <a:r>
              <a:rPr lang="en-US" sz="1400" dirty="0"/>
              <a:t>p=0.0075</a:t>
            </a:r>
          </a:p>
        </p:txBody>
      </p:sp>
    </p:spTree>
    <p:extLst>
      <p:ext uri="{BB962C8B-B14F-4D97-AF65-F5344CB8AC3E}">
        <p14:creationId xmlns:p14="http://schemas.microsoft.com/office/powerpoint/2010/main" val="3248745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8FD4182-C4C8-4836-A793-21FA36A393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5416" y="982927"/>
            <a:ext cx="2924233" cy="214197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ED6AD3F-6BA9-488C-A263-F0AC247FC0B2}"/>
              </a:ext>
            </a:extLst>
          </p:cNvPr>
          <p:cNvSpPr/>
          <p:nvPr/>
        </p:nvSpPr>
        <p:spPr>
          <a:xfrm>
            <a:off x="354050" y="186965"/>
            <a:ext cx="62251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Supplementary Figure 3. Correlation between DNA methylation and gene expression for GCP5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194251-0B71-46CE-BED6-D83C2D57FDC1}"/>
              </a:ext>
            </a:extLst>
          </p:cNvPr>
          <p:cNvSpPr/>
          <p:nvPr/>
        </p:nvSpPr>
        <p:spPr>
          <a:xfrm>
            <a:off x="4091031" y="675149"/>
            <a:ext cx="18848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TCGA Adjacent Normal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40B47F-CFF1-4BB1-9F7E-9A1872F8AA2D}"/>
              </a:ext>
            </a:extLst>
          </p:cNvPr>
          <p:cNvSpPr txBox="1"/>
          <p:nvPr/>
        </p:nvSpPr>
        <p:spPr>
          <a:xfrm>
            <a:off x="5197175" y="1122586"/>
            <a:ext cx="1281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r=-0.0771</a:t>
            </a:r>
          </a:p>
          <a:p>
            <a:r>
              <a:rPr lang="en-US" sz="1400" dirty="0"/>
              <a:t>p=0.489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21F28BB-2DA5-4EA1-BA48-E9E72A5A7C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5417" y="3882013"/>
            <a:ext cx="2924232" cy="214197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02C0882-905E-48FC-BCA3-C290695810EC}"/>
              </a:ext>
            </a:extLst>
          </p:cNvPr>
          <p:cNvSpPr/>
          <p:nvPr/>
        </p:nvSpPr>
        <p:spPr>
          <a:xfrm>
            <a:off x="4480335" y="3626057"/>
            <a:ext cx="11062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TCGA Tumor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4B82B3-BD0F-4C19-91B1-9F7AED94CB3F}"/>
              </a:ext>
            </a:extLst>
          </p:cNvPr>
          <p:cNvSpPr txBox="1"/>
          <p:nvPr/>
        </p:nvSpPr>
        <p:spPr>
          <a:xfrm>
            <a:off x="5335064" y="4001599"/>
            <a:ext cx="1281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r=-0.2369</a:t>
            </a:r>
          </a:p>
          <a:p>
            <a:r>
              <a:rPr lang="en-US" sz="1400" dirty="0"/>
              <a:t>p=0.049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D85C695-A767-4992-9BF9-C57A671B14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974" y="982926"/>
            <a:ext cx="2924233" cy="214197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A00AE92-3FB9-46FF-9E6D-BFE3E533815E}"/>
              </a:ext>
            </a:extLst>
          </p:cNvPr>
          <p:cNvSpPr txBox="1"/>
          <p:nvPr/>
        </p:nvSpPr>
        <p:spPr>
          <a:xfrm>
            <a:off x="2200112" y="1122586"/>
            <a:ext cx="1281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r=-0.2265</a:t>
            </a:r>
          </a:p>
          <a:p>
            <a:r>
              <a:rPr lang="en-US" sz="1400" dirty="0"/>
              <a:t>p=0.096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0C0EA5-D586-43C2-93AF-0D36F5CF66EB}"/>
              </a:ext>
            </a:extLst>
          </p:cNvPr>
          <p:cNvSpPr/>
          <p:nvPr/>
        </p:nvSpPr>
        <p:spPr>
          <a:xfrm>
            <a:off x="1215146" y="675149"/>
            <a:ext cx="16962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HK Adjacent Normal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2DD364E-614B-4990-A33B-7CDF1282544E}"/>
              </a:ext>
            </a:extLst>
          </p:cNvPr>
          <p:cNvSpPr/>
          <p:nvPr/>
        </p:nvSpPr>
        <p:spPr>
          <a:xfrm>
            <a:off x="1510130" y="3626057"/>
            <a:ext cx="9176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HK Tumor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842228-73B6-45EC-8763-F30B0402FB61}"/>
              </a:ext>
            </a:extLst>
          </p:cNvPr>
          <p:cNvSpPr txBox="1"/>
          <p:nvPr/>
        </p:nvSpPr>
        <p:spPr>
          <a:xfrm>
            <a:off x="-39001" y="613466"/>
            <a:ext cx="716356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1" dirty="0"/>
              <a:t>a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1D5787-2A21-431E-AC10-B752E1A63FA5}"/>
              </a:ext>
            </a:extLst>
          </p:cNvPr>
          <p:cNvSpPr txBox="1"/>
          <p:nvPr/>
        </p:nvSpPr>
        <p:spPr>
          <a:xfrm>
            <a:off x="-28907" y="3626057"/>
            <a:ext cx="716356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1" dirty="0"/>
              <a:t>b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3293BA3-CD8A-46D3-8F06-1EE99BF862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974" y="3904488"/>
            <a:ext cx="2924232" cy="213901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82A9FEA-FD51-4C84-8AF6-4E6F98EBE97A}"/>
              </a:ext>
            </a:extLst>
          </p:cNvPr>
          <p:cNvSpPr txBox="1"/>
          <p:nvPr/>
        </p:nvSpPr>
        <p:spPr>
          <a:xfrm>
            <a:off x="2305744" y="4001599"/>
            <a:ext cx="1281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r=0.1110</a:t>
            </a:r>
          </a:p>
          <a:p>
            <a:r>
              <a:rPr lang="en-US" sz="1400" dirty="0"/>
              <a:t>p=0.411</a:t>
            </a:r>
          </a:p>
        </p:txBody>
      </p:sp>
    </p:spTree>
    <p:extLst>
      <p:ext uri="{BB962C8B-B14F-4D97-AF65-F5344CB8AC3E}">
        <p14:creationId xmlns:p14="http://schemas.microsoft.com/office/powerpoint/2010/main" val="3562783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484</TotalTime>
  <Words>155</Words>
  <Application>Microsoft Office PowerPoint</Application>
  <PresentationFormat>A4 Paper (210x297 mm)</PresentationFormat>
  <Paragraphs>45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Bailey-Whyte, Maeve (NIH/NCI) [F]</dc:creator>
  <cp:lastModifiedBy>Bailey-Whyte, Maeve (NIH/NCI) [F]</cp:lastModifiedBy>
  <cp:revision>27</cp:revision>
  <dcterms:created xsi:type="dcterms:W3CDTF">2019-12-16T21:56:44Z</dcterms:created>
  <dcterms:modified xsi:type="dcterms:W3CDTF">2020-06-19T14:43:56Z</dcterms:modified>
</cp:coreProperties>
</file>