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278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2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635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609600" y="1719263"/>
            <a:ext cx="10972800" cy="441166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5FD77-A333-4763-8788-C16386AA8E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019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99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22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97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52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9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09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394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78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86BD8-AE1A-4978-B961-9CBC25EE0C04}" type="datetimeFigureOut">
              <a:rPr lang="zh-CN" altLang="en-US" smtClean="0"/>
              <a:t>2020/9/27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C0B4A-507D-483B-8754-A22464A55B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2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_s1033"/>
          <p:cNvSpPr>
            <a:spLocks noChangeArrowheads="1"/>
          </p:cNvSpPr>
          <p:nvPr/>
        </p:nvSpPr>
        <p:spPr bwMode="auto">
          <a:xfrm>
            <a:off x="1752600" y="1447801"/>
            <a:ext cx="1676400" cy="3968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Times New Roman" panose="02020603050405020304" pitchFamily="18" charset="0"/>
              </a:rPr>
              <a:t>First Order Histogram Features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Times New Roman" panose="02020603050405020304" pitchFamily="18" charset="0"/>
              </a:rPr>
              <a:t>(N=42)</a:t>
            </a:r>
            <a:endParaRPr lang="en-US" altLang="zh-CN" sz="1000"/>
          </a:p>
        </p:txBody>
      </p:sp>
      <p:sp>
        <p:nvSpPr>
          <p:cNvPr id="1036" name="_s1033"/>
          <p:cNvSpPr>
            <a:spLocks noChangeArrowheads="1"/>
          </p:cNvSpPr>
          <p:nvPr/>
        </p:nvSpPr>
        <p:spPr bwMode="auto">
          <a:xfrm>
            <a:off x="1676400" y="2133600"/>
            <a:ext cx="1524000" cy="35052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1. Frequency Size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2. Max Intensity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3. Mean Deviation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4. Mean Value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5. Median Intensity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6. Min Intensity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7. Percentile x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8. Quantile 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9. RMS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10. Range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11. Relative Deviation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12. Variance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13. Volume Count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14. Voxel Value Sum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15. histogram Energy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16. histogram Entropy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17. kurtosis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18. skewness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19. stdDeviation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20. uniformity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">
                <a:latin typeface="Times New Roman" panose="02020603050405020304" pitchFamily="18" charset="0"/>
              </a:rPr>
              <a:t>（</a:t>
            </a:r>
            <a:r>
              <a:rPr lang="en-US" altLang="zh-CN" sz="800">
                <a:latin typeface="Times New Roman" panose="02020603050405020304" pitchFamily="18" charset="0"/>
              </a:rPr>
              <a:t>x=5,10,15,20,25,30,35,40,45,50,55,60,65,70,75,80,85,90,95</a:t>
            </a:r>
            <a:r>
              <a:rPr lang="zh-CN" altLang="en-US" sz="800">
                <a:latin typeface="Times New Roman" panose="02020603050405020304" pitchFamily="18" charset="0"/>
              </a:rPr>
              <a:t>）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">
                <a:latin typeface="Times New Roman" panose="02020603050405020304" pitchFamily="18" charset="0"/>
              </a:rPr>
              <a:t>（</a:t>
            </a:r>
            <a:r>
              <a:rPr lang="en-US" altLang="zh-CN" sz="800">
                <a:latin typeface="Times New Roman" panose="02020603050405020304" pitchFamily="18" charset="0"/>
              </a:rPr>
              <a:t>y=0.025,0.25,0.5,0.75,0.975</a:t>
            </a:r>
            <a:r>
              <a:rPr lang="zh-CN" altLang="en-US" sz="800">
                <a:latin typeface="Times New Roman" panose="02020603050405020304" pitchFamily="18" charset="0"/>
              </a:rPr>
              <a:t>）</a:t>
            </a:r>
            <a:endParaRPr lang="zh-CN" altLang="en-US" sz="800"/>
          </a:p>
        </p:txBody>
      </p:sp>
      <p:cxnSp>
        <p:nvCxnSpPr>
          <p:cNvPr id="1037" name="_s1049"/>
          <p:cNvCxnSpPr>
            <a:cxnSpLocks noChangeShapeType="1"/>
          </p:cNvCxnSpPr>
          <p:nvPr/>
        </p:nvCxnSpPr>
        <p:spPr bwMode="auto">
          <a:xfrm rot="16200000">
            <a:off x="2280444" y="1986757"/>
            <a:ext cx="315913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Organization Chart 7"/>
          <p:cNvGrpSpPr>
            <a:grpSpLocks noChangeAspect="1"/>
          </p:cNvGrpSpPr>
          <p:nvPr/>
        </p:nvGrpSpPr>
        <p:grpSpPr bwMode="auto">
          <a:xfrm>
            <a:off x="3657600" y="1282700"/>
            <a:ext cx="4724400" cy="4654550"/>
            <a:chOff x="1392" y="624"/>
            <a:chExt cx="2976" cy="2932"/>
          </a:xfrm>
        </p:grpSpPr>
        <p:cxnSp>
          <p:nvCxnSpPr>
            <p:cNvPr id="2052" name="_s2052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16200000">
              <a:off x="2232" y="714"/>
              <a:ext cx="230" cy="1022"/>
            </a:xfrm>
            <a:prstGeom prst="bentConnector3">
              <a:avLst>
                <a:gd name="adj1" fmla="val 3287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3265" y="703"/>
              <a:ext cx="234" cy="1047"/>
            </a:xfrm>
            <a:prstGeom prst="bentConnector3">
              <a:avLst>
                <a:gd name="adj1" fmla="val 30769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/>
            <p:cNvCxnSpPr>
              <a:cxnSpLocks noChangeShapeType="1"/>
            </p:cNvCxnSpPr>
            <p:nvPr/>
          </p:nvCxnSpPr>
          <p:spPr bwMode="auto">
            <a:xfrm rot="5400000" flipH="1">
              <a:off x="2742" y="1217"/>
              <a:ext cx="230" cy="15"/>
            </a:xfrm>
            <a:prstGeom prst="bentConnector3">
              <a:avLst>
                <a:gd name="adj1" fmla="val 3287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5"/>
            <p:cNvSpPr>
              <a:spLocks noChangeArrowheads="1"/>
            </p:cNvSpPr>
            <p:nvPr/>
          </p:nvSpPr>
          <p:spPr bwMode="auto">
            <a:xfrm>
              <a:off x="2291" y="826"/>
              <a:ext cx="1133" cy="284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High Order Texture Features</a:t>
              </a:r>
              <a:r>
                <a:rPr kumimoji="0" lang="zh-CN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（</a:t>
              </a:r>
              <a:r>
                <a:rPr kumimoji="0" lang="en-US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N=334</a:t>
              </a:r>
              <a:r>
                <a:rPr kumimoji="0" lang="zh-CN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" name="_s2056"/>
            <p:cNvSpPr>
              <a:spLocks noChangeArrowheads="1"/>
            </p:cNvSpPr>
            <p:nvPr/>
          </p:nvSpPr>
          <p:spPr bwMode="auto">
            <a:xfrm>
              <a:off x="2339" y="1344"/>
              <a:ext cx="1069" cy="22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Gray Level Run-Length Metrix</a:t>
              </a:r>
              <a:r>
                <a: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（</a:t>
              </a: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N=180</a:t>
              </a:r>
              <a:r>
                <a: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1. GreyLevelNonuniformity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2. HighGreyLevelRunEmphasis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3.LowGreyLevelRunEmphasis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4. LongRunEmphasis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5.LongRunHighGreyLevelEmphasis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6. LongRunLowGreyLevelEmphasis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7. ShortRunHighGreyLevelEmphasis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8. ShortRunLowGreyLevelEmphasis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9. ShortRunEmphasis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10.RunLengthNonuniformity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*Angle=All,0,45,90,135,All_SD;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*Offset=1,4,7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" name="_s2057"/>
            <p:cNvSpPr>
              <a:spLocks noChangeArrowheads="1"/>
            </p:cNvSpPr>
            <p:nvPr/>
          </p:nvSpPr>
          <p:spPr bwMode="auto">
            <a:xfrm>
              <a:off x="3456" y="1344"/>
              <a:ext cx="898" cy="22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Haralick Features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(N=10)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1. AngularSecond Moment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2. Hara Entroy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3. Hara Variance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4. contrast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5. difference Entropy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6. difference Variance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7. inverseDifferenceMoment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8. sum Average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9. sum Entropy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10. sum Variance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" name="_s2058"/>
            <p:cNvSpPr>
              <a:spLocks noChangeArrowheads="1"/>
            </p:cNvSpPr>
            <p:nvPr/>
          </p:nvSpPr>
          <p:spPr bwMode="auto">
            <a:xfrm>
              <a:off x="1392" y="1340"/>
              <a:ext cx="888" cy="221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Gray Level Co-occurrence Matrix</a:t>
              </a:r>
              <a:r>
                <a: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（</a:t>
              </a: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N=144</a:t>
              </a:r>
              <a:r>
                <a:rPr kumimoji="0" lang="zh-CN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）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1. Cluster Prominence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2. Cluster Shade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3. Correlation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4. GLCM Energy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5. GLCM Entropy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6. HaralickCorrelation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7. Inertia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8. InverseDifferenceMoment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*Angle=All,0,45,90,135,All_SD;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*Offset=1,4,7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38" name="_s1033"/>
          <p:cNvSpPr>
            <a:spLocks noChangeArrowheads="1"/>
          </p:cNvSpPr>
          <p:nvPr/>
        </p:nvSpPr>
        <p:spPr bwMode="auto">
          <a:xfrm>
            <a:off x="8610600" y="1295401"/>
            <a:ext cx="1485900" cy="3968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Times New Roman" panose="02020603050405020304" pitchFamily="18" charset="0"/>
              </a:rPr>
              <a:t>Form Factor Features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000">
                <a:latin typeface="Times New Roman" panose="02020603050405020304" pitchFamily="18" charset="0"/>
              </a:rPr>
              <a:t>(N=20)</a:t>
            </a:r>
            <a:endParaRPr lang="en-US" altLang="zh-CN" sz="1000"/>
          </a:p>
        </p:txBody>
      </p:sp>
      <p:cxnSp>
        <p:nvCxnSpPr>
          <p:cNvPr id="1039" name="_s1049"/>
          <p:cNvCxnSpPr>
            <a:cxnSpLocks noChangeShapeType="1"/>
          </p:cNvCxnSpPr>
          <p:nvPr/>
        </p:nvCxnSpPr>
        <p:spPr bwMode="auto">
          <a:xfrm rot="16200000">
            <a:off x="9214644" y="1834357"/>
            <a:ext cx="315913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40" name="_s1033"/>
          <p:cNvSpPr>
            <a:spLocks noChangeArrowheads="1"/>
          </p:cNvSpPr>
          <p:nvPr/>
        </p:nvSpPr>
        <p:spPr bwMode="auto">
          <a:xfrm>
            <a:off x="8686800" y="2057400"/>
            <a:ext cx="1752600" cy="37338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1.SizeZoneVariability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2. HighIntensityEmphasis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3. HighIntensityLargeAreaEmphasis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4. HighIntensitySmallAreaEmphasis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5. IntensityVariability 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6. LargeAreaEmphasis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7. Low IntensityEmphasis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8. Low IntensityLargeAreaEmphasis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9. Low IntensitySmallAreaEmphasis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10. SmallAreaEmphasis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11. ZonePercentage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12.Sphericity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13. Surface Area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14. Volume CC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15. Volume MM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16. SurfaceVolumeRatin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17. Maximum3DDiameter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18. Comactness1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19. Comactness2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">
                <a:latin typeface="Times New Roman" panose="02020603050405020304" pitchFamily="18" charset="0"/>
              </a:rPr>
              <a:t>20. Spherical Disproportion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800"/>
          </a:p>
        </p:txBody>
      </p:sp>
    </p:spTree>
    <p:extLst>
      <p:ext uri="{BB962C8B-B14F-4D97-AF65-F5344CB8AC3E}">
        <p14:creationId xmlns:p14="http://schemas.microsoft.com/office/powerpoint/2010/main" val="27128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282</Words>
  <Application>Microsoft Office PowerPoint</Application>
  <PresentationFormat>宽屏</PresentationFormat>
  <Paragraphs>89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Times New Roman</vt:lpstr>
      <vt:lpstr>Office 主题​​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Windows User</cp:lastModifiedBy>
  <cp:revision>2</cp:revision>
  <dcterms:created xsi:type="dcterms:W3CDTF">2020-09-27T13:56:53Z</dcterms:created>
  <dcterms:modified xsi:type="dcterms:W3CDTF">2020-09-27T13:59:54Z</dcterms:modified>
</cp:coreProperties>
</file>