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6" r:id="rId2"/>
    <p:sldId id="265" r:id="rId3"/>
    <p:sldId id="263" r:id="rId4"/>
    <p:sldId id="262" r:id="rId5"/>
  </p:sldIdLst>
  <p:sldSz cx="12192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 snapToGrid="0">
      <p:cViewPr varScale="1">
        <p:scale>
          <a:sx n="29" d="100"/>
          <a:sy n="29" d="100"/>
        </p:scale>
        <p:origin x="1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4E952-163E-4B2C-8C7B-972863CC2C93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4A0E2-7010-4342-A321-9514B729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92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00300" y="1143000"/>
            <a:ext cx="2057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99926-952B-4DAF-99D4-FF1E47BFD65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20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00300" y="1143000"/>
            <a:ext cx="2057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99926-952B-4DAF-99D4-FF1E47BFD65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53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00300" y="1143000"/>
            <a:ext cx="2057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99926-952B-4DAF-99D4-FF1E47BFD65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22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992968"/>
            <a:ext cx="10363200" cy="6366933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9605435"/>
            <a:ext cx="9144000" cy="4415365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13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540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973667"/>
            <a:ext cx="2628900" cy="154982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973667"/>
            <a:ext cx="7734300" cy="154982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891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68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559305"/>
            <a:ext cx="10515600" cy="760729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2238572"/>
            <a:ext cx="10515600" cy="40004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28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868333"/>
            <a:ext cx="5181600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868333"/>
            <a:ext cx="5181600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567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73671"/>
            <a:ext cx="10515600" cy="35348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4483101"/>
            <a:ext cx="5157787" cy="219709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6680200"/>
            <a:ext cx="5157787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4483101"/>
            <a:ext cx="5183188" cy="219709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6680200"/>
            <a:ext cx="5183188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725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031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29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219200"/>
            <a:ext cx="3932237" cy="42672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633138"/>
            <a:ext cx="6172200" cy="1299633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486400"/>
            <a:ext cx="3932237" cy="1016423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219200"/>
            <a:ext cx="3932237" cy="42672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633138"/>
            <a:ext cx="6172200" cy="12996333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486400"/>
            <a:ext cx="3932237" cy="1016423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721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73671"/>
            <a:ext cx="1051560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868333"/>
            <a:ext cx="1051560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6950271"/>
            <a:ext cx="2743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B768F-449A-4D60-ADE6-F9EF044D8E18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6950271"/>
            <a:ext cx="41148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6950271"/>
            <a:ext cx="2743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6D3F4-0B5B-4115-A1FA-1906E8B3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9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4DA5FB78-06F1-48FE-A1B0-E28CBC049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1735" y="11443243"/>
            <a:ext cx="659828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 </a:t>
            </a:r>
            <a:r>
              <a:rPr lang="en-US" alt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Estimated creatinine clearance can be calculated by the MDRD equation or measured with a 24 hour urine study.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8B75E61F-F38C-49B1-8453-F636131113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504220"/>
              </p:ext>
            </p:extLst>
          </p:nvPr>
        </p:nvGraphicFramePr>
        <p:xfrm>
          <a:off x="1749389" y="5911120"/>
          <a:ext cx="8664276" cy="5532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8092">
                  <a:extLst>
                    <a:ext uri="{9D8B030D-6E8A-4147-A177-3AD203B41FA5}">
                      <a16:colId xmlns:a16="http://schemas.microsoft.com/office/drawing/2014/main" val="1056243725"/>
                    </a:ext>
                  </a:extLst>
                </a:gridCol>
                <a:gridCol w="1955081">
                  <a:extLst>
                    <a:ext uri="{9D8B030D-6E8A-4147-A177-3AD203B41FA5}">
                      <a16:colId xmlns:a16="http://schemas.microsoft.com/office/drawing/2014/main" val="2015075303"/>
                    </a:ext>
                  </a:extLst>
                </a:gridCol>
                <a:gridCol w="3821103">
                  <a:extLst>
                    <a:ext uri="{9D8B030D-6E8A-4147-A177-3AD203B41FA5}">
                      <a16:colId xmlns:a16="http://schemas.microsoft.com/office/drawing/2014/main" val="327995950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sz="1200" b="1" dirty="0"/>
                        <a:t>Supplemental Table 1. Protocol for dose modifications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8143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CTCAE Adverse Event (AE)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Grade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Dose modification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262638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US" sz="1200" dirty="0"/>
                        <a:t>During cycle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225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   Neutropenia or thrombocytopenia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Hold AR-42 for current cycle. May dose reduce by one level for the following cycle.</a:t>
                      </a:r>
                      <a:endParaRPr 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20590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   Arrhythmia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 or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Hold AR-42 for current cycle. Patient should be removed from study.</a:t>
                      </a:r>
                      <a:endParaRPr 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33554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   Non-hematologic intolerance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200" kern="1200" dirty="0">
                          <a:effectLst/>
                        </a:rPr>
                        <a:t>Hold AR-42 until toxicity resolves to ≤ grade 1, then restart with one dose level reduction. If AR-42 is held for more than 2 weeks, patient will be removed from protocol.</a:t>
                      </a:r>
                      <a:endParaRPr 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4289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   Non-hematologic clinically significant AE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 or 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7236034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US" sz="1200" dirty="0"/>
                        <a:t>Subsequent cycles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255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   Neutropenia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effectLst/>
                        </a:rPr>
                        <a:t>≥ Grade 3</a:t>
                      </a:r>
                      <a:endParaRPr lang="en-US" sz="12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en-US" sz="1200" kern="1200" dirty="0">
                          <a:effectLst/>
                        </a:rPr>
                        <a:t>Delay until toxicity is ≤ grade 1. If no resolution within 2 weeks, patient should permanently discontinue study treatment.</a:t>
                      </a:r>
                      <a:endParaRPr 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6244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   Thrombocytopenia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effectLst/>
                        </a:rPr>
                        <a:t>≥ Grade 3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900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   Total bilirubin, AST, or ALT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effectLst/>
                        </a:rPr>
                        <a:t>≥ Grade 3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9333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   Kidney function </a:t>
                      </a:r>
                      <a:r>
                        <a:rPr kumimoji="0" lang="en-US" altLang="en-US" sz="1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Cr&gt;1.65 mg/dL or eGFR&lt;50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effectLst/>
                        </a:rPr>
                        <a:t>Delay until Cr &lt; 1.65 or eGFR ≥ 50. If no resolution within 2 weeks, patient should permanently discontinue study treatment.</a:t>
                      </a:r>
                      <a:endParaRPr 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62174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   ECOG performance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effectLst/>
                        </a:rPr>
                        <a:t>≥ 2</a:t>
                      </a:r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effectLst/>
                        </a:rPr>
                        <a:t>Delay until performance status improves. If no resolution within 2 weeks, patient should permanently discontinue study treatment.</a:t>
                      </a:r>
                      <a:endParaRPr 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8542879"/>
                  </a:ext>
                </a:extLst>
              </a:tr>
            </a:tbl>
          </a:graphicData>
        </a:graphic>
      </p:graphicFrame>
      <p:sp>
        <p:nvSpPr>
          <p:cNvPr id="12" name="Right Brace 11">
            <a:extLst>
              <a:ext uri="{FF2B5EF4-FFF2-40B4-BE49-F238E27FC236}">
                <a16:creationId xmlns:a16="http://schemas.microsoft.com/office/drawing/2014/main" id="{FA12DB12-4AD3-411F-85E5-B330DBD79B33}"/>
              </a:ext>
            </a:extLst>
          </p:cNvPr>
          <p:cNvSpPr/>
          <p:nvPr/>
        </p:nvSpPr>
        <p:spPr>
          <a:xfrm>
            <a:off x="6489615" y="8016139"/>
            <a:ext cx="84778" cy="59345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60A906B5-2F6E-457E-B0B5-F9EC4CBC39D0}"/>
              </a:ext>
            </a:extLst>
          </p:cNvPr>
          <p:cNvSpPr/>
          <p:nvPr/>
        </p:nvSpPr>
        <p:spPr>
          <a:xfrm>
            <a:off x="6490623" y="9119283"/>
            <a:ext cx="83773" cy="973939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3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36B508EE-1E20-4203-9D78-E1D223C961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086658"/>
              </p:ext>
            </p:extLst>
          </p:nvPr>
        </p:nvGraphicFramePr>
        <p:xfrm>
          <a:off x="3048001" y="3460692"/>
          <a:ext cx="6095999" cy="1088171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647949">
                  <a:extLst>
                    <a:ext uri="{9D8B030D-6E8A-4147-A177-3AD203B41FA5}">
                      <a16:colId xmlns:a16="http://schemas.microsoft.com/office/drawing/2014/main" val="3576521944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3657561198"/>
                    </a:ext>
                  </a:extLst>
                </a:gridCol>
                <a:gridCol w="1095375">
                  <a:extLst>
                    <a:ext uri="{9D8B030D-6E8A-4147-A177-3AD203B41FA5}">
                      <a16:colId xmlns:a16="http://schemas.microsoft.com/office/drawing/2014/main" val="1209188891"/>
                    </a:ext>
                  </a:extLst>
                </a:gridCol>
                <a:gridCol w="1247775">
                  <a:extLst>
                    <a:ext uri="{9D8B030D-6E8A-4147-A177-3AD203B41FA5}">
                      <a16:colId xmlns:a16="http://schemas.microsoft.com/office/drawing/2014/main" val="3835398353"/>
                    </a:ext>
                  </a:extLst>
                </a:gridCol>
              </a:tblGrid>
              <a:tr h="178526">
                <a:tc gridSpan="4">
                  <a:txBody>
                    <a:bodyPr/>
                    <a:lstStyle/>
                    <a:p>
                      <a:r>
                        <a:rPr lang="en-US" sz="1000" b="1" dirty="0"/>
                        <a:t>Supplemental Table 2. Complete list of adverse events attributed to AR-42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341709"/>
                  </a:ext>
                </a:extLst>
              </a:tr>
              <a:tr h="31579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Grade 1-2,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n (%)</a:t>
                      </a:r>
                    </a:p>
                  </a:txBody>
                  <a:tcPr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Grade 3-4,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n (%)</a:t>
                      </a:r>
                    </a:p>
                  </a:txBody>
                  <a:tcPr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All grades,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n (%)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365372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Thrombocytopenia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13 (76.5%)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7407550"/>
                  </a:ext>
                </a:extLst>
              </a:tr>
              <a:tr h="56876">
                <a:tc>
                  <a:txBody>
                    <a:bodyPr/>
                    <a:lstStyle/>
                    <a:p>
                      <a:r>
                        <a:rPr lang="en-US" sz="1000" dirty="0"/>
                        <a:t>Fatigue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11 (64.7%)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11 (64.7%)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6032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Nausea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10 (58.8%)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717445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Anemia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10 (58.8%)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41421341"/>
                  </a:ext>
                </a:extLst>
              </a:tr>
              <a:tr h="80443">
                <a:tc>
                  <a:txBody>
                    <a:bodyPr/>
                    <a:lstStyle/>
                    <a:p>
                      <a:r>
                        <a:rPr lang="en-US" sz="1000" dirty="0"/>
                        <a:t>Elevated creatinine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4561866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Leukopenia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8846699"/>
                  </a:ext>
                </a:extLst>
              </a:tr>
              <a:tr h="34880">
                <a:tc>
                  <a:txBody>
                    <a:bodyPr/>
                    <a:lstStyle/>
                    <a:p>
                      <a:r>
                        <a:rPr lang="en-US" sz="1000" dirty="0"/>
                        <a:t>Lymphopenia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7 (41.2%)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9976341"/>
                  </a:ext>
                </a:extLst>
              </a:tr>
              <a:tr h="66303">
                <a:tc>
                  <a:txBody>
                    <a:bodyPr/>
                    <a:lstStyle/>
                    <a:p>
                      <a:r>
                        <a:rPr lang="en-US" sz="1000" dirty="0"/>
                        <a:t>Hypophosphatemia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7 (41.2%)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52699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Neutropenia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7 (41.2%)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7 (41.2%)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667945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Diarrhea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6 (35.3%)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6 (35.3%)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710604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Anorexia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4499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Hypoalbuminemia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8088381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Vomiting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858286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Dizziness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525283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Myalgia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7382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Constipation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5414464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Elevated alanine aminotransferase (ALT)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7888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Elevated alkaline phosphatase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152696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Weight loss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16196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Elevated aspartate aminotransferase (AST)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4827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Impaired concentration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37936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Dry mouth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923919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Dysgeusia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7217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Headache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37845650"/>
                  </a:ext>
                </a:extLst>
              </a:tr>
              <a:tr h="34880">
                <a:tc>
                  <a:txBody>
                    <a:bodyPr/>
                    <a:lstStyle/>
                    <a:p>
                      <a:r>
                        <a:rPr lang="en-US" sz="1000" dirty="0"/>
                        <a:t>Hyponatremia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33525846"/>
                  </a:ext>
                </a:extLst>
              </a:tr>
              <a:tr h="33309">
                <a:tc>
                  <a:txBody>
                    <a:bodyPr/>
                    <a:lstStyle/>
                    <a:p>
                      <a:r>
                        <a:rPr lang="en-US" sz="1000" dirty="0"/>
                        <a:t>Cough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436954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Dehydration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09789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Limb edema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0830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Hypermagnesemia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399184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Hypernatremia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983531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Hypersomnia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08104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Elevated international normalized ratio (INR)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6249916"/>
                  </a:ext>
                </a:extLst>
              </a:tr>
              <a:tr h="64731">
                <a:tc>
                  <a:txBody>
                    <a:bodyPr/>
                    <a:lstStyle/>
                    <a:p>
                      <a:r>
                        <a:rPr lang="en-US" sz="1000" dirty="0"/>
                        <a:t>Psychiatric disorder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3252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Thromboembolic event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53606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Hematuria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595590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Abdominal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03112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Prolonged partial thromboplastin time (PTT)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88031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Alopecia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0253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Blurred vision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44239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Chills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64370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Cognitive disturbance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82871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Dyspnea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48026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Prolonged QTc interval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6307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Epistaxis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7454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Flushing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1849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Gastrointestinal disorders – other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0066486"/>
                  </a:ext>
                </a:extLst>
              </a:tr>
              <a:tr h="176588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General disorders and administration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42650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Gingival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1936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Hematoma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3112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Hoarseness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535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Hyperkalemia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107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Hypocalcemia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02082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Hypokalemia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4108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Hypomagnesemia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80155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Irregular menses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8342838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Involuntary movements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4847625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Mucositis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081902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Musculoskeletal and connective tissue disorder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1401974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Peripheral sensory neuropathy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194558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Maculopapular rash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74197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Renal and urinary disorder – other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702796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Skin and subcutaneous tissue disorder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02447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Urinary frequency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65925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Vertigo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559764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Nail loss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63253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Palmar-plantar </a:t>
                      </a:r>
                      <a:r>
                        <a:rPr lang="en-US" sz="1000" dirty="0" err="1"/>
                        <a:t>erythrodysesthesia</a:t>
                      </a:r>
                      <a:endParaRPr lang="en-US" sz="10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132206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Lower extremity muscle weakness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4618963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Gastroesophageal reflux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(5.9%)</a:t>
                      </a: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08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8480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36B508EE-1E20-4203-9D78-E1D223C961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6940"/>
              </p:ext>
            </p:extLst>
          </p:nvPr>
        </p:nvGraphicFramePr>
        <p:xfrm>
          <a:off x="2987391" y="492825"/>
          <a:ext cx="6217217" cy="1753985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679984">
                  <a:extLst>
                    <a:ext uri="{9D8B030D-6E8A-4147-A177-3AD203B41FA5}">
                      <a16:colId xmlns:a16="http://schemas.microsoft.com/office/drawing/2014/main" val="3576521944"/>
                    </a:ext>
                  </a:extLst>
                </a:gridCol>
                <a:gridCol w="862013">
                  <a:extLst>
                    <a:ext uri="{9D8B030D-6E8A-4147-A177-3AD203B41FA5}">
                      <a16:colId xmlns:a16="http://schemas.microsoft.com/office/drawing/2014/main" val="3657561198"/>
                    </a:ext>
                  </a:extLst>
                </a:gridCol>
                <a:gridCol w="1195387">
                  <a:extLst>
                    <a:ext uri="{9D8B030D-6E8A-4147-A177-3AD203B41FA5}">
                      <a16:colId xmlns:a16="http://schemas.microsoft.com/office/drawing/2014/main" val="1209188891"/>
                    </a:ext>
                  </a:extLst>
                </a:gridCol>
                <a:gridCol w="661988">
                  <a:extLst>
                    <a:ext uri="{9D8B030D-6E8A-4147-A177-3AD203B41FA5}">
                      <a16:colId xmlns:a16="http://schemas.microsoft.com/office/drawing/2014/main" val="1217237746"/>
                    </a:ext>
                  </a:extLst>
                </a:gridCol>
                <a:gridCol w="817845">
                  <a:extLst>
                    <a:ext uri="{9D8B030D-6E8A-4147-A177-3AD203B41FA5}">
                      <a16:colId xmlns:a16="http://schemas.microsoft.com/office/drawing/2014/main" val="3835398353"/>
                    </a:ext>
                  </a:extLst>
                </a:gridCol>
              </a:tblGrid>
              <a:tr h="159774">
                <a:tc gridSpan="5">
                  <a:txBody>
                    <a:bodyPr/>
                    <a:lstStyle/>
                    <a:p>
                      <a:r>
                        <a:rPr lang="en-US" sz="1000" b="1" dirty="0"/>
                        <a:t>Supplemental Table 3. Overall adverse events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341709"/>
                  </a:ext>
                </a:extLst>
              </a:tr>
              <a:tr h="31128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Grade 1-2,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n (%)</a:t>
                      </a:r>
                    </a:p>
                  </a:txBody>
                  <a:tcPr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Grade 3-4,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n (%)</a:t>
                      </a:r>
                    </a:p>
                  </a:txBody>
                  <a:tcPr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Grade 5,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n (%)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All grades,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n (%)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3653720"/>
                  </a:ext>
                </a:extLst>
              </a:tr>
              <a:tr h="50634">
                <a:tc>
                  <a:txBody>
                    <a:bodyPr/>
                    <a:lstStyle/>
                    <a:p>
                      <a:r>
                        <a:rPr lang="en-US" sz="1000" dirty="0"/>
                        <a:t>Thrombocytopenia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9 (52.9%)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14 (82.4%)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95008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Fatigue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11 (64.7%)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 (17.6%)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14 (82.4%)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5063008"/>
                  </a:ext>
                </a:extLst>
              </a:tr>
              <a:tr h="47703">
                <a:tc>
                  <a:txBody>
                    <a:bodyPr/>
                    <a:lstStyle/>
                    <a:p>
                      <a:r>
                        <a:rPr lang="en-US" sz="1000" dirty="0"/>
                        <a:t>Anemia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9 (52.9%)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11 (64.7%)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72504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Nausea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10 (58.8%)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4876725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Elevated creatinine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10 (58.8%)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10 (58.8%)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112553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Lymphopenia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9 (52.9%)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615822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Diarrhea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7 (41.2%)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 (5.9%)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8 </a:t>
                      </a:r>
                      <a:r>
                        <a:rPr lang="en-US" sz="1000" dirty="0"/>
                        <a:t>(47.1%)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08412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Leukopenia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1386096"/>
                  </a:ext>
                </a:extLst>
              </a:tr>
              <a:tr h="35980">
                <a:tc>
                  <a:txBody>
                    <a:bodyPr/>
                    <a:lstStyle/>
                    <a:p>
                      <a:r>
                        <a:rPr lang="en-US" sz="1000" dirty="0"/>
                        <a:t>Hypoalbuminemia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8 (47.1%)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434937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Hypophosphatemia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7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(41.2%)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70755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Anorexia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6 (35.3%)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7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(41.2%)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4987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Neutropenia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7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(41.2%)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7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(41.2%)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390623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Hypokalemia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676675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Constipation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77295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Elevated alkaline phosphatase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83175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Elevated ALT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5 (29.4%)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857058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Urinary tract infection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265599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Elevated INR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68246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Headache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65510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Dehydration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6747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Vomiting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451285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Myalgia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104261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Dizziness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4 (23.5%)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38132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Confusion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66377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Weight loss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79228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Hyponatremia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92991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Skin and subcutaneous tissue disorder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83484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Musculoskeletal and connective tissue disorder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16444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Hypocalcemia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176518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Hypersomnia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9816172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Dysgeusia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090948"/>
                  </a:ext>
                </a:extLst>
              </a:tr>
              <a:tr h="27188">
                <a:tc>
                  <a:txBody>
                    <a:bodyPr/>
                    <a:lstStyle/>
                    <a:p>
                      <a:r>
                        <a:rPr lang="en-US" sz="1000" dirty="0"/>
                        <a:t>Dry mouth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3096606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Cough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87882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Impaired concentration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224797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Elevated AST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(17.6%)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67146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Hematuria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28996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Limb edema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329281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Urinary frequency 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4954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Upper respiratory tract infection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422085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Peripheral sensory neuropathy 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14185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Paresthesia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319940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Extremity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98146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083226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Insomnia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299439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Hypomagnesemia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293736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Hypernatremia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079198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Hypermagnesemia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5210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Hyperglycemia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13039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Other gastrointestinal disorder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7588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Fever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65056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Fall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3783289"/>
                  </a:ext>
                </a:extLst>
              </a:tr>
              <a:tr h="47703">
                <a:tc>
                  <a:txBody>
                    <a:bodyPr/>
                    <a:lstStyle/>
                    <a:p>
                      <a:r>
                        <a:rPr lang="en-US" sz="1000" dirty="0"/>
                        <a:t>Bruising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5308976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Back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510121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Abdominal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 (11.8%)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2351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Death, not otherwise specified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r>
                        <a:rPr lang="en-US" sz="1000" dirty="0"/>
                        <a:t> </a:t>
                      </a:r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493112"/>
                  </a:ext>
                </a:extLst>
              </a:tr>
              <a:tr h="35980">
                <a:tc>
                  <a:txBody>
                    <a:bodyPr/>
                    <a:lstStyle/>
                    <a:p>
                      <a:r>
                        <a:rPr lang="en-US" sz="1000" dirty="0"/>
                        <a:t>Psychiatric disorder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7174454"/>
                  </a:ext>
                </a:extLst>
              </a:tr>
              <a:tr h="30119">
                <a:tc>
                  <a:txBody>
                    <a:bodyPr/>
                    <a:lstStyle/>
                    <a:p>
                      <a:r>
                        <a:rPr lang="en-US" sz="1000" dirty="0"/>
                        <a:t>Thromboembolic event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884669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Nephrolithiasis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9976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Hypothyroidism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8088381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Other endocrine disorder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16196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Gastroesophageal reflux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37845650"/>
                  </a:ext>
                </a:extLst>
              </a:tr>
              <a:tr h="41842">
                <a:tc>
                  <a:txBody>
                    <a:bodyPr/>
                    <a:lstStyle/>
                    <a:p>
                      <a:r>
                        <a:rPr lang="en-US" sz="1000" dirty="0"/>
                        <a:t>Lower extremity muscle weakness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335258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Non-cardiac chest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43695453"/>
                  </a:ext>
                </a:extLst>
              </a:tr>
              <a:tr h="68219">
                <a:tc>
                  <a:txBody>
                    <a:bodyPr/>
                    <a:lstStyle/>
                    <a:p>
                      <a:r>
                        <a:rPr lang="en-US" sz="1000" dirty="0"/>
                        <a:t>Urinary tract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0978929"/>
                  </a:ext>
                </a:extLst>
              </a:tr>
              <a:tr h="94596">
                <a:tc>
                  <a:txBody>
                    <a:bodyPr/>
                    <a:lstStyle/>
                    <a:p>
                      <a:r>
                        <a:rPr lang="en-US" sz="1000" dirty="0"/>
                        <a:t>Palmar-plantar </a:t>
                      </a:r>
                      <a:r>
                        <a:rPr lang="en-US" sz="1000" dirty="0" err="1"/>
                        <a:t>erythrodysesthesia</a:t>
                      </a:r>
                      <a:endParaRPr lang="en-US" sz="10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0830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Facial muscle weakness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39918493"/>
                  </a:ext>
                </a:extLst>
              </a:tr>
              <a:tr h="71149">
                <a:tc>
                  <a:txBody>
                    <a:bodyPr/>
                    <a:lstStyle/>
                    <a:p>
                      <a:r>
                        <a:rPr lang="en-US" sz="1000" dirty="0"/>
                        <a:t>Nail loss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08104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Vestibular disorder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132206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Vertigo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4618963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Vaginal hemorrhage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1108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Urinary retention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8454362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Tooth discoloration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32790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Other renal and urinary disorder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332195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Maculopapular rash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525719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Pruritus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079103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Postnasal drip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49476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Penile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101078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Nasal congestion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733157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Mucositis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83946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Involuntary movements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38947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Lymphedema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585645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Lip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14526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Irregular menses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r>
                        <a:rPr lang="en-US" sz="1000" dirty="0"/>
                        <a:t> 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443273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Hyperkalemia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501903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Hypercalcemia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29189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Hoarseness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0044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Hematoma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381916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Hallucinations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956706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Gingival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84813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General disorders and administration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9937685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Gait disturbance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219529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Flushing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33811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Floaters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39462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Flank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8415682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Fecal incontinence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65175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Epistaxis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00258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Prolonged QTc interval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023163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Dyspnea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35955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Dysmenorrhea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935542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Cognitive disturbance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0307949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Dyslipidemia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16795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Chills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92149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Catheter related infection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017304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Bone pain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90143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Blurred vision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59831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Elevated total bilirubin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8966621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Blood and lymphatic system disorder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51989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Anxiety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40383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Alopecia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397910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Allergic rhinitis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65799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Agitation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555063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Prolonged PTT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---</a:t>
                      </a: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(5.9%)</a:t>
                      </a:r>
                      <a:endParaRPr lang="en-US" sz="1000" dirty="0"/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076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636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FCAF9CBC-1ADB-4DA1-917B-662EA4219999}"/>
              </a:ext>
            </a:extLst>
          </p:cNvPr>
          <p:cNvSpPr txBox="1">
            <a:spLocks/>
          </p:cNvSpPr>
          <p:nvPr/>
        </p:nvSpPr>
        <p:spPr>
          <a:xfrm>
            <a:off x="559707" y="7108017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+mn-lt"/>
                <a:cs typeface="Arial" panose="020B0604020202020204" pitchFamily="34" charset="0"/>
              </a:rPr>
              <a:t>Supplemental Table 4. AR-42 Plasma PK Parameters from non-compartmental analysis Day 1 and 19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32B309A-E330-4843-BA36-A079FC9E9F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786536"/>
              </p:ext>
            </p:extLst>
          </p:nvPr>
        </p:nvGraphicFramePr>
        <p:xfrm>
          <a:off x="618076" y="7411808"/>
          <a:ext cx="10856039" cy="2576945"/>
        </p:xfrm>
        <a:graphic>
          <a:graphicData uri="http://schemas.openxmlformats.org/drawingml/2006/table">
            <a:tbl>
              <a:tblPr firstRow="1" firstCol="1" bandRow="1"/>
              <a:tblGrid>
                <a:gridCol w="430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26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3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87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68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64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554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103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83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04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7005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8212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97595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83567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51538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Dose (mg)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AUC</a:t>
                      </a:r>
                      <a:r>
                        <a:rPr lang="en-US" sz="11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0-24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(µM*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1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1/2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Cmax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(µM)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Tmax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)*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AUC</a:t>
                      </a:r>
                      <a:r>
                        <a:rPr lang="en-US" sz="11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0-∞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(µM*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Cl/F (L/hr)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Vz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/F (L)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53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19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19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19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19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19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19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Day 19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7.27(2.28)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6.47(0.53)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11.74(3.67)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12.82(3.48)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0.76(0.19)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0.78(0.17)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9.55(3.98)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9.39(1.94)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11.3(4.5)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10.5(1.9)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178.8(46.3)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189.6(38.8)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11.75(4.57)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15.38(6.75)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9.32(1.95)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7.83(2.50)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1.48(0.38)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1.54(0.70)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13.84(5.32)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16.33(8.70)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16.2(7.7)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16.6(12.6)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221.9(133.4)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154.6(55.7)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22.98(7.98)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9.85(3.20)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2.16(1.54)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4.75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28.67(4.01)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9.02(1.2)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131.1(59.7)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748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7662</TotalTime>
  <Words>2600</Words>
  <Application>Microsoft Office PowerPoint</Application>
  <PresentationFormat>Custom</PresentationFormat>
  <Paragraphs>942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Collier</dc:creator>
  <cp:lastModifiedBy>Kate Collier</cp:lastModifiedBy>
  <cp:revision>18</cp:revision>
  <dcterms:created xsi:type="dcterms:W3CDTF">2020-02-08T02:17:01Z</dcterms:created>
  <dcterms:modified xsi:type="dcterms:W3CDTF">2020-09-01T01:52:30Z</dcterms:modified>
</cp:coreProperties>
</file>