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7" r:id="rId2"/>
    <p:sldId id="318" r:id="rId3"/>
    <p:sldId id="309" r:id="rId4"/>
    <p:sldId id="300" r:id="rId5"/>
    <p:sldId id="311" r:id="rId6"/>
    <p:sldId id="316" r:id="rId7"/>
  </p:sldIdLst>
  <p:sldSz cx="9906000" cy="6858000" type="A4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0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10" autoAdjust="0"/>
    <p:restoredTop sz="95238" autoAdjust="0"/>
  </p:normalViewPr>
  <p:slideViewPr>
    <p:cSldViewPr>
      <p:cViewPr varScale="1">
        <p:scale>
          <a:sx n="121" d="100"/>
          <a:sy n="121" d="100"/>
        </p:scale>
        <p:origin x="1248" y="114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358" y="-8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7D894-721B-4ADC-ABFF-F51A080009A2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6450A-C9CD-4E50-B225-DBD3589F34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031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6450A-C9CD-4E50-B225-DBD3589F340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669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2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439718"/>
          </a:xfrm>
        </p:spPr>
        <p:txBody>
          <a:bodyPr>
            <a:normAutofit/>
          </a:bodyPr>
          <a:lstStyle>
            <a:lvl1pPr>
              <a:defRPr sz="3467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785794"/>
            <a:ext cx="8915400" cy="578647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89"/>
            </a:lvl1pPr>
            <a:lvl2pPr>
              <a:lnSpc>
                <a:spcPct val="150000"/>
              </a:lnSpc>
              <a:defRPr sz="2889"/>
            </a:lvl2pPr>
            <a:lvl3pPr>
              <a:lnSpc>
                <a:spcPct val="150000"/>
              </a:lnSpc>
              <a:defRPr sz="2889"/>
            </a:lvl3pPr>
            <a:lvl4pPr>
              <a:lnSpc>
                <a:spcPct val="150000"/>
              </a:lnSpc>
              <a:defRPr sz="2889"/>
            </a:lvl4pPr>
            <a:lvl5pPr>
              <a:lnSpc>
                <a:spcPct val="150000"/>
              </a:lnSpc>
              <a:defRPr sz="2889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5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03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056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40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75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112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464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2816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52" indent="0">
              <a:buNone/>
              <a:defRPr sz="2889" b="1"/>
            </a:lvl2pPr>
            <a:lvl3pPr marL="1320703" indent="0">
              <a:buNone/>
              <a:defRPr sz="2600" b="1"/>
            </a:lvl3pPr>
            <a:lvl4pPr marL="1981056" indent="0">
              <a:buNone/>
              <a:defRPr sz="2311" b="1"/>
            </a:lvl4pPr>
            <a:lvl5pPr marL="2641408" indent="0">
              <a:buNone/>
              <a:defRPr sz="2311" b="1"/>
            </a:lvl5pPr>
            <a:lvl6pPr marL="3301759" indent="0">
              <a:buNone/>
              <a:defRPr sz="2311" b="1"/>
            </a:lvl6pPr>
            <a:lvl7pPr marL="3962112" indent="0">
              <a:buNone/>
              <a:defRPr sz="2311" b="1"/>
            </a:lvl7pPr>
            <a:lvl8pPr marL="4622464" indent="0">
              <a:buNone/>
              <a:defRPr sz="2311" b="1"/>
            </a:lvl8pPr>
            <a:lvl9pPr marL="5282816" indent="0">
              <a:buNone/>
              <a:defRPr sz="2311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52" indent="0">
              <a:buNone/>
              <a:defRPr sz="2889" b="1"/>
            </a:lvl2pPr>
            <a:lvl3pPr marL="1320703" indent="0">
              <a:buNone/>
              <a:defRPr sz="2600" b="1"/>
            </a:lvl3pPr>
            <a:lvl4pPr marL="1981056" indent="0">
              <a:buNone/>
              <a:defRPr sz="2311" b="1"/>
            </a:lvl4pPr>
            <a:lvl5pPr marL="2641408" indent="0">
              <a:buNone/>
              <a:defRPr sz="2311" b="1"/>
            </a:lvl5pPr>
            <a:lvl6pPr marL="3301759" indent="0">
              <a:buNone/>
              <a:defRPr sz="2311" b="1"/>
            </a:lvl6pPr>
            <a:lvl7pPr marL="3962112" indent="0">
              <a:buNone/>
              <a:defRPr sz="2311" b="1"/>
            </a:lvl7pPr>
            <a:lvl8pPr marL="4622464" indent="0">
              <a:buNone/>
              <a:defRPr sz="2311" b="1"/>
            </a:lvl8pPr>
            <a:lvl9pPr marL="5282816" indent="0">
              <a:buNone/>
              <a:defRPr sz="2311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2022"/>
            </a:lvl1pPr>
            <a:lvl2pPr marL="660352" indent="0">
              <a:buNone/>
              <a:defRPr sz="1733"/>
            </a:lvl2pPr>
            <a:lvl3pPr marL="1320703" indent="0">
              <a:buNone/>
              <a:defRPr sz="1444"/>
            </a:lvl3pPr>
            <a:lvl4pPr marL="1981056" indent="0">
              <a:buNone/>
              <a:defRPr sz="1300"/>
            </a:lvl4pPr>
            <a:lvl5pPr marL="2641408" indent="0">
              <a:buNone/>
              <a:defRPr sz="1300"/>
            </a:lvl5pPr>
            <a:lvl6pPr marL="3301759" indent="0">
              <a:buNone/>
              <a:defRPr sz="1300"/>
            </a:lvl6pPr>
            <a:lvl7pPr marL="3962112" indent="0">
              <a:buNone/>
              <a:defRPr sz="1300"/>
            </a:lvl7pPr>
            <a:lvl8pPr marL="4622464" indent="0">
              <a:buNone/>
              <a:defRPr sz="1300"/>
            </a:lvl8pPr>
            <a:lvl9pPr marL="5282816" indent="0">
              <a:buNone/>
              <a:defRPr sz="1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4622"/>
            </a:lvl1pPr>
            <a:lvl2pPr marL="660352" indent="0">
              <a:buNone/>
              <a:defRPr sz="4044"/>
            </a:lvl2pPr>
            <a:lvl3pPr marL="1320703" indent="0">
              <a:buNone/>
              <a:defRPr sz="3467"/>
            </a:lvl3pPr>
            <a:lvl4pPr marL="1981056" indent="0">
              <a:buNone/>
              <a:defRPr sz="2889"/>
            </a:lvl4pPr>
            <a:lvl5pPr marL="2641408" indent="0">
              <a:buNone/>
              <a:defRPr sz="2889"/>
            </a:lvl5pPr>
            <a:lvl6pPr marL="3301759" indent="0">
              <a:buNone/>
              <a:defRPr sz="2889"/>
            </a:lvl6pPr>
            <a:lvl7pPr marL="3962112" indent="0">
              <a:buNone/>
              <a:defRPr sz="2889"/>
            </a:lvl7pPr>
            <a:lvl8pPr marL="4622464" indent="0">
              <a:buNone/>
              <a:defRPr sz="2889"/>
            </a:lvl8pPr>
            <a:lvl9pPr marL="5282816" indent="0">
              <a:buNone/>
              <a:defRPr sz="2889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2022"/>
            </a:lvl1pPr>
            <a:lvl2pPr marL="660352" indent="0">
              <a:buNone/>
              <a:defRPr sz="1733"/>
            </a:lvl2pPr>
            <a:lvl3pPr marL="1320703" indent="0">
              <a:buNone/>
              <a:defRPr sz="1444"/>
            </a:lvl3pPr>
            <a:lvl4pPr marL="1981056" indent="0">
              <a:buNone/>
              <a:defRPr sz="1300"/>
            </a:lvl4pPr>
            <a:lvl5pPr marL="2641408" indent="0">
              <a:buNone/>
              <a:defRPr sz="1300"/>
            </a:lvl5pPr>
            <a:lvl6pPr marL="3301759" indent="0">
              <a:buNone/>
              <a:defRPr sz="1300"/>
            </a:lvl6pPr>
            <a:lvl7pPr marL="3962112" indent="0">
              <a:buNone/>
              <a:defRPr sz="1300"/>
            </a:lvl7pPr>
            <a:lvl8pPr marL="4622464" indent="0">
              <a:buNone/>
              <a:defRPr sz="1300"/>
            </a:lvl8pPr>
            <a:lvl9pPr marL="5282816" indent="0">
              <a:buNone/>
              <a:defRPr sz="1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071546"/>
            <a:ext cx="89154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268B9-7BB4-4137-97F8-37CAE4072719}" type="datetimeFigureOut">
              <a:rPr lang="ko-KR" altLang="en-US" smtClean="0"/>
              <a:pPr/>
              <a:t>2021-04-09(Fri)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F767D-5B33-4142-9E5D-6FE6E0A1203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03" rtl="0" eaLnBrk="1" latinLnBrk="1" hangingPunct="1">
        <a:spcBef>
          <a:spcPct val="0"/>
        </a:spcBef>
        <a:buNone/>
        <a:defRPr sz="4044" b="1" kern="1200">
          <a:solidFill>
            <a:srgbClr val="C0000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95264" indent="-495264" algn="l" defTabSz="1320703" rtl="0" eaLnBrk="1" latinLnBrk="1" hangingPunct="1">
        <a:spcBef>
          <a:spcPct val="20000"/>
        </a:spcBef>
        <a:buFont typeface="Arial" pitchFamily="34" charset="0"/>
        <a:buChar char="•"/>
        <a:defRPr sz="3467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1pPr>
      <a:lvl2pPr marL="1073072" indent="-412719" algn="l" defTabSz="1320703" rtl="0" eaLnBrk="1" latinLnBrk="1" hangingPunct="1">
        <a:spcBef>
          <a:spcPct val="20000"/>
        </a:spcBef>
        <a:buFont typeface="Arial" pitchFamily="34" charset="0"/>
        <a:buChar char="–"/>
        <a:defRPr sz="3467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2pPr>
      <a:lvl3pPr marL="1650880" indent="-330176" algn="l" defTabSz="1320703" rtl="0" eaLnBrk="1" latinLnBrk="1" hangingPunct="1">
        <a:spcBef>
          <a:spcPct val="20000"/>
        </a:spcBef>
        <a:buFont typeface="Arial" pitchFamily="34" charset="0"/>
        <a:buChar char="•"/>
        <a:defRPr sz="3467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3pPr>
      <a:lvl4pPr marL="2311232" indent="-330176" algn="l" defTabSz="1320703" rtl="0" eaLnBrk="1" latinLnBrk="1" hangingPunct="1">
        <a:spcBef>
          <a:spcPct val="20000"/>
        </a:spcBef>
        <a:buFont typeface="Arial" pitchFamily="34" charset="0"/>
        <a:buChar char="–"/>
        <a:defRPr sz="3467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4pPr>
      <a:lvl5pPr marL="2971584" indent="-330176" algn="l" defTabSz="1320703" rtl="0" eaLnBrk="1" latinLnBrk="1" hangingPunct="1">
        <a:spcBef>
          <a:spcPct val="20000"/>
        </a:spcBef>
        <a:buFont typeface="Arial" pitchFamily="34" charset="0"/>
        <a:buChar char="»"/>
        <a:defRPr sz="3467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5pPr>
      <a:lvl6pPr marL="3631936" indent="-330176" algn="l" defTabSz="1320703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288" indent="-330176" algn="l" defTabSz="1320703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641" indent="-330176" algn="l" defTabSz="1320703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2992" indent="-330176" algn="l" defTabSz="1320703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52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03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056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408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759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112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464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2816" algn="l" defTabSz="1320703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88504" y="1412776"/>
            <a:ext cx="8915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1600" b="1" kern="0" dirty="0">
                <a:latin typeface="Arial" panose="020B0604020202020204" pitchFamily="34" charset="0"/>
                <a:cs typeface="Times New Roman" panose="02020603050405020304" pitchFamily="18" charset="0"/>
              </a:rPr>
              <a:t>Genetically determined </a:t>
            </a:r>
            <a:r>
              <a:rPr lang="en-US" altLang="ko-KR" sz="1600" b="1" kern="0" dirty="0" err="1">
                <a:latin typeface="Arial" panose="020B0604020202020204" pitchFamily="34" charset="0"/>
                <a:cs typeface="Times New Roman" panose="02020603050405020304" pitchFamily="18" charset="0"/>
              </a:rPr>
              <a:t>hypoalbuminemia</a:t>
            </a:r>
            <a:r>
              <a:rPr lang="en-US" altLang="ko-KR" sz="1600" b="1" kern="0" dirty="0">
                <a:latin typeface="Arial" panose="020B0604020202020204" pitchFamily="34" charset="0"/>
                <a:cs typeface="Times New Roman" panose="02020603050405020304" pitchFamily="18" charset="0"/>
              </a:rPr>
              <a:t> as a risk factor for hypertension: instrumental variable analysis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b="1" kern="100" dirty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Jong Wook Choi</a:t>
            </a:r>
            <a:r>
              <a:rPr lang="en-US" altLang="ko-KR" sz="1600" kern="0" baseline="3000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1</a:t>
            </a: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, </a:t>
            </a:r>
            <a:r>
              <a:rPr lang="en-US" altLang="ko-KR" sz="1600" kern="0" dirty="0" err="1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Joon</a:t>
            </a: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-Sung Park</a:t>
            </a:r>
            <a:r>
              <a:rPr lang="en-US" altLang="ko-KR" sz="1600" kern="0" baseline="3000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2*</a:t>
            </a: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,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and </a:t>
            </a: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Chang </a:t>
            </a:r>
            <a:r>
              <a:rPr lang="en-US" altLang="ko-KR" sz="1600" kern="0" dirty="0" err="1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Hwa</a:t>
            </a:r>
            <a:r>
              <a:rPr lang="en-US" altLang="ko-KR" sz="1600" kern="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 Lee</a:t>
            </a:r>
            <a:r>
              <a:rPr lang="en-US" altLang="ko-KR" sz="1600" kern="0" baseline="3000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2*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kern="0" dirty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kern="0" baseline="3000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1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Research Institute of Medical Science, </a:t>
            </a:r>
            <a:r>
              <a:rPr lang="en-US" altLang="ko-KR" sz="16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Konkuk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University School of Medicine, </a:t>
            </a:r>
            <a:r>
              <a:rPr lang="en-US" altLang="ko-KR" sz="16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Chungju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, Korea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kern="0" baseline="30000" dirty="0">
                <a:latin typeface="Arial" panose="020B0604020202020204" pitchFamily="34" charset="0"/>
                <a:ea typeface="굴림" panose="020B0600000101010101" pitchFamily="50" charset="-127"/>
                <a:cs typeface="Times New Roman" panose="02020603050405020304" pitchFamily="18" charset="0"/>
              </a:rPr>
              <a:t>2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Department of Internal Medicine, </a:t>
            </a:r>
            <a:r>
              <a:rPr lang="en-US" altLang="ko-KR" sz="16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Hanyang</a:t>
            </a:r>
            <a:r>
              <a:rPr lang="en-US" altLang="ko-KR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University College of Medicine, Seoul, Korea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5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Supplementary </a:t>
            </a:r>
            <a:r>
              <a:rPr lang="en-US" altLang="ko-KR" dirty="0"/>
              <a:t>figure </a:t>
            </a:r>
            <a:r>
              <a:rPr lang="en-US" altLang="ko-KR" dirty="0" smtClean="0"/>
              <a:t>legends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Supplementary Fig. S1. </a:t>
            </a:r>
            <a:r>
              <a:rPr lang="en-US" altLang="ko-KR" dirty="0" err="1">
                <a:solidFill>
                  <a:schemeClr val="tx1"/>
                </a:solidFill>
              </a:rPr>
              <a:t>Quantile</a:t>
            </a:r>
            <a:r>
              <a:rPr lang="en-US" altLang="ko-KR" dirty="0">
                <a:solidFill>
                  <a:schemeClr val="tx1"/>
                </a:solidFill>
              </a:rPr>
              <a:t> plot of observed P-values (black dots) for the association of all 519,364 single-nucleotide polymorphisms.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 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Supplementary Fig. S2. Manhattan plot showing genome-wide P-value* of association with </a:t>
            </a:r>
            <a:r>
              <a:rPr lang="en-US" altLang="ko-KR" dirty="0" err="1">
                <a:solidFill>
                  <a:schemeClr val="tx1"/>
                </a:solidFill>
              </a:rPr>
              <a:t>hypoalbuminemia</a:t>
            </a:r>
            <a:r>
              <a:rPr lang="en-US" altLang="ko-KR" dirty="0">
                <a:solidFill>
                  <a:schemeClr val="tx1"/>
                </a:solidFill>
              </a:rPr>
              <a:t> in this study. P-values were obtained by adjusted multiple logistic analysis. The y-axis shows the –log</a:t>
            </a:r>
            <a:r>
              <a:rPr lang="en-US" altLang="ko-KR" baseline="-25000" dirty="0">
                <a:solidFill>
                  <a:schemeClr val="tx1"/>
                </a:solidFill>
              </a:rPr>
              <a:t>10</a:t>
            </a:r>
            <a:r>
              <a:rPr lang="en-US" altLang="ko-KR" dirty="0">
                <a:solidFill>
                  <a:schemeClr val="tx1"/>
                </a:solidFill>
              </a:rPr>
              <a:t> P-values of 519,364 single-nucleotide polymorphisms, and the x-axis shows their chromosome positions.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*P-value was calculated by logistic regression analysis using age and sex as covariates. 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SNP, single nucleotide polymorphism.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 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Supplementary Fig. S3. Regional association plot. Data are shown for </a:t>
            </a:r>
            <a:r>
              <a:rPr lang="en-US" altLang="ko-KR" dirty="0" err="1">
                <a:solidFill>
                  <a:schemeClr val="tx1"/>
                </a:solidFill>
              </a:rPr>
              <a:t>hypoalbuminemia</a:t>
            </a:r>
            <a:r>
              <a:rPr lang="en-US" altLang="ko-KR" dirty="0">
                <a:solidFill>
                  <a:schemeClr val="tx1"/>
                </a:solidFill>
              </a:rPr>
              <a:t>-associated regions on chromosome 6 (A), including rs2894536 ( </a:t>
            </a:r>
            <a:r>
              <a:rPr lang="en-US" altLang="ko-KR" i="1" dirty="0">
                <a:solidFill>
                  <a:schemeClr val="tx1"/>
                </a:solidFill>
              </a:rPr>
              <a:t>LOC107986598</a:t>
            </a:r>
            <a:r>
              <a:rPr lang="en-US" altLang="ko-KR" dirty="0">
                <a:solidFill>
                  <a:schemeClr val="tx1"/>
                </a:solidFill>
              </a:rPr>
              <a:t>) and chromosome 9 (B), including rs10972486 (in </a:t>
            </a:r>
            <a:r>
              <a:rPr lang="en-US" altLang="ko-KR" i="1" dirty="0">
                <a:solidFill>
                  <a:schemeClr val="tx1"/>
                </a:solidFill>
              </a:rPr>
              <a:t>ATP8B5P</a:t>
            </a:r>
            <a:r>
              <a:rPr lang="en-US" altLang="ko-KR" dirty="0">
                <a:solidFill>
                  <a:schemeClr val="tx1"/>
                </a:solidFill>
              </a:rPr>
              <a:t>). The P-values* of genotyped SNPs are plotted (as −log</a:t>
            </a:r>
            <a:r>
              <a:rPr lang="en-US" altLang="ko-KR" baseline="-25000" dirty="0">
                <a:solidFill>
                  <a:schemeClr val="tx1"/>
                </a:solidFill>
              </a:rPr>
              <a:t>10</a:t>
            </a:r>
            <a:r>
              <a:rPr lang="en-US" altLang="ko-KR" dirty="0">
                <a:solidFill>
                  <a:schemeClr val="tx1"/>
                </a:solidFill>
              </a:rPr>
              <a:t> values) against their physical position on a chromosome (NCBI Build 36/hg19). 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*P-value was calculated by logistic regression analysis using age and sex as covariates. 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 </a:t>
            </a:r>
            <a:endParaRPr lang="ko-KR" altLang="ko-K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</a:rPr>
              <a:t>Supplementary Fig. S4. Flow chart of the enrollment process.</a:t>
            </a:r>
            <a:endParaRPr lang="ko-KR" altLang="ko-KR" dirty="0">
              <a:solidFill>
                <a:schemeClr val="tx1"/>
              </a:solidFill>
            </a:endParaRPr>
          </a:p>
          <a:p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4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15531"/>
              </p:ext>
            </p:extLst>
          </p:nvPr>
        </p:nvGraphicFramePr>
        <p:xfrm>
          <a:off x="2855363" y="1988840"/>
          <a:ext cx="4303807" cy="3568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Image" r:id="rId3" imgW="14552280" imgH="9434880" progId="Photoshop.Image.13">
                  <p:embed/>
                </p:oleObj>
              </mc:Choice>
              <mc:Fallback>
                <p:oleObj name="Image" r:id="rId3" imgW="14552280" imgH="94348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5363" y="1988840"/>
                        <a:ext cx="4303807" cy="3568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제목 43"/>
          <p:cNvSpPr>
            <a:spLocks noGrp="1"/>
          </p:cNvSpPr>
          <p:nvPr>
            <p:ph type="title"/>
          </p:nvPr>
        </p:nvSpPr>
        <p:spPr>
          <a:xfrm>
            <a:off x="989194" y="0"/>
            <a:ext cx="8915400" cy="332656"/>
          </a:xfrm>
        </p:spPr>
        <p:txBody>
          <a:bodyPr>
            <a:noAutofit/>
          </a:bodyPr>
          <a:lstStyle/>
          <a:p>
            <a:pPr algn="r"/>
            <a:r>
              <a:rPr lang="en-US" altLang="ko-KR" sz="2000" dirty="0"/>
              <a:t>Fig S1.QQ</a:t>
            </a:r>
            <a:endParaRPr lang="ko-KR" altLang="en-US" sz="2000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2838690" y="1268760"/>
            <a:ext cx="0" cy="44644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694674" y="5586636"/>
            <a:ext cx="4464496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984408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7159170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2694674" y="342900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694674" y="1279788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1262162" y="3260261"/>
            <a:ext cx="1729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altLang="ko-KR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(observed P)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60912" y="6002985"/>
            <a:ext cx="1709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altLang="ko-KR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(expected P)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4674" y="5733256"/>
            <a:ext cx="4637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0                                                3                                                 6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702" y="4045264"/>
            <a:ext cx="1047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4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λ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400" dirty="0"/>
              <a:t>= 1.0206</a:t>
            </a:r>
            <a:endParaRPr lang="ko-KR" alt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353039" y="1136391"/>
            <a:ext cx="269626" cy="4632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844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321891"/>
              </p:ext>
            </p:extLst>
          </p:nvPr>
        </p:nvGraphicFramePr>
        <p:xfrm>
          <a:off x="1055619" y="548679"/>
          <a:ext cx="8467483" cy="5032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Image" r:id="rId3" imgW="14387040" imgH="9853920" progId="Photoshop.Image.13">
                  <p:embed/>
                </p:oleObj>
              </mc:Choice>
              <mc:Fallback>
                <p:oleObj name="Image" r:id="rId3" imgW="14387040" imgH="9853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5619" y="548679"/>
                        <a:ext cx="8467483" cy="5032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제목 43"/>
          <p:cNvSpPr>
            <a:spLocks noGrp="1"/>
          </p:cNvSpPr>
          <p:nvPr>
            <p:ph type="title"/>
          </p:nvPr>
        </p:nvSpPr>
        <p:spPr>
          <a:xfrm>
            <a:off x="957323" y="0"/>
            <a:ext cx="8915400" cy="332656"/>
          </a:xfrm>
        </p:spPr>
        <p:txBody>
          <a:bodyPr>
            <a:noAutofit/>
          </a:bodyPr>
          <a:lstStyle/>
          <a:p>
            <a:pPr algn="r"/>
            <a:r>
              <a:rPr lang="en-US" altLang="ko-KR" sz="2000" dirty="0"/>
              <a:t>Fig S2.Manhattan</a:t>
            </a:r>
            <a:endParaRPr lang="ko-KR" altLang="en-US" sz="2000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1413846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901907" y="5589240"/>
            <a:ext cx="862990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12604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2774115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350179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392624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4430299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4934355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536640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576763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6230499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9470859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6598777" y="5581003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7022587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7382627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9318605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7703611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8030699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824672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8501803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8742541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9119057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8917521" y="5589240"/>
            <a:ext cx="0" cy="11497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78413" y="5712457"/>
            <a:ext cx="8470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1               2             3           4            5          6         7         8       9       10     11      12     13   14    15  16 17  1819 20 2122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 flipV="1">
            <a:off x="1045923" y="548680"/>
            <a:ext cx="18645" cy="50405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901907" y="414908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901907" y="270892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901907" y="1268760"/>
            <a:ext cx="1529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3875" y="404664"/>
            <a:ext cx="269626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27126" y="6096742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-254776" y="2568359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altLang="ko-KR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(p-value)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911634" y="548680"/>
            <a:ext cx="1529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911634" y="1988840"/>
            <a:ext cx="1529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911634" y="3429000"/>
            <a:ext cx="1529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911634" y="4869160"/>
            <a:ext cx="1529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753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43"/>
          <p:cNvSpPr txBox="1">
            <a:spLocks/>
          </p:cNvSpPr>
          <p:nvPr/>
        </p:nvSpPr>
        <p:spPr>
          <a:xfrm>
            <a:off x="989194" y="0"/>
            <a:ext cx="8915400" cy="415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1320759" rtl="0" eaLnBrk="1" latinLnBrk="1" hangingPunct="1">
              <a:spcBef>
                <a:spcPct val="0"/>
              </a:spcBef>
              <a:buNone/>
              <a:defRPr sz="4044" b="1" kern="120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altLang="ko-KR" sz="2000" dirty="0"/>
              <a:t>Fig S3.Locus</a:t>
            </a:r>
            <a:endParaRPr lang="ko-KR" alt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238" y="1700808"/>
            <a:ext cx="1180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(A) rs2894536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1238" y="1700809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(B) rs10972486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82" y="1916832"/>
            <a:ext cx="3722400" cy="265713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001" y="1922025"/>
            <a:ext cx="3722400" cy="265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74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43"/>
          <p:cNvSpPr txBox="1">
            <a:spLocks/>
          </p:cNvSpPr>
          <p:nvPr/>
        </p:nvSpPr>
        <p:spPr>
          <a:xfrm>
            <a:off x="989194" y="0"/>
            <a:ext cx="8915400" cy="313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1320759" rtl="0" eaLnBrk="1" latinLnBrk="1" hangingPunct="1">
              <a:spcBef>
                <a:spcPct val="0"/>
              </a:spcBef>
              <a:buNone/>
              <a:defRPr sz="4044" b="1" kern="120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altLang="ko-KR" sz="2000"/>
              <a:t>Fig </a:t>
            </a:r>
            <a:r>
              <a:rPr lang="en-US" altLang="ko-KR" sz="2000" smtClean="0"/>
              <a:t>S4.</a:t>
            </a:r>
            <a:endParaRPr lang="ko-KR" altLang="en-US" sz="2000" dirty="0"/>
          </a:p>
        </p:txBody>
      </p:sp>
      <p:sp>
        <p:nvSpPr>
          <p:cNvPr id="4" name="직사각형 3"/>
          <p:cNvSpPr/>
          <p:nvPr/>
        </p:nvSpPr>
        <p:spPr>
          <a:xfrm>
            <a:off x="185030" y="116632"/>
            <a:ext cx="6133752" cy="426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10030 participants were included in the Korean Genome Epidemiology study</a:t>
            </a:r>
            <a:endParaRPr kumimoji="0" lang="ko-KR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013500" y="1188148"/>
            <a:ext cx="5887621" cy="4232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4351 were excluded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57 with malignant disease</a:t>
            </a:r>
          </a:p>
          <a:p>
            <a:pPr>
              <a:lnSpc>
                <a:spcPct val="150000"/>
              </a:lnSpc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1314 with </a:t>
            </a:r>
            <a:r>
              <a:rPr kumimoji="0" lang="en-US" altLang="ko-KR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hypertension </a:t>
            </a:r>
            <a:r>
              <a:rPr lang="en-US" altLang="ko-KR" sz="1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medication</a:t>
            </a:r>
            <a:endParaRPr kumimoji="0" lang="en-US" altLang="ko-KR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1088 with systolic blood pressure ≥ 140 mmHg   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1038 with diastolic blood pressure ≥ 90 mmHg   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71 with previously diagnosed cardiovascular diseases</a:t>
            </a:r>
            <a:endParaRPr kumimoji="0" lang="en-US" altLang="ko-KR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244 with diabetes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196 with 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emoglobin A1c (%) ≥ 6.5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17 with fasting plasma glucose ≥ 126 mg/dL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83 with fasting plasma glucose ≥ 200 mg/dL</a:t>
            </a:r>
          </a:p>
          <a:p>
            <a:pPr>
              <a:lnSpc>
                <a:spcPct val="150000"/>
              </a:lnSpc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23 with previously diagnosed kidney diseases</a:t>
            </a:r>
          </a:p>
          <a:p>
            <a:pPr>
              <a:lnSpc>
                <a:spcPct val="150000"/>
              </a:lnSpc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220 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 estimated</a:t>
            </a:r>
            <a:r>
              <a: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glomerular filtration rate &lt; 60 mL/min/</a:t>
            </a:r>
            <a:r>
              <a:rPr lang="en-US" altLang="ko-KR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1.73m</a:t>
            </a:r>
            <a:r>
              <a:rPr lang="en-US" altLang="ko-KR" sz="1400" baseline="30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altLang="ko-KR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or urine albumin-to-creatinine ratio (mg/g creatinine) ≥ 30</a:t>
            </a:r>
            <a:endParaRPr kumimoji="0"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28464" y="6295403"/>
            <a:ext cx="3387742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Control group (n = 3157)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en-US" altLang="ko-KR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28464" y="5505151"/>
            <a:ext cx="2947988" cy="430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4325 participants were eligible</a:t>
            </a:r>
            <a:endParaRPr kumimoji="0"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직선 화살표 연결선 7"/>
          <p:cNvCxnSpPr>
            <a:endCxn id="7" idx="0"/>
          </p:cNvCxnSpPr>
          <p:nvPr/>
        </p:nvCxnSpPr>
        <p:spPr>
          <a:xfrm>
            <a:off x="1574048" y="548680"/>
            <a:ext cx="28410" cy="495647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>
            <a:stCxn id="7" idx="2"/>
          </p:cNvCxnSpPr>
          <p:nvPr/>
        </p:nvCxnSpPr>
        <p:spPr>
          <a:xfrm>
            <a:off x="1602458" y="5935364"/>
            <a:ext cx="0" cy="36003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1568624" y="3036601"/>
            <a:ext cx="37465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4513379" y="6295403"/>
            <a:ext cx="3387742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ko-KR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Hypoalbuminemic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group (n = 1168) </a:t>
            </a:r>
          </a:p>
        </p:txBody>
      </p:sp>
      <p:cxnSp>
        <p:nvCxnSpPr>
          <p:cNvPr id="14" name="직선 화살표 연결선 13"/>
          <p:cNvCxnSpPr>
            <a:stCxn id="7" idx="2"/>
            <a:endCxn id="13" idx="0"/>
          </p:cNvCxnSpPr>
          <p:nvPr/>
        </p:nvCxnSpPr>
        <p:spPr>
          <a:xfrm>
            <a:off x="1602458" y="5935364"/>
            <a:ext cx="4604792" cy="36003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2013500" y="645640"/>
            <a:ext cx="5887621" cy="433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1190 were excluded</a:t>
            </a:r>
            <a:r>
              <a:rPr kumimoji="0"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after</a:t>
            </a:r>
            <a:r>
              <a:rPr kumimoji="0"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quality control process</a:t>
            </a: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1568624" y="855143"/>
            <a:ext cx="374650" cy="31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008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1613605</TotalTime>
  <Words>238</Words>
  <Application>Microsoft Office PowerPoint</Application>
  <PresentationFormat>A4 용지(210x297mm)</PresentationFormat>
  <Paragraphs>103</Paragraphs>
  <Slides>6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맑은 고딕</vt:lpstr>
      <vt:lpstr>Arial</vt:lpstr>
      <vt:lpstr>Cambria Math</vt:lpstr>
      <vt:lpstr>Times New Roman</vt:lpstr>
      <vt:lpstr>Office 테마</vt:lpstr>
      <vt:lpstr>Image</vt:lpstr>
      <vt:lpstr>PowerPoint 프레젠테이션</vt:lpstr>
      <vt:lpstr>Supplementary figure legends</vt:lpstr>
      <vt:lpstr>Fig S1.QQ</vt:lpstr>
      <vt:lpstr>Fig S2.Manhattan</vt:lpstr>
      <vt:lpstr>PowerPoint 프레젠테이션</vt:lpstr>
      <vt:lpstr>PowerPoint 프레젠테이션</vt:lpstr>
    </vt:vector>
  </TitlesOfParts>
  <Company>HYUH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SHP</dc:creator>
  <cp:lastModifiedBy>최종욱</cp:lastModifiedBy>
  <cp:revision>436</cp:revision>
  <dcterms:created xsi:type="dcterms:W3CDTF">2014-02-07T15:45:57Z</dcterms:created>
  <dcterms:modified xsi:type="dcterms:W3CDTF">2021-04-09T02:05:00Z</dcterms:modified>
</cp:coreProperties>
</file>