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1" r:id="rId3"/>
    <p:sldId id="264" r:id="rId4"/>
    <p:sldId id="265" r:id="rId5"/>
    <p:sldId id="260" r:id="rId6"/>
    <p:sldId id="262" r:id="rId7"/>
    <p:sldId id="266" r:id="rId8"/>
    <p:sldId id="267" r:id="rId9"/>
    <p:sldId id="269" r:id="rId10"/>
    <p:sldId id="270" r:id="rId11"/>
    <p:sldId id="259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3" autoAdjust="0"/>
    <p:restoredTop sz="81293"/>
  </p:normalViewPr>
  <p:slideViewPr>
    <p:cSldViewPr snapToGrid="0">
      <p:cViewPr varScale="1">
        <p:scale>
          <a:sx n="106" d="100"/>
          <a:sy n="106" d="100"/>
        </p:scale>
        <p:origin x="78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5D14D-74C3-4E9D-8BF5-3AC045662B62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933B-E385-4A51-A9FF-6B4B167066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6648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EDE58-BAEF-40EF-8911-BA42E5A87956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2349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b="1" dirty="0">
              <a:solidFill>
                <a:srgbClr val="FFFF00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EDE58-BAEF-40EF-8911-BA42E5A87956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3453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EDE58-BAEF-40EF-8911-BA42E5A87956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584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12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2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102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070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481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509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226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97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544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260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103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DF43F-B1A8-4CE9-9565-08C9B54C2594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04B5-69FA-468D-915D-3E4A7381A2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853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6.tiff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tiff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351" y="791655"/>
            <a:ext cx="2307998" cy="30214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450" y="831755"/>
            <a:ext cx="2306881" cy="30261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475" y="1237833"/>
            <a:ext cx="2758068" cy="2223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263" y="6385467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 Fig.1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79384" y="500132"/>
            <a:ext cx="7244327" cy="5614469"/>
            <a:chOff x="1479384" y="500132"/>
            <a:chExt cx="7244327" cy="5614469"/>
          </a:xfrm>
        </p:grpSpPr>
        <p:sp>
          <p:nvSpPr>
            <p:cNvPr id="9" name="TextBox 8"/>
            <p:cNvSpPr txBox="1"/>
            <p:nvPr/>
          </p:nvSpPr>
          <p:spPr>
            <a:xfrm>
              <a:off x="1479384" y="50013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a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0417" y="4522939"/>
              <a:ext cx="1797306" cy="141568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9128" y="4493073"/>
              <a:ext cx="1794583" cy="138747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818745" y="5852991"/>
              <a:ext cx="8640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Rhod2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44250" y="5807637"/>
              <a:ext cx="136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mito-case12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55302" y="4079637"/>
              <a:ext cx="2712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3302" y="4080543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19186" y="509514"/>
              <a:ext cx="2712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b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78401" y="509514"/>
              <a:ext cx="2712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c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078525" y="3387256"/>
              <a:ext cx="645186" cy="2265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8437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963A2-ABD8-2245-B370-697151466C2F}"/>
              </a:ext>
            </a:extLst>
          </p:cNvPr>
          <p:cNvSpPr/>
          <p:nvPr/>
        </p:nvSpPr>
        <p:spPr>
          <a:xfrm>
            <a:off x="497058" y="491392"/>
            <a:ext cx="11197883" cy="5037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5. Extended analysis of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mice phenotype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(A)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expression in wild type (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n=2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mice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200-300 islets per mouse, 3 technical replicates per mouse)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islets (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n=2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mice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200-300 islets per mouse, 3 technical replicates per mouse). (B) Insulin secretion in figure 4E normalized to insulin content shown in figure 4G.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n.b.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Figure 4E and figure 4G were performed using separate islets, therefore, the wild type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KO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insulin secretion values were normalized to the mean of wildtype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islet content, respectively. (C) Representative western blot analysis of mitochondrial complexes I-V (CI-V) in wild type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islets, each lane is from a single mouse,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=3 for wild type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KO. (D) Quantification of mitochondrial complexes I-V (CI-V) in wild type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islets.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Comparisons were made with an unpaired two-tailed Student’s t-test.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**** P&lt;0.0001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88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009" y="2156612"/>
            <a:ext cx="2428146" cy="24902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611" y="2366467"/>
            <a:ext cx="2369055" cy="190815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236237" y="1883572"/>
            <a:ext cx="7587078" cy="5374047"/>
            <a:chOff x="2063552" y="350861"/>
            <a:chExt cx="7587078" cy="5374047"/>
          </a:xfrm>
        </p:grpSpPr>
        <p:grpSp>
          <p:nvGrpSpPr>
            <p:cNvPr id="4" name="Group 3"/>
            <p:cNvGrpSpPr/>
            <p:nvPr/>
          </p:nvGrpSpPr>
          <p:grpSpPr>
            <a:xfrm>
              <a:off x="2063552" y="350861"/>
              <a:ext cx="7587078" cy="1709987"/>
              <a:chOff x="2063552" y="350861"/>
              <a:chExt cx="7587078" cy="170998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2063552" y="362291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a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200771" y="350861"/>
                <a:ext cx="27122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4316916" y="1310368"/>
                <a:ext cx="2283140" cy="750480"/>
                <a:chOff x="2474976" y="2542032"/>
                <a:chExt cx="2283140" cy="750480"/>
              </a:xfrm>
            </p:grpSpPr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90" t="45845" r="54596" b="51273"/>
                <a:stretch>
                  <a:fillRect/>
                </a:stretch>
              </p:blipFill>
              <p:spPr>
                <a:xfrm>
                  <a:off x="3630168" y="2606040"/>
                  <a:ext cx="896112" cy="155448"/>
                </a:xfrm>
                <a:prstGeom prst="rect">
                  <a:avLst/>
                </a:prstGeom>
              </p:spPr>
            </p:pic>
            <p:grpSp>
              <p:nvGrpSpPr>
                <p:cNvPr id="62" name="Group 61"/>
                <p:cNvGrpSpPr/>
                <p:nvPr/>
              </p:nvGrpSpPr>
              <p:grpSpPr>
                <a:xfrm>
                  <a:off x="2474976" y="2542032"/>
                  <a:ext cx="2283140" cy="750480"/>
                  <a:chOff x="2474976" y="2542032"/>
                  <a:chExt cx="2283140" cy="750480"/>
                </a:xfrm>
              </p:grpSpPr>
              <p:pic>
                <p:nvPicPr>
                  <p:cNvPr id="63" name="Picture 62"/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6072" t="39975" r="54928" b="56821"/>
                  <a:stretch>
                    <a:fillRect/>
                  </a:stretch>
                </p:blipFill>
                <p:spPr>
                  <a:xfrm>
                    <a:off x="3611880" y="2743200"/>
                    <a:ext cx="905256" cy="201168"/>
                  </a:xfrm>
                  <a:prstGeom prst="rect">
                    <a:avLst/>
                  </a:prstGeom>
                </p:spPr>
              </p:pic>
              <p:sp>
                <p:nvSpPr>
                  <p:cNvPr id="64" name="Right Arrow 63"/>
                  <p:cNvSpPr/>
                  <p:nvPr/>
                </p:nvSpPr>
                <p:spPr>
                  <a:xfrm>
                    <a:off x="3447288" y="2615184"/>
                    <a:ext cx="173736" cy="128016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2779776" y="2542032"/>
                    <a:ext cx="66751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sv-SE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MICU2</a:t>
                    </a:r>
                  </a:p>
                </p:txBody>
              </p:sp>
              <p:sp>
                <p:nvSpPr>
                  <p:cNvPr id="66" name="Right Arrow 65"/>
                  <p:cNvSpPr/>
                  <p:nvPr/>
                </p:nvSpPr>
                <p:spPr>
                  <a:xfrm>
                    <a:off x="3435096" y="2795016"/>
                    <a:ext cx="173736" cy="128016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2474976" y="2731008"/>
                    <a:ext cx="10088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α</a:t>
                    </a:r>
                    <a:r>
                      <a:rPr lang="sv-SE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-TUBULIN</a:t>
                    </a:r>
                  </a:p>
                </p:txBody>
              </p:sp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3481362" y="3015513"/>
                    <a:ext cx="60174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sv-SE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 NC</a:t>
                    </a:r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3931698" y="3015513"/>
                    <a:ext cx="82641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sv-SE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 </a:t>
                    </a:r>
                    <a:r>
                      <a:rPr lang="sv-SE" sz="12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Micu2</a:t>
                    </a:r>
                  </a:p>
                </p:txBody>
              </p:sp>
              <p:sp>
                <p:nvSpPr>
                  <p:cNvPr id="70" name="Right Arrow 69"/>
                  <p:cNvSpPr/>
                  <p:nvPr/>
                </p:nvSpPr>
                <p:spPr>
                  <a:xfrm rot="16200000">
                    <a:off x="3735324" y="2939796"/>
                    <a:ext cx="146304" cy="118872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  <p:sp>
                <p:nvSpPr>
                  <p:cNvPr id="71" name="Right Arrow 70"/>
                  <p:cNvSpPr/>
                  <p:nvPr/>
                </p:nvSpPr>
                <p:spPr>
                  <a:xfrm rot="16200000">
                    <a:off x="4079748" y="2945892"/>
                    <a:ext cx="146304" cy="118872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6714564" y="352020"/>
                <a:ext cx="2632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c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379402" y="362291"/>
                <a:ext cx="27122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 flipH="1">
                <a:off x="2280285" y="833756"/>
                <a:ext cx="40640" cy="31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2798466" y="5565913"/>
              <a:ext cx="473544" cy="158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10652" y="2308350"/>
            <a:ext cx="124529" cy="87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045FC9-D0A8-6B48-8CAA-9BAC6F00637A}"/>
              </a:ext>
            </a:extLst>
          </p:cNvPr>
          <p:cNvSpPr txBox="1">
            <a:spLocks noChangeAspect="1"/>
          </p:cNvSpPr>
          <p:nvPr/>
        </p:nvSpPr>
        <p:spPr>
          <a:xfrm>
            <a:off x="162927" y="6404805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 Fig. 6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CF75A1A-C72D-40C4-8C5B-3CB6092A85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988574"/>
              </p:ext>
            </p:extLst>
          </p:nvPr>
        </p:nvGraphicFramePr>
        <p:xfrm>
          <a:off x="6079829" y="2128145"/>
          <a:ext cx="2828925" cy="257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2829586" imgH="2570419" progId="Prism9.Document">
                  <p:embed/>
                </p:oleObj>
              </mc:Choice>
              <mc:Fallback>
                <p:oleObj name="Prism 9" r:id="rId7" imgW="2829586" imgH="2570419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79829" y="2128145"/>
                        <a:ext cx="2828925" cy="257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7640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963A2-ABD8-2245-B370-697151466C2F}"/>
              </a:ext>
            </a:extLst>
          </p:cNvPr>
          <p:cNvSpPr/>
          <p:nvPr/>
        </p:nvSpPr>
        <p:spPr>
          <a:xfrm>
            <a:off x="497058" y="491392"/>
            <a:ext cx="11197883" cy="3751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6. Data demonstrating knock down efficiency of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its functional quantification in HEK-293T cells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(A)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expression in HEK-293T cells.  (B) Representative western blot analysis of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after knock down in HEK-293T cells; (C) quantification of MICU2 protein by Western blot analysis. Analysis was performed 72 h after treatment with scrambled siRNA or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Experiments were repeated at least three times. (D) Quantification of time to maximal peak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elevation based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data derived from Figure 5A. Mean ± SEM are given. Comparisons were made with an unpaired two-tailed Student’s t-test. ** P&lt;0.01 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19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163625-10F9-C640-91E9-3B5EB73A5FA1}"/>
              </a:ext>
            </a:extLst>
          </p:cNvPr>
          <p:cNvSpPr/>
          <p:nvPr/>
        </p:nvSpPr>
        <p:spPr>
          <a:xfrm>
            <a:off x="633044" y="432311"/>
            <a:ext cx="10972801" cy="4791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1.  MCU and MICU1 expression upon MICU2 silencing, extended analysis of [Ca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="1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upon MICU2 knock down and representative images showing mitochondria loaded or transfected with Rhod2 and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-case 12 respectively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Mcu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expression and (B)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expression in INS1 832/13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NC and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(C) shows quantification of time to maximal peak for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on data derived from Figure 1G. (D) Representative images showing loading of Rhod2 in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H1 (E) and transfection of mito-case12 in INS-1 832/13 cells. Mean ± SEM are given.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Comparisons were made with an unpaired two-tailed Student’s t-test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* P&lt;0.05.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3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610942E-49E5-1645-8221-88721FAB7B83}"/>
              </a:ext>
            </a:extLst>
          </p:cNvPr>
          <p:cNvGrpSpPr/>
          <p:nvPr/>
        </p:nvGrpSpPr>
        <p:grpSpPr>
          <a:xfrm>
            <a:off x="162927" y="4159759"/>
            <a:ext cx="9665109" cy="2552823"/>
            <a:chOff x="683186" y="2255354"/>
            <a:chExt cx="9665109" cy="25528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E045FC9-D0A8-6B48-8CAA-9BAC6F00637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83186" y="4500400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Supplementary Fig. 2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29E9253-F724-EC41-B7CB-008B1EB3FEA6}"/>
                </a:ext>
              </a:extLst>
            </p:cNvPr>
            <p:cNvSpPr/>
            <p:nvPr/>
          </p:nvSpPr>
          <p:spPr>
            <a:xfrm>
              <a:off x="1895168" y="3392129"/>
              <a:ext cx="589935" cy="2026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9313026-5891-594C-AA01-585533F5EFDA}"/>
                </a:ext>
              </a:extLst>
            </p:cNvPr>
            <p:cNvSpPr/>
            <p:nvPr/>
          </p:nvSpPr>
          <p:spPr>
            <a:xfrm>
              <a:off x="9758360" y="2595992"/>
              <a:ext cx="589935" cy="2026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FC656BC-A158-BA4C-AC77-5D3EB161AFEC}"/>
                </a:ext>
              </a:extLst>
            </p:cNvPr>
            <p:cNvSpPr/>
            <p:nvPr/>
          </p:nvSpPr>
          <p:spPr>
            <a:xfrm>
              <a:off x="6787877" y="2255354"/>
              <a:ext cx="133838" cy="395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2DFE134-4A75-194C-9B32-F0E00F6FF3AB}"/>
                </a:ext>
              </a:extLst>
            </p:cNvPr>
            <p:cNvSpPr/>
            <p:nvPr/>
          </p:nvSpPr>
          <p:spPr>
            <a:xfrm>
              <a:off x="6502793" y="2364493"/>
              <a:ext cx="69257" cy="3922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547D0FE1-FC76-C745-B9E1-86B718539EC4}"/>
                </a:ext>
              </a:extLst>
            </p:cNvPr>
            <p:cNvSpPr/>
            <p:nvPr/>
          </p:nvSpPr>
          <p:spPr>
            <a:xfrm>
              <a:off x="6501600" y="2302669"/>
              <a:ext cx="61200" cy="57150"/>
            </a:xfrm>
            <a:custGeom>
              <a:avLst/>
              <a:gdLst>
                <a:gd name="connsiteX0" fmla="*/ 0 w 54829"/>
                <a:gd name="connsiteY0" fmla="*/ 54769 h 57150"/>
                <a:gd name="connsiteX1" fmla="*/ 2381 w 54829"/>
                <a:gd name="connsiteY1" fmla="*/ 42862 h 57150"/>
                <a:gd name="connsiteX2" fmla="*/ 11906 w 54829"/>
                <a:gd name="connsiteY2" fmla="*/ 14287 h 57150"/>
                <a:gd name="connsiteX3" fmla="*/ 16669 w 54829"/>
                <a:gd name="connsiteY3" fmla="*/ 9525 h 57150"/>
                <a:gd name="connsiteX4" fmla="*/ 19050 w 54829"/>
                <a:gd name="connsiteY4" fmla="*/ 19050 h 57150"/>
                <a:gd name="connsiteX5" fmla="*/ 21431 w 54829"/>
                <a:gd name="connsiteY5" fmla="*/ 30956 h 57150"/>
                <a:gd name="connsiteX6" fmla="*/ 26194 w 54829"/>
                <a:gd name="connsiteY6" fmla="*/ 57150 h 57150"/>
                <a:gd name="connsiteX7" fmla="*/ 28575 w 54829"/>
                <a:gd name="connsiteY7" fmla="*/ 11906 h 57150"/>
                <a:gd name="connsiteX8" fmla="*/ 33337 w 54829"/>
                <a:gd name="connsiteY8" fmla="*/ 21431 h 57150"/>
                <a:gd name="connsiteX9" fmla="*/ 35719 w 54829"/>
                <a:gd name="connsiteY9" fmla="*/ 28575 h 57150"/>
                <a:gd name="connsiteX10" fmla="*/ 40481 w 54829"/>
                <a:gd name="connsiteY10" fmla="*/ 7144 h 57150"/>
                <a:gd name="connsiteX11" fmla="*/ 47625 w 54829"/>
                <a:gd name="connsiteY11" fmla="*/ 19050 h 57150"/>
                <a:gd name="connsiteX12" fmla="*/ 52387 w 54829"/>
                <a:gd name="connsiteY12" fmla="*/ 33337 h 57150"/>
                <a:gd name="connsiteX13" fmla="*/ 47625 w 54829"/>
                <a:gd name="connsiteY13" fmla="*/ 23812 h 57150"/>
                <a:gd name="connsiteX14" fmla="*/ 45244 w 54829"/>
                <a:gd name="connsiteY14" fmla="*/ 7144 h 57150"/>
                <a:gd name="connsiteX15" fmla="*/ 47625 w 54829"/>
                <a:gd name="connsiteY15" fmla="*/ 21431 h 57150"/>
                <a:gd name="connsiteX16" fmla="*/ 42862 w 54829"/>
                <a:gd name="connsiteY16" fmla="*/ 9525 h 57150"/>
                <a:gd name="connsiteX17" fmla="*/ 33337 w 54829"/>
                <a:gd name="connsiteY17" fmla="*/ 0 h 57150"/>
                <a:gd name="connsiteX18" fmla="*/ 19050 w 54829"/>
                <a:gd name="connsiteY18" fmla="*/ 2381 h 57150"/>
                <a:gd name="connsiteX19" fmla="*/ 11906 w 54829"/>
                <a:gd name="connsiteY19" fmla="*/ 4762 h 57150"/>
                <a:gd name="connsiteX20" fmla="*/ 21431 w 54829"/>
                <a:gd name="connsiteY20" fmla="*/ 9525 h 57150"/>
                <a:gd name="connsiteX21" fmla="*/ 30956 w 54829"/>
                <a:gd name="connsiteY21" fmla="*/ 7144 h 57150"/>
                <a:gd name="connsiteX22" fmla="*/ 19050 w 54829"/>
                <a:gd name="connsiteY22" fmla="*/ 4762 h 57150"/>
                <a:gd name="connsiteX23" fmla="*/ 38100 w 54829"/>
                <a:gd name="connsiteY23" fmla="*/ 7144 h 57150"/>
                <a:gd name="connsiteX24" fmla="*/ 26194 w 54829"/>
                <a:gd name="connsiteY24" fmla="*/ 19050 h 57150"/>
                <a:gd name="connsiteX25" fmla="*/ 21431 w 54829"/>
                <a:gd name="connsiteY25" fmla="*/ 4762 h 57150"/>
                <a:gd name="connsiteX26" fmla="*/ 14287 w 54829"/>
                <a:gd name="connsiteY26" fmla="*/ 7144 h 57150"/>
                <a:gd name="connsiteX27" fmla="*/ 11906 w 54829"/>
                <a:gd name="connsiteY27" fmla="*/ 14287 h 57150"/>
                <a:gd name="connsiteX28" fmla="*/ 0 w 54829"/>
                <a:gd name="connsiteY28" fmla="*/ 26194 h 57150"/>
                <a:gd name="connsiteX29" fmla="*/ 2381 w 54829"/>
                <a:gd name="connsiteY29" fmla="*/ 40481 h 57150"/>
                <a:gd name="connsiteX30" fmla="*/ 9525 w 54829"/>
                <a:gd name="connsiteY30" fmla="*/ 38100 h 57150"/>
                <a:gd name="connsiteX31" fmla="*/ 21431 w 54829"/>
                <a:gd name="connsiteY31" fmla="*/ 26194 h 57150"/>
                <a:gd name="connsiteX32" fmla="*/ 38100 w 54829"/>
                <a:gd name="connsiteY32" fmla="*/ 33337 h 57150"/>
                <a:gd name="connsiteX33" fmla="*/ 42862 w 54829"/>
                <a:gd name="connsiteY33" fmla="*/ 40481 h 57150"/>
                <a:gd name="connsiteX34" fmla="*/ 45244 w 54829"/>
                <a:gd name="connsiteY34" fmla="*/ 47625 h 57150"/>
                <a:gd name="connsiteX35" fmla="*/ 52387 w 54829"/>
                <a:gd name="connsiteY35" fmla="*/ 50006 h 57150"/>
                <a:gd name="connsiteX36" fmla="*/ 50006 w 54829"/>
                <a:gd name="connsiteY36" fmla="*/ 35719 h 57150"/>
                <a:gd name="connsiteX37" fmla="*/ 47625 w 54829"/>
                <a:gd name="connsiteY37" fmla="*/ 2619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4829" h="57150">
                  <a:moveTo>
                    <a:pt x="0" y="54769"/>
                  </a:moveTo>
                  <a:cubicBezTo>
                    <a:pt x="794" y="50800"/>
                    <a:pt x="1934" y="46885"/>
                    <a:pt x="2381" y="42862"/>
                  </a:cubicBezTo>
                  <a:cubicBezTo>
                    <a:pt x="6057" y="9771"/>
                    <a:pt x="-5324" y="8545"/>
                    <a:pt x="11906" y="14287"/>
                  </a:cubicBezTo>
                  <a:cubicBezTo>
                    <a:pt x="16603" y="70654"/>
                    <a:pt x="11985" y="32943"/>
                    <a:pt x="16669" y="9525"/>
                  </a:cubicBezTo>
                  <a:cubicBezTo>
                    <a:pt x="17311" y="6316"/>
                    <a:pt x="18340" y="15855"/>
                    <a:pt x="19050" y="19050"/>
                  </a:cubicBezTo>
                  <a:cubicBezTo>
                    <a:pt x="19928" y="23001"/>
                    <a:pt x="20553" y="27005"/>
                    <a:pt x="21431" y="30956"/>
                  </a:cubicBezTo>
                  <a:cubicBezTo>
                    <a:pt x="25922" y="51169"/>
                    <a:pt x="22064" y="28250"/>
                    <a:pt x="26194" y="57150"/>
                  </a:cubicBezTo>
                  <a:cubicBezTo>
                    <a:pt x="26988" y="42069"/>
                    <a:pt x="25614" y="26715"/>
                    <a:pt x="28575" y="11906"/>
                  </a:cubicBezTo>
                  <a:cubicBezTo>
                    <a:pt x="29271" y="8425"/>
                    <a:pt x="31939" y="18168"/>
                    <a:pt x="33337" y="21431"/>
                  </a:cubicBezTo>
                  <a:cubicBezTo>
                    <a:pt x="34326" y="23738"/>
                    <a:pt x="34925" y="26194"/>
                    <a:pt x="35719" y="28575"/>
                  </a:cubicBezTo>
                  <a:cubicBezTo>
                    <a:pt x="41536" y="69302"/>
                    <a:pt x="34038" y="24862"/>
                    <a:pt x="40481" y="7144"/>
                  </a:cubicBezTo>
                  <a:cubicBezTo>
                    <a:pt x="42063" y="2794"/>
                    <a:pt x="45710" y="14837"/>
                    <a:pt x="47625" y="19050"/>
                  </a:cubicBezTo>
                  <a:cubicBezTo>
                    <a:pt x="49702" y="23620"/>
                    <a:pt x="54632" y="37827"/>
                    <a:pt x="52387" y="33337"/>
                  </a:cubicBezTo>
                  <a:lnTo>
                    <a:pt x="47625" y="23812"/>
                  </a:lnTo>
                  <a:cubicBezTo>
                    <a:pt x="46831" y="18256"/>
                    <a:pt x="45244" y="12756"/>
                    <a:pt x="45244" y="7144"/>
                  </a:cubicBezTo>
                  <a:cubicBezTo>
                    <a:pt x="45244" y="2316"/>
                    <a:pt x="51040" y="18018"/>
                    <a:pt x="47625" y="21431"/>
                  </a:cubicBezTo>
                  <a:cubicBezTo>
                    <a:pt x="44602" y="24453"/>
                    <a:pt x="44363" y="13527"/>
                    <a:pt x="42862" y="9525"/>
                  </a:cubicBezTo>
                  <a:cubicBezTo>
                    <a:pt x="39233" y="-152"/>
                    <a:pt x="43317" y="3326"/>
                    <a:pt x="33337" y="0"/>
                  </a:cubicBezTo>
                  <a:cubicBezTo>
                    <a:pt x="28575" y="794"/>
                    <a:pt x="23763" y="1334"/>
                    <a:pt x="19050" y="2381"/>
                  </a:cubicBezTo>
                  <a:cubicBezTo>
                    <a:pt x="16600" y="2925"/>
                    <a:pt x="11112" y="2381"/>
                    <a:pt x="11906" y="4762"/>
                  </a:cubicBezTo>
                  <a:cubicBezTo>
                    <a:pt x="13028" y="8130"/>
                    <a:pt x="18256" y="7937"/>
                    <a:pt x="21431" y="9525"/>
                  </a:cubicBezTo>
                  <a:cubicBezTo>
                    <a:pt x="24606" y="8731"/>
                    <a:pt x="32419" y="10071"/>
                    <a:pt x="30956" y="7144"/>
                  </a:cubicBezTo>
                  <a:cubicBezTo>
                    <a:pt x="29146" y="3524"/>
                    <a:pt x="15003" y="4762"/>
                    <a:pt x="19050" y="4762"/>
                  </a:cubicBezTo>
                  <a:cubicBezTo>
                    <a:pt x="25449" y="4762"/>
                    <a:pt x="31750" y="6350"/>
                    <a:pt x="38100" y="7144"/>
                  </a:cubicBezTo>
                  <a:cubicBezTo>
                    <a:pt x="37824" y="7558"/>
                    <a:pt x="29643" y="21809"/>
                    <a:pt x="26194" y="19050"/>
                  </a:cubicBezTo>
                  <a:cubicBezTo>
                    <a:pt x="22274" y="15914"/>
                    <a:pt x="21431" y="4762"/>
                    <a:pt x="21431" y="4762"/>
                  </a:cubicBezTo>
                  <a:cubicBezTo>
                    <a:pt x="19050" y="5556"/>
                    <a:pt x="16062" y="5369"/>
                    <a:pt x="14287" y="7144"/>
                  </a:cubicBezTo>
                  <a:cubicBezTo>
                    <a:pt x="12512" y="8919"/>
                    <a:pt x="13028" y="12042"/>
                    <a:pt x="11906" y="14287"/>
                  </a:cubicBezTo>
                  <a:cubicBezTo>
                    <a:pt x="7937" y="22225"/>
                    <a:pt x="7144" y="21431"/>
                    <a:pt x="0" y="26194"/>
                  </a:cubicBezTo>
                  <a:cubicBezTo>
                    <a:pt x="794" y="30956"/>
                    <a:pt x="-635" y="36711"/>
                    <a:pt x="2381" y="40481"/>
                  </a:cubicBezTo>
                  <a:cubicBezTo>
                    <a:pt x="3949" y="42441"/>
                    <a:pt x="7750" y="39875"/>
                    <a:pt x="9525" y="38100"/>
                  </a:cubicBezTo>
                  <a:cubicBezTo>
                    <a:pt x="24237" y="23388"/>
                    <a:pt x="4677" y="31778"/>
                    <a:pt x="21431" y="26194"/>
                  </a:cubicBezTo>
                  <a:cubicBezTo>
                    <a:pt x="28716" y="28015"/>
                    <a:pt x="32619" y="27856"/>
                    <a:pt x="38100" y="33337"/>
                  </a:cubicBezTo>
                  <a:cubicBezTo>
                    <a:pt x="40124" y="35361"/>
                    <a:pt x="41582" y="37921"/>
                    <a:pt x="42862" y="40481"/>
                  </a:cubicBezTo>
                  <a:cubicBezTo>
                    <a:pt x="43985" y="42726"/>
                    <a:pt x="43469" y="45850"/>
                    <a:pt x="45244" y="47625"/>
                  </a:cubicBezTo>
                  <a:cubicBezTo>
                    <a:pt x="47019" y="49400"/>
                    <a:pt x="50006" y="49212"/>
                    <a:pt x="52387" y="50006"/>
                  </a:cubicBezTo>
                  <a:cubicBezTo>
                    <a:pt x="56518" y="37616"/>
                    <a:pt x="55199" y="47836"/>
                    <a:pt x="50006" y="35719"/>
                  </a:cubicBezTo>
                  <a:cubicBezTo>
                    <a:pt x="48717" y="32711"/>
                    <a:pt x="47625" y="26194"/>
                    <a:pt x="47625" y="26194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985188"/>
              </p:ext>
            </p:extLst>
          </p:nvPr>
        </p:nvGraphicFramePr>
        <p:xfrm>
          <a:off x="1784350" y="36513"/>
          <a:ext cx="8624888" cy="678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8624530" imgH="6783141" progId="Prism7.Document">
                  <p:embed/>
                </p:oleObj>
              </mc:Choice>
              <mc:Fallback>
                <p:oleObj name="Prism 7" r:id="rId2" imgW="8624530" imgH="678314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84350" y="36513"/>
                        <a:ext cx="8624888" cy="678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30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DC5310-BC8E-E946-9B74-72923BAB7D44}"/>
              </a:ext>
            </a:extLst>
          </p:cNvPr>
          <p:cNvSpPr/>
          <p:nvPr/>
        </p:nvSpPr>
        <p:spPr>
          <a:xfrm>
            <a:off x="633044" y="432311"/>
            <a:ext cx="10972801" cy="4708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  </a:t>
            </a:r>
            <a:r>
              <a:rPr lang="sv-SE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Unnormalized</a:t>
            </a:r>
            <a:r>
              <a:rPr lang="sv-SE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for [Ca</a:t>
            </a:r>
            <a:r>
              <a:rPr lang="sv-SE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sv-SE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sv-SE" b="1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sv-SE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ΔΨ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and cytosolic ATP/ADP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endParaRPr lang="en-GB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Unnormalized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levels, measured with mito-case12 fluorescence, in INS1 832/13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(B) Unnormalized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levels, measured with Rhod2 fluorescence, in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H1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(C) Unnormalized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ΔΨ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levels, measured with TMRM fluorescence, in INS1 832/13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(D) Unnormalized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cytosolic ATP/ADP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measured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perceval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-HR fluorescence, in INS1 832/13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Mean ± SEM are given.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Comparisons were made with an unpaired two-tailed Student’s t-test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*P&lt;0.05; ** P&lt;0.01; **** P&lt;0.0001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0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419670"/>
              </p:ext>
            </p:extLst>
          </p:nvPr>
        </p:nvGraphicFramePr>
        <p:xfrm>
          <a:off x="648898" y="2176427"/>
          <a:ext cx="3694788" cy="268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3" imgW="5394113" imgH="3918476" progId="Prism7.Document">
                  <p:embed/>
                </p:oleObj>
              </mc:Choice>
              <mc:Fallback>
                <p:oleObj name="Prism 7" r:id="rId3" imgW="5394113" imgH="3918476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8898" y="2176427"/>
                        <a:ext cx="3694788" cy="2683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855" y="2426377"/>
            <a:ext cx="3814654" cy="24336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510" y="2562012"/>
            <a:ext cx="2467233" cy="191239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9B192C-D639-5440-83CD-AF166EE6C5CF}"/>
              </a:ext>
            </a:extLst>
          </p:cNvPr>
          <p:cNvSpPr txBox="1"/>
          <p:nvPr/>
        </p:nvSpPr>
        <p:spPr>
          <a:xfrm>
            <a:off x="350418" y="1991761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273114-6031-F24E-A276-E0B71FD6C030}"/>
              </a:ext>
            </a:extLst>
          </p:cNvPr>
          <p:cNvSpPr txBox="1"/>
          <p:nvPr/>
        </p:nvSpPr>
        <p:spPr>
          <a:xfrm>
            <a:off x="4694104" y="202322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DB0B5D-0C94-4245-AC03-F31CCA22C466}"/>
              </a:ext>
            </a:extLst>
          </p:cNvPr>
          <p:cNvSpPr txBox="1"/>
          <p:nvPr/>
        </p:nvSpPr>
        <p:spPr>
          <a:xfrm>
            <a:off x="8803197" y="2023221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045FC9-D0A8-6B48-8CAA-9BAC6F00637A}"/>
              </a:ext>
            </a:extLst>
          </p:cNvPr>
          <p:cNvSpPr txBox="1">
            <a:spLocks noChangeAspect="1"/>
          </p:cNvSpPr>
          <p:nvPr/>
        </p:nvSpPr>
        <p:spPr>
          <a:xfrm>
            <a:off x="162927" y="6404805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 Fig. 3</a:t>
            </a:r>
          </a:p>
        </p:txBody>
      </p:sp>
    </p:spTree>
    <p:extLst>
      <p:ext uri="{BB962C8B-B14F-4D97-AF65-F5344CB8AC3E}">
        <p14:creationId xmlns:p14="http://schemas.microsoft.com/office/powerpoint/2010/main" val="1423474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196891B-088F-7946-82D7-DC9413C8507A}"/>
              </a:ext>
            </a:extLst>
          </p:cNvPr>
          <p:cNvSpPr/>
          <p:nvPr/>
        </p:nvSpPr>
        <p:spPr>
          <a:xfrm>
            <a:off x="548639" y="671771"/>
            <a:ext cx="10719582" cy="4110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 Extended analysis of [Ca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upon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knock down in INS-1 832/13 and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EndoC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l-GR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H1 cells respectively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Mean average trace of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measured with Fluo4,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response to 16.7 mM glucose followed by 36 mM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INS-1 832/13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 shows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measurements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upon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knock down in response to stimulation with 50 mM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EndoC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H1 cells. (C) shows quantification of maximal [Ca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elevation upon 50 mM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stimulation in (B).  Mean ± SEM are given.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Comparisons were made with an unpaired two-tailed Student’s t-test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** P&lt;0.01; **** P&lt;0.0001.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7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5D8EC4-E84F-F44B-97FE-9CEAE36F6049}"/>
              </a:ext>
            </a:extLst>
          </p:cNvPr>
          <p:cNvSpPr txBox="1">
            <a:spLocks noChangeAspect="1"/>
          </p:cNvSpPr>
          <p:nvPr/>
        </p:nvSpPr>
        <p:spPr>
          <a:xfrm>
            <a:off x="162927" y="6404805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 Fig. 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49" y="1799009"/>
            <a:ext cx="4838700" cy="35814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939902"/>
              </p:ext>
            </p:extLst>
          </p:nvPr>
        </p:nvGraphicFramePr>
        <p:xfrm>
          <a:off x="5118849" y="1665193"/>
          <a:ext cx="7130855" cy="3849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3" imgW="8202091" imgH="4427734" progId="Prism7.Document">
                  <p:embed/>
                </p:oleObj>
              </mc:Choice>
              <mc:Fallback>
                <p:oleObj name="Prism 7" r:id="rId3" imgW="8202091" imgH="442773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8849" y="1665193"/>
                        <a:ext cx="7130855" cy="3849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29B192C-D639-5440-83CD-AF166EE6C5CF}"/>
              </a:ext>
            </a:extLst>
          </p:cNvPr>
          <p:cNvSpPr txBox="1"/>
          <p:nvPr/>
        </p:nvSpPr>
        <p:spPr>
          <a:xfrm>
            <a:off x="272715" y="163149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273114-6031-F24E-A276-E0B71FD6C030}"/>
              </a:ext>
            </a:extLst>
          </p:cNvPr>
          <p:cNvSpPr txBox="1"/>
          <p:nvPr/>
        </p:nvSpPr>
        <p:spPr>
          <a:xfrm>
            <a:off x="5126283" y="166519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8135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963A2-ABD8-2245-B370-697151466C2F}"/>
              </a:ext>
            </a:extLst>
          </p:cNvPr>
          <p:cNvSpPr/>
          <p:nvPr/>
        </p:nvSpPr>
        <p:spPr>
          <a:xfrm>
            <a:off x="497058" y="491392"/>
            <a:ext cx="11197883" cy="3158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 Representation of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sv-S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linescan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Cacna1a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Cacna1c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expression in INS1 832/13 cells treated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si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Micu2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(B)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Ca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intensity across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~500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initiation of response to 36 mM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Cells were of different sizes, therefore data were interpolated to standardize each cell to a set number of points, allowing for comparison. The X-axis represents cell axis, moving from one side of the plasma membrane (-50) through the center of the cell (0) to the opposite side of the plasma membrane (50). Points close to the extremities represent the submembrane region.</a:t>
            </a:r>
            <a:endParaRPr lang="en-GB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12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9AACC47-E0A5-4845-A047-D53C5AF29776}"/>
              </a:ext>
            </a:extLst>
          </p:cNvPr>
          <p:cNvGrpSpPr>
            <a:grpSpLocks noChangeAspect="1"/>
          </p:cNvGrpSpPr>
          <p:nvPr/>
        </p:nvGrpSpPr>
        <p:grpSpPr>
          <a:xfrm>
            <a:off x="722484" y="3884243"/>
            <a:ext cx="5689437" cy="2339900"/>
            <a:chOff x="2751221" y="2791326"/>
            <a:chExt cx="6689558" cy="2751221"/>
          </a:xfrm>
        </p:grpSpPr>
        <p:grpSp>
          <p:nvGrpSpPr>
            <p:cNvPr id="2" name="Group 1"/>
            <p:cNvGrpSpPr/>
            <p:nvPr/>
          </p:nvGrpSpPr>
          <p:grpSpPr>
            <a:xfrm>
              <a:off x="2751221" y="2791326"/>
              <a:ext cx="6689558" cy="2751221"/>
              <a:chOff x="3272589" y="2237874"/>
              <a:chExt cx="6689558" cy="275122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l="32863" t="30242" r="26535" b="24122"/>
              <a:stretch/>
            </p:blipFill>
            <p:spPr>
              <a:xfrm>
                <a:off x="3272589" y="2237874"/>
                <a:ext cx="6689558" cy="2751221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4427793" y="2374050"/>
                <a:ext cx="1111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Wild type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9111916" y="2983832"/>
                <a:ext cx="4395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CV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111916" y="3244333"/>
                <a:ext cx="489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CIII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111916" y="3613665"/>
                <a:ext cx="5036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CIV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111916" y="3818928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CII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140770" y="41113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CI</a:t>
                </a:r>
              </a:p>
            </p:txBody>
          </p:sp>
        </p:grpSp>
        <p:sp>
          <p:nvSpPr>
            <p:cNvPr id="3" name="Right Brace 2"/>
            <p:cNvSpPr/>
            <p:nvPr/>
          </p:nvSpPr>
          <p:spPr>
            <a:xfrm rot="16200000">
              <a:off x="4357753" y="2288471"/>
              <a:ext cx="208547" cy="2497624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Brace 15"/>
            <p:cNvSpPr/>
            <p:nvPr/>
          </p:nvSpPr>
          <p:spPr>
            <a:xfrm rot="16200000">
              <a:off x="7141942" y="2185292"/>
              <a:ext cx="208547" cy="2688668"/>
            </a:xfrm>
            <a:prstGeom prst="righ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98123" y="2923673"/>
              <a:ext cx="1303456" cy="405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i="1" dirty="0"/>
                <a:t>Micu2 </a:t>
              </a:r>
              <a:r>
                <a:rPr lang="sv-SE" b="1" dirty="0"/>
                <a:t>KO</a:t>
              </a:r>
              <a:endParaRPr lang="en-GB" b="1" i="1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508" y="3739555"/>
            <a:ext cx="3839209" cy="24920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9B192C-D639-5440-83CD-AF166EE6C5CF}"/>
              </a:ext>
            </a:extLst>
          </p:cNvPr>
          <p:cNvSpPr txBox="1"/>
          <p:nvPr/>
        </p:nvSpPr>
        <p:spPr>
          <a:xfrm>
            <a:off x="722484" y="316723"/>
            <a:ext cx="29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273114-6031-F24E-A276-E0B71FD6C030}"/>
              </a:ext>
            </a:extLst>
          </p:cNvPr>
          <p:cNvSpPr txBox="1"/>
          <p:nvPr/>
        </p:nvSpPr>
        <p:spPr>
          <a:xfrm>
            <a:off x="6257872" y="34373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2808" y="6453337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 Fig. 5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0CD62CE-25A4-4C3F-BEC9-C41013B7AB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89129"/>
              </p:ext>
            </p:extLst>
          </p:nvPr>
        </p:nvGraphicFramePr>
        <p:xfrm>
          <a:off x="1350036" y="430142"/>
          <a:ext cx="2867025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866320" imgH="3027815" progId="Prism9.Document">
                  <p:embed/>
                </p:oleObj>
              </mc:Choice>
              <mc:Fallback>
                <p:oleObj name="Prism 9" r:id="rId4" imgW="2866320" imgH="3027815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0036" y="430142"/>
                        <a:ext cx="2867025" cy="302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24BDE686-6D0A-4FF2-B6D3-C89654193505}"/>
              </a:ext>
            </a:extLst>
          </p:cNvPr>
          <p:cNvSpPr txBox="1"/>
          <p:nvPr/>
        </p:nvSpPr>
        <p:spPr>
          <a:xfrm>
            <a:off x="8600239" y="2095297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71344-4801-4BE1-96E1-43B49EF774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1651" y="343735"/>
            <a:ext cx="4739292" cy="32554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49C408D-BCDC-4A50-A53A-6690531F83AC}"/>
              </a:ext>
            </a:extLst>
          </p:cNvPr>
          <p:cNvSpPr txBox="1"/>
          <p:nvPr/>
        </p:nvSpPr>
        <p:spPr>
          <a:xfrm>
            <a:off x="797063" y="3370223"/>
            <a:ext cx="29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1642B8-D084-4C53-9B15-169B1A70D2AF}"/>
              </a:ext>
            </a:extLst>
          </p:cNvPr>
          <p:cNvSpPr txBox="1"/>
          <p:nvPr/>
        </p:nvSpPr>
        <p:spPr>
          <a:xfrm>
            <a:off x="6716520" y="3472489"/>
            <a:ext cx="29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966805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3554</TotalTime>
  <Words>928</Words>
  <Application>Microsoft Office PowerPoint</Application>
  <PresentationFormat>Widescreen</PresentationFormat>
  <Paragraphs>68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Arial Hebrew Scholar</vt:lpstr>
      <vt:lpstr>Calibri</vt:lpstr>
      <vt:lpstr>Calibri Light</vt:lpstr>
      <vt:lpstr>Helvetica</vt:lpstr>
      <vt:lpstr>Times New Roman</vt:lpstr>
      <vt:lpstr>Office Theme</vt:lpstr>
      <vt:lpstr>Prism 7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Neelanjan</dc:creator>
  <cp:lastModifiedBy>Alexander Hamilton</cp:lastModifiedBy>
  <cp:revision>75</cp:revision>
  <dcterms:created xsi:type="dcterms:W3CDTF">2017-07-28T11:23:06Z</dcterms:created>
  <dcterms:modified xsi:type="dcterms:W3CDTF">2021-04-08T08:46:10Z</dcterms:modified>
</cp:coreProperties>
</file>