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01" r:id="rId2"/>
  </p:sldIdLst>
  <p:sldSz cx="7559675" cy="100441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29"/>
  </p:normalViewPr>
  <p:slideViewPr>
    <p:cSldViewPr snapToGrid="0" snapToObjects="1">
      <p:cViewPr varScale="1">
        <p:scale>
          <a:sx n="74" d="100"/>
          <a:sy n="74" d="100"/>
        </p:scale>
        <p:origin x="29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643794"/>
            <a:ext cx="6425724" cy="3496839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275485"/>
            <a:ext cx="5669756" cy="2425002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52758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21432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34756"/>
            <a:ext cx="1630055" cy="85119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34756"/>
            <a:ext cx="4795669" cy="851192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1518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463390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504056"/>
            <a:ext cx="6520220" cy="4178071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721654"/>
            <a:ext cx="6520220" cy="2197149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97109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673780"/>
            <a:ext cx="3212862" cy="637289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673780"/>
            <a:ext cx="3212862" cy="637289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4573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34758"/>
            <a:ext cx="6520220" cy="194139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462203"/>
            <a:ext cx="3198096" cy="1206688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668891"/>
            <a:ext cx="3198096" cy="539638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462203"/>
            <a:ext cx="3213847" cy="1206688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668891"/>
            <a:ext cx="3213847" cy="539638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7682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534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85071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69608"/>
            <a:ext cx="2438192" cy="234362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446169"/>
            <a:ext cx="3827085" cy="713783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013234"/>
            <a:ext cx="2438192" cy="5582389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4555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69608"/>
            <a:ext cx="2438192" cy="234362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446169"/>
            <a:ext cx="3827085" cy="713783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013234"/>
            <a:ext cx="2438192" cy="5582389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3772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34758"/>
            <a:ext cx="6520220" cy="19413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673780"/>
            <a:ext cx="6520220" cy="6372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309407"/>
            <a:ext cx="1700927" cy="534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51190-DB9E-5347-9B43-72AC3DFF4111}" type="datetimeFigureOut">
              <a:rPr kumimoji="1" lang="zh-CN" altLang="en-US" smtClean="0"/>
              <a:t>2021/3/26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309407"/>
            <a:ext cx="2551390" cy="534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309407"/>
            <a:ext cx="1700927" cy="534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0C9B7-C7C6-4947-8B49-73B2F1A9ABF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4919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C4059B13-543A-034D-8EB4-DB03DAF136E3}"/>
              </a:ext>
            </a:extLst>
          </p:cNvPr>
          <p:cNvGraphicFramePr>
            <a:graphicFrameLocks noGrp="1"/>
          </p:cNvGraphicFramePr>
          <p:nvPr/>
        </p:nvGraphicFramePr>
        <p:xfrm>
          <a:off x="375311" y="933976"/>
          <a:ext cx="6809053" cy="5857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8711">
                  <a:extLst>
                    <a:ext uri="{9D8B030D-6E8A-4147-A177-3AD203B41FA5}">
                      <a16:colId xmlns:a16="http://schemas.microsoft.com/office/drawing/2014/main" val="2307994730"/>
                    </a:ext>
                  </a:extLst>
                </a:gridCol>
                <a:gridCol w="1076565">
                  <a:extLst>
                    <a:ext uri="{9D8B030D-6E8A-4147-A177-3AD203B41FA5}">
                      <a16:colId xmlns:a16="http://schemas.microsoft.com/office/drawing/2014/main" val="967910470"/>
                    </a:ext>
                  </a:extLst>
                </a:gridCol>
                <a:gridCol w="875850">
                  <a:extLst>
                    <a:ext uri="{9D8B030D-6E8A-4147-A177-3AD203B41FA5}">
                      <a16:colId xmlns:a16="http://schemas.microsoft.com/office/drawing/2014/main" val="3151162674"/>
                    </a:ext>
                  </a:extLst>
                </a:gridCol>
                <a:gridCol w="875850">
                  <a:extLst>
                    <a:ext uri="{9D8B030D-6E8A-4147-A177-3AD203B41FA5}">
                      <a16:colId xmlns:a16="http://schemas.microsoft.com/office/drawing/2014/main" val="1987317605"/>
                    </a:ext>
                  </a:extLst>
                </a:gridCol>
                <a:gridCol w="2962077">
                  <a:extLst>
                    <a:ext uri="{9D8B030D-6E8A-4147-A177-3AD203B41FA5}">
                      <a16:colId xmlns:a16="http://schemas.microsoft.com/office/drawing/2014/main" val="37732468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Access ID</a:t>
                      </a:r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Mouse</a:t>
                      </a:r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Age</a:t>
                      </a:r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Model description</a:t>
                      </a:r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30948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GSE50096</a:t>
                      </a:r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C57BL/6</a:t>
                      </a:r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fr-FR" altLang="zh-CN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Skeletal</a:t>
                      </a:r>
                      <a:r>
                        <a:rPr lang="fr-FR" altLang="zh-CN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muscle </a:t>
                      </a:r>
                      <a:r>
                        <a:rPr lang="fr-FR" altLang="zh-CN" sz="12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injury</a:t>
                      </a:r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8 weeks</a:t>
                      </a:r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u="none" strike="noStrike" kern="1200" dirty="0">
                          <a:effectLst/>
                        </a:rPr>
                        <a:t>Intramuscular (</a:t>
                      </a:r>
                      <a:r>
                        <a:rPr lang="en-US" altLang="zh-CN" sz="1200" u="none" strike="noStrike" kern="1200" dirty="0" err="1">
                          <a:effectLst/>
                        </a:rPr>
                        <a:t>i.m.</a:t>
                      </a:r>
                      <a:r>
                        <a:rPr lang="en-US" altLang="zh-CN" sz="1200" u="none" strike="noStrike" kern="1200" dirty="0">
                          <a:effectLst/>
                        </a:rPr>
                        <a:t>) administration of cardiotoxin</a:t>
                      </a:r>
                      <a:endParaRPr lang="zh-CN" altLang="en-US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06296703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>
                          <a:effectLst/>
                        </a:rPr>
                        <a:t>E-MTAB-7961</a:t>
                      </a:r>
                    </a:p>
                    <a:p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C57BL/6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 err="1"/>
                        <a:t>Kidey</a:t>
                      </a:r>
                      <a:r>
                        <a:rPr lang="en-US" altLang="zh-CN" sz="1200" dirty="0"/>
                        <a:t> ischemia injury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8-12 week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Unilateral renal </a:t>
                      </a:r>
                      <a:r>
                        <a:rPr lang="en-US" altLang="zh-CN" sz="1200" dirty="0" err="1"/>
                        <a:t>pedical</a:t>
                      </a:r>
                      <a:r>
                        <a:rPr lang="en-US" altLang="zh-CN" sz="1200" dirty="0"/>
                        <a:t> clamping for 30</a:t>
                      </a:r>
                      <a:r>
                        <a:rPr lang="zh-CN" altLang="en-US" sz="1200" dirty="0"/>
                        <a:t> </a:t>
                      </a:r>
                      <a:r>
                        <a:rPr lang="en-US" altLang="zh-CN" sz="1200" dirty="0"/>
                        <a:t>min leading to warm</a:t>
                      </a:r>
                      <a:r>
                        <a:rPr lang="zh-CN" altLang="en-US" sz="1200" dirty="0"/>
                        <a:t> </a:t>
                      </a:r>
                      <a:r>
                        <a:rPr lang="en-US" altLang="zh-CN" sz="1200" dirty="0"/>
                        <a:t>ischemia/reperfusion injury with immediate contralateral nephrectomy as a model for kidney regeneration, and without contralateral nephrectomy as a model for kidney fibrosis. </a:t>
                      </a:r>
                    </a:p>
                    <a:p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6351026"/>
                  </a:ext>
                </a:extLst>
              </a:tr>
              <a:tr h="1554479"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u="none" strike="noStrike" dirty="0">
                          <a:effectLst/>
                        </a:rPr>
                        <a:t>GSE120280</a:t>
                      </a:r>
                      <a:endParaRPr lang="en-US" altLang="zh-CN" sz="12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500" u="none" strike="noStrike" kern="1200" dirty="0">
                          <a:effectLst/>
                        </a:rPr>
                        <a:t>C57BL/6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mouse lung tumor model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NA</a:t>
                      </a:r>
                      <a:endParaRPr lang="zh-CN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u="none" strike="noStrike" kern="1200" dirty="0">
                          <a:effectLst/>
                        </a:rPr>
                        <a:t>A total of 5 × 10^5 TC-1  (mouse lung tumor cell line)cells were intravenously injected into the tail vein of mice. At 3 weeks after tumor inoculation, tumor-bearing mice were sacrificed. The spleen and tumor from tumor-bearing mice and spleen of normal mice were harvested and processed into single cells for profiling.</a:t>
                      </a:r>
                      <a:endParaRPr lang="zh-CN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723125"/>
                  </a:ext>
                </a:extLst>
              </a:tr>
              <a:tr h="1920240"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GSE116347</a:t>
                      </a:r>
                      <a:endParaRPr kumimoji="0" lang="en-US" altLang="zh-CN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500" kern="1200" dirty="0">
                          <a:effectLst/>
                        </a:rPr>
                        <a:t>C57BL/6 </a:t>
                      </a:r>
                      <a:endParaRPr lang="en-US" altLang="zh-CN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melanoma/ colon tumor model</a:t>
                      </a:r>
                      <a:endParaRPr lang="zh-CN" altLang="en-US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6-8 week</a:t>
                      </a:r>
                      <a:endParaRPr lang="zh-CN" altLang="en-US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5593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kern="1200" dirty="0">
                          <a:effectLst/>
                        </a:rPr>
                        <a:t>Cell lines </a:t>
                      </a:r>
                      <a:r>
                        <a:rPr lang="en-US" altLang="zh-CN" sz="1200" u="none" strike="noStrike" kern="1200" dirty="0">
                          <a:effectLst/>
                        </a:rPr>
                        <a:t>B16 (mouse melanoma cell line), MC38 (colon adenocarcinoma cell line) and CT26 ( mouse colon carcinoma cell line) </a:t>
                      </a:r>
                      <a:r>
                        <a:rPr lang="en-US" altLang="zh-CN" sz="1200" kern="1200" dirty="0">
                          <a:effectLst/>
                        </a:rPr>
                        <a:t>being injected subcutaneously (0.5 - 1 x 10^6 in 100 </a:t>
                      </a:r>
                      <a:r>
                        <a:rPr lang="el-GR" altLang="zh-CN" sz="1200" kern="1200" dirty="0">
                          <a:effectLst/>
                        </a:rPr>
                        <a:t>μ</a:t>
                      </a:r>
                      <a:r>
                        <a:rPr lang="en-US" altLang="zh-CN" sz="1200" kern="1200" dirty="0">
                          <a:effectLst/>
                        </a:rPr>
                        <a:t>l PBS) in the flank. </a:t>
                      </a:r>
                      <a:r>
                        <a:rPr lang="en-US" altLang="zh-CN" sz="1200" u="none" strike="noStrike" kern="1200" dirty="0">
                          <a:effectLst/>
                        </a:rPr>
                        <a:t>CD4+ Treg and </a:t>
                      </a:r>
                      <a:r>
                        <a:rPr lang="en-US" altLang="zh-CN" sz="1200" u="none" strike="noStrike" kern="1200" dirty="0" err="1">
                          <a:effectLst/>
                        </a:rPr>
                        <a:t>Tconv</a:t>
                      </a:r>
                      <a:r>
                        <a:rPr lang="en-US" altLang="zh-CN" sz="1200" u="none" strike="noStrike" kern="1200" dirty="0">
                          <a:effectLst/>
                        </a:rPr>
                        <a:t> from tumor and spleen of B16, MC38 or CT26 tumor bearing mice, as well as from spleens of non-tumor bearing mice were profiled by high throughput sequencing</a:t>
                      </a:r>
                      <a:endParaRPr lang="zh-CN" altLang="en-US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709726"/>
                  </a:ext>
                </a:extLst>
              </a:tr>
            </a:tbl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id="{03F37557-4D4E-9E4C-83F6-C5FC1493E042}"/>
              </a:ext>
            </a:extLst>
          </p:cNvPr>
          <p:cNvSpPr txBox="1"/>
          <p:nvPr/>
        </p:nvSpPr>
        <p:spPr>
          <a:xfrm>
            <a:off x="460691" y="397119"/>
            <a:ext cx="5982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13"/>
            <a:r>
              <a:rPr kumimoji="1" lang="en-US" altLang="zh-CN" dirty="0">
                <a:solidFill>
                  <a:prstClr val="black"/>
                </a:solidFill>
                <a:latin typeface="Calibri" panose="020F0502020204030204"/>
                <a:ea typeface="等线" panose="02010600030101010101" pitchFamily="2" charset="-122"/>
              </a:rPr>
              <a:t>Supplementary table 2. Mouse models</a:t>
            </a:r>
            <a:r>
              <a:rPr kumimoji="1" lang="zh-CN" altLang="en-US" dirty="0">
                <a:solidFill>
                  <a:prstClr val="black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  <a:r>
              <a:rPr kumimoji="1" lang="en-US" altLang="zh-CN" dirty="0">
                <a:solidFill>
                  <a:prstClr val="black"/>
                </a:solidFill>
                <a:latin typeface="Calibri" panose="020F0502020204030204"/>
                <a:ea typeface="等线" panose="02010600030101010101" pitchFamily="2" charset="-122"/>
              </a:rPr>
              <a:t>involved in this study. </a:t>
            </a:r>
            <a:r>
              <a:rPr kumimoji="1" lang="zh-CN" altLang="en-US" dirty="0">
                <a:solidFill>
                  <a:prstClr val="black"/>
                </a:solidFill>
                <a:latin typeface="Calibri" panose="020F0502020204030204"/>
                <a:ea typeface="等线" panose="02010600030101010101" pitchFamily="2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26808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1172</TotalTime>
  <Words>237</Words>
  <Application>Microsoft Macintosh PowerPoint</Application>
  <PresentationFormat>自定义</PresentationFormat>
  <Paragraphs>25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mqe</dc:creator>
  <cp:lastModifiedBy>mqe</cp:lastModifiedBy>
  <cp:revision>13</cp:revision>
  <dcterms:created xsi:type="dcterms:W3CDTF">2020-09-18T19:42:05Z</dcterms:created>
  <dcterms:modified xsi:type="dcterms:W3CDTF">2021-03-26T15:40:10Z</dcterms:modified>
</cp:coreProperties>
</file>