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>
        <p:scale>
          <a:sx n="150" d="100"/>
          <a:sy n="150" d="100"/>
        </p:scale>
        <p:origin x="8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693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803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342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834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893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18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993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63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269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33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38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C6AEB-04BE-4938-B047-B9DA4D4D626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5335D-49C5-4A2A-BA2A-3B8A14C36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19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BFE40FB-AA55-45B2-862E-4D51A38D61A1}"/>
              </a:ext>
            </a:extLst>
          </p:cNvPr>
          <p:cNvGrpSpPr/>
          <p:nvPr/>
        </p:nvGrpSpPr>
        <p:grpSpPr>
          <a:xfrm>
            <a:off x="542977" y="451063"/>
            <a:ext cx="5330126" cy="3207005"/>
            <a:chOff x="542977" y="451063"/>
            <a:chExt cx="5330126" cy="3207005"/>
          </a:xfrm>
        </p:grpSpPr>
        <p:pic>
          <p:nvPicPr>
            <p:cNvPr id="5" name="Picture 4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755EA331-6287-43F7-B149-59D34B8956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85" b="11385"/>
            <a:stretch/>
          </p:blipFill>
          <p:spPr>
            <a:xfrm>
              <a:off x="780288" y="878909"/>
              <a:ext cx="2542032" cy="1766886"/>
            </a:xfrm>
            <a:prstGeom prst="rect">
              <a:avLst/>
            </a:prstGeom>
          </p:spPr>
        </p:pic>
        <p:pic>
          <p:nvPicPr>
            <p:cNvPr id="7" name="Picture 6" descr="Chart&#10;&#10;Description automatically generated">
              <a:extLst>
                <a:ext uri="{FF2B5EF4-FFF2-40B4-BE49-F238E27FC236}">
                  <a16:creationId xmlns:a16="http://schemas.microsoft.com/office/drawing/2014/main" id="{3F1EDD00-2223-4C79-A0F2-CB42447047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85" b="11385"/>
            <a:stretch/>
          </p:blipFill>
          <p:spPr>
            <a:xfrm>
              <a:off x="3322320" y="878909"/>
              <a:ext cx="2542032" cy="1766886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4C83EC8-2097-41F7-A79E-52084D0898E0}"/>
                </a:ext>
              </a:extLst>
            </p:cNvPr>
            <p:cNvSpPr/>
            <p:nvPr/>
          </p:nvSpPr>
          <p:spPr>
            <a:xfrm>
              <a:off x="4864214" y="904038"/>
              <a:ext cx="740866" cy="2680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B5374F5-000D-41FB-B768-FE915675F047}"/>
                </a:ext>
              </a:extLst>
            </p:cNvPr>
            <p:cNvSpPr/>
            <p:nvPr/>
          </p:nvSpPr>
          <p:spPr>
            <a:xfrm>
              <a:off x="1120640" y="916573"/>
              <a:ext cx="583358" cy="1900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03E2E5E-ED5D-438D-B1DB-1C83A9719467}"/>
                </a:ext>
              </a:extLst>
            </p:cNvPr>
            <p:cNvSpPr/>
            <p:nvPr/>
          </p:nvSpPr>
          <p:spPr>
            <a:xfrm>
              <a:off x="3994793" y="484399"/>
              <a:ext cx="1226295" cy="2680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CB4B58-8550-433D-A3F3-36B8F0CEFA29}"/>
                </a:ext>
              </a:extLst>
            </p:cNvPr>
            <p:cNvSpPr/>
            <p:nvPr/>
          </p:nvSpPr>
          <p:spPr>
            <a:xfrm>
              <a:off x="1426249" y="451063"/>
              <a:ext cx="1226295" cy="2680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E4E584-5598-491B-87D1-E9D69A3A9D08}"/>
                </a:ext>
              </a:extLst>
            </p:cNvPr>
            <p:cNvSpPr/>
            <p:nvPr/>
          </p:nvSpPr>
          <p:spPr>
            <a:xfrm>
              <a:off x="3429000" y="878909"/>
              <a:ext cx="187325" cy="1766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BA27E95-ABCF-4B7A-84EF-71C7B04C1FD8}"/>
                </a:ext>
              </a:extLst>
            </p:cNvPr>
            <p:cNvSpPr txBox="1"/>
            <p:nvPr/>
          </p:nvSpPr>
          <p:spPr>
            <a:xfrm rot="16200000">
              <a:off x="3134162" y="1552088"/>
              <a:ext cx="4881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Loss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89A8CD-D8E5-4D6D-880F-12F100612B1F}"/>
                </a:ext>
              </a:extLst>
            </p:cNvPr>
            <p:cNvSpPr/>
            <p:nvPr/>
          </p:nvSpPr>
          <p:spPr>
            <a:xfrm>
              <a:off x="542977" y="816208"/>
              <a:ext cx="187325" cy="1766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56FFFDA-DE1D-424F-A360-0B6BDFB1B319}"/>
                </a:ext>
              </a:extLst>
            </p:cNvPr>
            <p:cNvSpPr txBox="1"/>
            <p:nvPr/>
          </p:nvSpPr>
          <p:spPr>
            <a:xfrm>
              <a:off x="3372306" y="2316374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0.1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3C02832-2345-40BE-85FE-9A353416C9B8}"/>
                </a:ext>
              </a:extLst>
            </p:cNvPr>
            <p:cNvSpPr txBox="1"/>
            <p:nvPr/>
          </p:nvSpPr>
          <p:spPr>
            <a:xfrm>
              <a:off x="3372306" y="1941925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0.3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656AA27-DD6D-4039-9DA4-341A22230F10}"/>
                </a:ext>
              </a:extLst>
            </p:cNvPr>
            <p:cNvSpPr txBox="1"/>
            <p:nvPr/>
          </p:nvSpPr>
          <p:spPr>
            <a:xfrm>
              <a:off x="3373893" y="1567476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0.5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FDD7DAB-F4DF-4E31-B346-DD396A357E38}"/>
                </a:ext>
              </a:extLst>
            </p:cNvPr>
            <p:cNvSpPr txBox="1"/>
            <p:nvPr/>
          </p:nvSpPr>
          <p:spPr>
            <a:xfrm>
              <a:off x="3372306" y="1172460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0.7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68E4CEF-3F9F-4BF9-A5B9-CBC75D876D74}"/>
                </a:ext>
              </a:extLst>
            </p:cNvPr>
            <p:cNvSpPr txBox="1"/>
            <p:nvPr/>
          </p:nvSpPr>
          <p:spPr>
            <a:xfrm>
              <a:off x="3372306" y="796316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0.9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5D830C5-5BF0-49C7-B1C9-018563E5155D}"/>
                </a:ext>
              </a:extLst>
            </p:cNvPr>
            <p:cNvSpPr/>
            <p:nvPr/>
          </p:nvSpPr>
          <p:spPr>
            <a:xfrm>
              <a:off x="889103" y="705541"/>
              <a:ext cx="187325" cy="1766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53AEEB8-8CE5-44E7-A1E5-D414EF38725F}"/>
                </a:ext>
              </a:extLst>
            </p:cNvPr>
            <p:cNvSpPr txBox="1"/>
            <p:nvPr/>
          </p:nvSpPr>
          <p:spPr>
            <a:xfrm>
              <a:off x="837832" y="2222941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0.6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6B86212-1DB1-4356-9D28-FA990D1DF3EE}"/>
                </a:ext>
              </a:extLst>
            </p:cNvPr>
            <p:cNvSpPr txBox="1"/>
            <p:nvPr/>
          </p:nvSpPr>
          <p:spPr>
            <a:xfrm>
              <a:off x="837832" y="1880542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0.7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B3607FE-A0B0-4616-9FC4-618827AA7E84}"/>
                </a:ext>
              </a:extLst>
            </p:cNvPr>
            <p:cNvSpPr txBox="1"/>
            <p:nvPr/>
          </p:nvSpPr>
          <p:spPr>
            <a:xfrm>
              <a:off x="836982" y="1541226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0.8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A4ED9AC-FC89-4A60-9C4B-F8724C9C0586}"/>
                </a:ext>
              </a:extLst>
            </p:cNvPr>
            <p:cNvSpPr txBox="1"/>
            <p:nvPr/>
          </p:nvSpPr>
          <p:spPr>
            <a:xfrm>
              <a:off x="842359" y="1192353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0.9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5B70992-A014-4FA6-BC88-A0000048237E}"/>
                </a:ext>
              </a:extLst>
            </p:cNvPr>
            <p:cNvSpPr txBox="1"/>
            <p:nvPr/>
          </p:nvSpPr>
          <p:spPr>
            <a:xfrm>
              <a:off x="842359" y="846337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1.0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0BD2ACE-BF98-4BD9-B835-D69DA18D3453}"/>
                </a:ext>
              </a:extLst>
            </p:cNvPr>
            <p:cNvSpPr txBox="1"/>
            <p:nvPr/>
          </p:nvSpPr>
          <p:spPr>
            <a:xfrm rot="16200000">
              <a:off x="391214" y="1518628"/>
              <a:ext cx="8095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Accuracy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F9D6529-0FF4-4DDF-955D-0A753F63E342}"/>
                </a:ext>
              </a:extLst>
            </p:cNvPr>
            <p:cNvSpPr txBox="1"/>
            <p:nvPr/>
          </p:nvSpPr>
          <p:spPr>
            <a:xfrm>
              <a:off x="1070056" y="2583094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0CDBE84-73B4-4703-999F-B6B0E177E023}"/>
                </a:ext>
              </a:extLst>
            </p:cNvPr>
            <p:cNvSpPr txBox="1"/>
            <p:nvPr/>
          </p:nvSpPr>
          <p:spPr>
            <a:xfrm>
              <a:off x="1452984" y="2583094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20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F80B292-9605-4D6C-930D-DC1528326101}"/>
                </a:ext>
              </a:extLst>
            </p:cNvPr>
            <p:cNvSpPr txBox="1"/>
            <p:nvPr/>
          </p:nvSpPr>
          <p:spPr>
            <a:xfrm>
              <a:off x="1857406" y="2583094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40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C51841D-359E-4FFE-825B-047CBE2EE3CD}"/>
                </a:ext>
              </a:extLst>
            </p:cNvPr>
            <p:cNvSpPr txBox="1"/>
            <p:nvPr/>
          </p:nvSpPr>
          <p:spPr>
            <a:xfrm>
              <a:off x="2261828" y="2583094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60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71B0B9F-FA88-43EF-894F-52074E7FE3CF}"/>
                </a:ext>
              </a:extLst>
            </p:cNvPr>
            <p:cNvSpPr txBox="1"/>
            <p:nvPr/>
          </p:nvSpPr>
          <p:spPr>
            <a:xfrm>
              <a:off x="2668382" y="2583094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80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B70AF66-5305-4797-9539-2DFF636BFDB5}"/>
                </a:ext>
              </a:extLst>
            </p:cNvPr>
            <p:cNvSpPr txBox="1"/>
            <p:nvPr/>
          </p:nvSpPr>
          <p:spPr>
            <a:xfrm>
              <a:off x="3612088" y="2575737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7C099F6-E8F9-4902-8609-DE4E77FC7263}"/>
                </a:ext>
              </a:extLst>
            </p:cNvPr>
            <p:cNvSpPr txBox="1"/>
            <p:nvPr/>
          </p:nvSpPr>
          <p:spPr>
            <a:xfrm>
              <a:off x="3995016" y="2575737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20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FAE332E-F87A-4C29-9805-0DB79DD50FD7}"/>
                </a:ext>
              </a:extLst>
            </p:cNvPr>
            <p:cNvSpPr txBox="1"/>
            <p:nvPr/>
          </p:nvSpPr>
          <p:spPr>
            <a:xfrm>
              <a:off x="4399438" y="2575737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40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70E17A-D0F7-45D5-86CB-F98FAB0F16AF}"/>
                </a:ext>
              </a:extLst>
            </p:cNvPr>
            <p:cNvSpPr txBox="1"/>
            <p:nvPr/>
          </p:nvSpPr>
          <p:spPr>
            <a:xfrm>
              <a:off x="4803860" y="2575737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60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914D3DF-9C74-40D8-877C-B47ABBDB704D}"/>
                </a:ext>
              </a:extLst>
            </p:cNvPr>
            <p:cNvSpPr txBox="1"/>
            <p:nvPr/>
          </p:nvSpPr>
          <p:spPr>
            <a:xfrm>
              <a:off x="5210414" y="2575737"/>
              <a:ext cx="3190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80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0903B53-B20A-46B2-A191-47515E8D5C98}"/>
                </a:ext>
              </a:extLst>
            </p:cNvPr>
            <p:cNvSpPr txBox="1"/>
            <p:nvPr/>
          </p:nvSpPr>
          <p:spPr>
            <a:xfrm>
              <a:off x="4353484" y="2683459"/>
              <a:ext cx="656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Epochs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DF5DA1B-048B-47E2-AD5B-AC86D561054A}"/>
                </a:ext>
              </a:extLst>
            </p:cNvPr>
            <p:cNvSpPr txBox="1"/>
            <p:nvPr/>
          </p:nvSpPr>
          <p:spPr>
            <a:xfrm>
              <a:off x="1740514" y="2683459"/>
              <a:ext cx="656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Epochs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9629E09-9AE6-4E15-BA06-0D457ECCD410}"/>
                </a:ext>
              </a:extLst>
            </p:cNvPr>
            <p:cNvSpPr/>
            <p:nvPr/>
          </p:nvSpPr>
          <p:spPr>
            <a:xfrm>
              <a:off x="1491678" y="756541"/>
              <a:ext cx="1154209" cy="130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F8250F8-C9D0-4030-90BA-036F184C945D}"/>
                </a:ext>
              </a:extLst>
            </p:cNvPr>
            <p:cNvSpPr/>
            <p:nvPr/>
          </p:nvSpPr>
          <p:spPr>
            <a:xfrm>
              <a:off x="3951239" y="756541"/>
              <a:ext cx="1154209" cy="130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29B89D1-D0A2-4347-9F25-5B68A6AF3302}"/>
                </a:ext>
              </a:extLst>
            </p:cNvPr>
            <p:cNvSpPr txBox="1"/>
            <p:nvPr/>
          </p:nvSpPr>
          <p:spPr>
            <a:xfrm>
              <a:off x="5542890" y="2426736"/>
              <a:ext cx="3289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TL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3E859A4-C21A-41D6-B7F5-06331447C2A1}"/>
                </a:ext>
              </a:extLst>
            </p:cNvPr>
            <p:cNvSpPr txBox="1"/>
            <p:nvPr/>
          </p:nvSpPr>
          <p:spPr>
            <a:xfrm>
              <a:off x="5544158" y="1964031"/>
              <a:ext cx="3289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VL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9270D56-505E-45FD-B9B2-1B75A6772F3E}"/>
                </a:ext>
              </a:extLst>
            </p:cNvPr>
            <p:cNvSpPr txBox="1"/>
            <p:nvPr/>
          </p:nvSpPr>
          <p:spPr>
            <a:xfrm>
              <a:off x="2997116" y="847333"/>
              <a:ext cx="3289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TA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766ABE4-BD61-4131-9B17-F650A6CFF172}"/>
                </a:ext>
              </a:extLst>
            </p:cNvPr>
            <p:cNvSpPr txBox="1"/>
            <p:nvPr/>
          </p:nvSpPr>
          <p:spPr>
            <a:xfrm>
              <a:off x="3002366" y="1294726"/>
              <a:ext cx="3289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VA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3364CE8-8C25-4BA5-BC82-9999B309DC9B}"/>
                </a:ext>
              </a:extLst>
            </p:cNvPr>
            <p:cNvSpPr txBox="1"/>
            <p:nvPr/>
          </p:nvSpPr>
          <p:spPr>
            <a:xfrm>
              <a:off x="1851862" y="605418"/>
              <a:ext cx="4591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(A)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26DA11F-AED2-4057-B8FD-9F4630507BF7}"/>
                </a:ext>
              </a:extLst>
            </p:cNvPr>
            <p:cNvSpPr txBox="1"/>
            <p:nvPr/>
          </p:nvSpPr>
          <p:spPr>
            <a:xfrm>
              <a:off x="4425022" y="605418"/>
              <a:ext cx="4591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(B)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8FEC7B1-85A1-4720-B917-41911AED8A29}"/>
                </a:ext>
              </a:extLst>
            </p:cNvPr>
            <p:cNvSpPr txBox="1"/>
            <p:nvPr/>
          </p:nvSpPr>
          <p:spPr>
            <a:xfrm>
              <a:off x="1070056" y="3104070"/>
              <a:ext cx="448444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Supplementary File 2. </a:t>
              </a:r>
              <a:r>
                <a:rPr lang="en-GB" sz="1000" dirty="0"/>
                <a:t>Training metrics for the InceptionV3 model. </a:t>
              </a:r>
              <a:r>
                <a:rPr lang="en-GB" sz="1000" b="1" dirty="0"/>
                <a:t>(A)</a:t>
              </a:r>
              <a:r>
                <a:rPr lang="en-GB" sz="1000" dirty="0"/>
                <a:t>Training accuracy (TA) and validation accuracy (VA) by epoch. </a:t>
              </a:r>
              <a:r>
                <a:rPr lang="en-GB" sz="1000" b="1" dirty="0"/>
                <a:t>(B) </a:t>
              </a:r>
              <a:r>
                <a:rPr lang="en-GB" sz="1000" dirty="0"/>
                <a:t>Training Loss (TL) and validation loss (VL) by epoch.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7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79</Words>
  <Application>Microsoft Office PowerPoint</Application>
  <PresentationFormat>A4 Paper (210x297 mm)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1</cp:lastModifiedBy>
  <cp:revision>6</cp:revision>
  <dcterms:created xsi:type="dcterms:W3CDTF">2021-01-18T17:29:25Z</dcterms:created>
  <dcterms:modified xsi:type="dcterms:W3CDTF">2021-01-18T17:58:11Z</dcterms:modified>
</cp:coreProperties>
</file>