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1">
  <p:sldMasterIdLst>
    <p:sldMasterId id="2147483648" r:id="rId1"/>
  </p:sldMasterIdLst>
  <p:notesMasterIdLst>
    <p:notesMasterId r:id="rId9"/>
  </p:notesMasterIdLst>
  <p:sldIdLst>
    <p:sldId id="274" r:id="rId2"/>
    <p:sldId id="261" r:id="rId3"/>
    <p:sldId id="271" r:id="rId4"/>
    <p:sldId id="273" r:id="rId5"/>
    <p:sldId id="267" r:id="rId6"/>
    <p:sldId id="263" r:id="rId7"/>
    <p:sldId id="272" r:id="rId8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03">
          <p15:clr>
            <a:srgbClr val="A4A3A4"/>
          </p15:clr>
        </p15:guide>
        <p15:guide id="2" pos="335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MZ" initials="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3183" autoAdjust="0"/>
    <p:restoredTop sz="81381" autoAdjust="0"/>
  </p:normalViewPr>
  <p:slideViewPr>
    <p:cSldViewPr snapToObjects="1">
      <p:cViewPr>
        <p:scale>
          <a:sx n="125" d="100"/>
          <a:sy n="125" d="100"/>
        </p:scale>
        <p:origin x="-300" y="1230"/>
      </p:cViewPr>
      <p:guideLst>
        <p:guide orient="horz" pos="4003"/>
        <p:guide pos="33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54006" cy="54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E:\SGroup\Students\LHN\LHNpaper\LHNpapermanu\LHNpaperAt\PIPdat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E:\SGroup\Students\LHN\LHNpaper\LHNpapermanu\LHNpaperAt\PIPdata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E:\SGroup\Students\LHN\LHNpaper\LHNpapermanu\LHNpaperAt\PIP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05233315301238"/>
          <c:y val="8.1573048049844832E-2"/>
          <c:w val="0.76516649636352707"/>
          <c:h val="0.81684815993745463"/>
        </c:manualLayout>
      </c:layout>
      <c:lineChart>
        <c:grouping val="standard"/>
        <c:varyColors val="0"/>
        <c:ser>
          <c:idx val="0"/>
          <c:order val="0"/>
          <c:tx>
            <c:strRef>
              <c:f>Sheet4!$D$3</c:f>
              <c:strCache>
                <c:ptCount val="1"/>
                <c:pt idx="0">
                  <c:v>WT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Sheet4!$G$4:$G$9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0.50160000000000005</c:v>
                  </c:pt>
                  <c:pt idx="2">
                    <c:v>0.73209999999999997</c:v>
                  </c:pt>
                  <c:pt idx="3">
                    <c:v>0.84019999999999995</c:v>
                  </c:pt>
                  <c:pt idx="4">
                    <c:v>0.50729965619589235</c:v>
                  </c:pt>
                  <c:pt idx="5">
                    <c:v>0.51887452166277082</c:v>
                  </c:pt>
                </c:numCache>
              </c:numRef>
            </c:plus>
            <c:minus>
              <c:numRef>
                <c:f>Sheet4!$G$4:$G$9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0.50160000000000005</c:v>
                  </c:pt>
                  <c:pt idx="2">
                    <c:v>0.73209999999999997</c:v>
                  </c:pt>
                  <c:pt idx="3">
                    <c:v>0.84019999999999995</c:v>
                  </c:pt>
                  <c:pt idx="4">
                    <c:v>0.50729965619589235</c:v>
                  </c:pt>
                  <c:pt idx="5">
                    <c:v>0.51887452166277082</c:v>
                  </c:pt>
                </c:numCache>
              </c:numRef>
            </c:minus>
          </c:errBars>
          <c:cat>
            <c:numRef>
              <c:f>Sheet4!$C$4:$C$9</c:f>
              <c:numCache>
                <c:formatCode>General</c:formatCode>
                <c:ptCount val="6"/>
                <c:pt idx="0">
                  <c:v>9</c:v>
                </c:pt>
                <c:pt idx="1">
                  <c:v>13</c:v>
                </c:pt>
                <c:pt idx="2">
                  <c:v>16</c:v>
                </c:pt>
                <c:pt idx="3">
                  <c:v>19</c:v>
                </c:pt>
                <c:pt idx="4">
                  <c:v>22</c:v>
                </c:pt>
                <c:pt idx="5">
                  <c:v>25</c:v>
                </c:pt>
              </c:numCache>
            </c:numRef>
          </c:cat>
          <c:val>
            <c:numRef>
              <c:f>Sheet4!$D$4:$D$9</c:f>
              <c:numCache>
                <c:formatCode>General</c:formatCode>
                <c:ptCount val="6"/>
                <c:pt idx="0">
                  <c:v>2</c:v>
                </c:pt>
                <c:pt idx="1">
                  <c:v>3.3889</c:v>
                </c:pt>
                <c:pt idx="2">
                  <c:v>5.2222</c:v>
                </c:pt>
                <c:pt idx="3">
                  <c:v>6.6666999999999996</c:v>
                </c:pt>
                <c:pt idx="4">
                  <c:v>8.5882352941176467</c:v>
                </c:pt>
                <c:pt idx="5">
                  <c:v>9.4615384615384617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Sheet4!$E$3</c:f>
              <c:strCache>
                <c:ptCount val="1"/>
                <c:pt idx="0">
                  <c:v>35S:PtPIP1;1-1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Sheet4!$H$4:$H$9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0.70710678118654757</c:v>
                  </c:pt>
                  <c:pt idx="5">
                    <c:v>0.70710678118654757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Sheet4!$C$4:$C$9</c:f>
              <c:numCache>
                <c:formatCode>General</c:formatCode>
                <c:ptCount val="6"/>
                <c:pt idx="0">
                  <c:v>9</c:v>
                </c:pt>
                <c:pt idx="1">
                  <c:v>13</c:v>
                </c:pt>
                <c:pt idx="2">
                  <c:v>16</c:v>
                </c:pt>
                <c:pt idx="3">
                  <c:v>19</c:v>
                </c:pt>
                <c:pt idx="4">
                  <c:v>22</c:v>
                </c:pt>
                <c:pt idx="5">
                  <c:v>25</c:v>
                </c:pt>
              </c:numCache>
            </c:numRef>
          </c:cat>
          <c:val>
            <c:numRef>
              <c:f>Sheet4!$E$4:$E$9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9.3333333333333339</c:v>
                </c:pt>
                <c:pt idx="5">
                  <c:v>9.3333333333333339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Sheet4!$F$3</c:f>
              <c:strCache>
                <c:ptCount val="1"/>
                <c:pt idx="0">
                  <c:v>35S:PtPIP1;1-8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Sheet4!$I$4:$I$9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0.50360000000000005</c:v>
                  </c:pt>
                  <c:pt idx="2">
                    <c:v>0.55000000000000004</c:v>
                  </c:pt>
                  <c:pt idx="3">
                    <c:v>0.76780000000000004</c:v>
                  </c:pt>
                  <c:pt idx="4">
                    <c:v>0.74515982037059469</c:v>
                  </c:pt>
                  <c:pt idx="5">
                    <c:v>0.74515982037059469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Sheet4!$C$4:$C$9</c:f>
              <c:numCache>
                <c:formatCode>General</c:formatCode>
                <c:ptCount val="6"/>
                <c:pt idx="0">
                  <c:v>9</c:v>
                </c:pt>
                <c:pt idx="1">
                  <c:v>13</c:v>
                </c:pt>
                <c:pt idx="2">
                  <c:v>16</c:v>
                </c:pt>
                <c:pt idx="3">
                  <c:v>19</c:v>
                </c:pt>
                <c:pt idx="4">
                  <c:v>22</c:v>
                </c:pt>
                <c:pt idx="5">
                  <c:v>25</c:v>
                </c:pt>
              </c:numCache>
            </c:numRef>
          </c:cat>
          <c:val>
            <c:numRef>
              <c:f>Sheet4!$F$4:$F$9</c:f>
              <c:numCache>
                <c:formatCode>General</c:formatCode>
                <c:ptCount val="6"/>
                <c:pt idx="0">
                  <c:v>2</c:v>
                </c:pt>
                <c:pt idx="1">
                  <c:v>4.4166999999999996</c:v>
                </c:pt>
                <c:pt idx="2">
                  <c:v>6.0416999999999996</c:v>
                </c:pt>
                <c:pt idx="3">
                  <c:v>7.8</c:v>
                </c:pt>
                <c:pt idx="4">
                  <c:v>9.35</c:v>
                </c:pt>
                <c:pt idx="5">
                  <c:v>9.35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456256"/>
        <c:axId val="31265536"/>
      </c:lineChart>
      <c:catAx>
        <c:axId val="31456256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ln>
            <a:solidFill>
              <a:schemeClr val="tx1"/>
            </a:solidFill>
          </a:ln>
        </c:spPr>
        <c:crossAx val="31265536"/>
        <c:crosses val="autoZero"/>
        <c:auto val="1"/>
        <c:lblAlgn val="ctr"/>
        <c:lblOffset val="100"/>
        <c:noMultiLvlLbl val="0"/>
      </c:catAx>
      <c:valAx>
        <c:axId val="31265536"/>
        <c:scaling>
          <c:orientation val="minMax"/>
          <c:max val="11.5"/>
          <c:min val="0"/>
        </c:scaling>
        <c:delete val="0"/>
        <c:axPos val="l"/>
        <c:numFmt formatCode="General" sourceLinked="1"/>
        <c:majorTickMark val="in"/>
        <c:minorTickMark val="none"/>
        <c:tickLblPos val="none"/>
        <c:spPr>
          <a:ln>
            <a:solidFill>
              <a:schemeClr val="tx1"/>
            </a:solidFill>
          </a:ln>
        </c:spPr>
        <c:crossAx val="31456256"/>
        <c:crosses val="autoZero"/>
        <c:crossBetween val="between"/>
        <c:majorUnit val="3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SupFig!$B$114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SupFig!$C$118:$D$118</c:f>
                <c:numCache>
                  <c:formatCode>General</c:formatCode>
                  <c:ptCount val="2"/>
                  <c:pt idx="0">
                    <c:v>5.4939999999999998</c:v>
                  </c:pt>
                  <c:pt idx="1">
                    <c:v>4.9931999999999999</c:v>
                  </c:pt>
                </c:numCache>
              </c:numRef>
            </c:plus>
            <c:minus>
              <c:numRef>
                <c:f>SupFig!$C$118:$D$118</c:f>
                <c:numCache>
                  <c:formatCode>General</c:formatCode>
                  <c:ptCount val="2"/>
                  <c:pt idx="0">
                    <c:v>5.4939999999999998</c:v>
                  </c:pt>
                  <c:pt idx="1">
                    <c:v>4.9931999999999999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SupFig!$C$113:$D$113</c:f>
              <c:strCache>
                <c:ptCount val="2"/>
                <c:pt idx="0">
                  <c:v>Tip</c:v>
                </c:pt>
                <c:pt idx="1">
                  <c:v>Up</c:v>
                </c:pt>
              </c:strCache>
            </c:strRef>
          </c:cat>
          <c:val>
            <c:numRef>
              <c:f>SupFig!$C$114:$D$114</c:f>
              <c:numCache>
                <c:formatCode>General</c:formatCode>
                <c:ptCount val="2"/>
                <c:pt idx="0">
                  <c:v>138.7714</c:v>
                </c:pt>
                <c:pt idx="1">
                  <c:v>187.96129999999999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3B-4236-B162-C418C1C77F55}"/>
            </c:ext>
          </c:extLst>
        </c:ser>
        <c:ser>
          <c:idx val="1"/>
          <c:order val="1"/>
          <c:tx>
            <c:strRef>
              <c:f>SupFig!$B$115</c:f>
              <c:strCache>
                <c:ptCount val="1"/>
                <c:pt idx="0">
                  <c:v> 35S:PtPIP1;1-1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SupFig!$C$119:$D$119</c:f>
                <c:numCache>
                  <c:formatCode>General</c:formatCode>
                  <c:ptCount val="2"/>
                  <c:pt idx="0">
                    <c:v>3.7480000000000002</c:v>
                  </c:pt>
                  <c:pt idx="1">
                    <c:v>5.6016000000000004</c:v>
                  </c:pt>
                </c:numCache>
              </c:numRef>
            </c:plus>
            <c:minus>
              <c:numRef>
                <c:f>SupFig!$C$119:$D$119</c:f>
                <c:numCache>
                  <c:formatCode>General</c:formatCode>
                  <c:ptCount val="2"/>
                  <c:pt idx="0">
                    <c:v>3.7480000000000002</c:v>
                  </c:pt>
                  <c:pt idx="1">
                    <c:v>5.6016000000000004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SupFig!$C$113:$D$113</c:f>
              <c:strCache>
                <c:ptCount val="2"/>
                <c:pt idx="0">
                  <c:v>Tip</c:v>
                </c:pt>
                <c:pt idx="1">
                  <c:v>Up</c:v>
                </c:pt>
              </c:strCache>
            </c:strRef>
          </c:cat>
          <c:val>
            <c:numRef>
              <c:f>SupFig!$C$115:$D$115</c:f>
              <c:numCache>
                <c:formatCode>General</c:formatCode>
                <c:ptCount val="2"/>
                <c:pt idx="0">
                  <c:v>105.155</c:v>
                </c:pt>
                <c:pt idx="1">
                  <c:v>182.89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53B-4236-B162-C418C1C77F55}"/>
            </c:ext>
          </c:extLst>
        </c:ser>
        <c:ser>
          <c:idx val="2"/>
          <c:order val="2"/>
          <c:tx>
            <c:strRef>
              <c:f>SupFig!$B$116</c:f>
              <c:strCache>
                <c:ptCount val="1"/>
                <c:pt idx="0">
                  <c:v> 35S:PtPIP1;1-5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SupFig!$C$120:$D$120</c:f>
                <c:numCache>
                  <c:formatCode>General</c:formatCode>
                  <c:ptCount val="2"/>
                  <c:pt idx="0">
                    <c:v>6.3291000000000004</c:v>
                  </c:pt>
                  <c:pt idx="1">
                    <c:v>2.7745000000000002</c:v>
                  </c:pt>
                </c:numCache>
              </c:numRef>
            </c:plus>
            <c:minus>
              <c:numRef>
                <c:f>SupFig!$C$120:$D$120</c:f>
                <c:numCache>
                  <c:formatCode>General</c:formatCode>
                  <c:ptCount val="2"/>
                  <c:pt idx="0">
                    <c:v>6.3291000000000004</c:v>
                  </c:pt>
                  <c:pt idx="1">
                    <c:v>2.7745000000000002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SupFig!$C$113:$D$113</c:f>
              <c:strCache>
                <c:ptCount val="2"/>
                <c:pt idx="0">
                  <c:v>Tip</c:v>
                </c:pt>
                <c:pt idx="1">
                  <c:v>Up</c:v>
                </c:pt>
              </c:strCache>
            </c:strRef>
          </c:cat>
          <c:val>
            <c:numRef>
              <c:f>SupFig!$C$116:$D$116</c:f>
              <c:numCache>
                <c:formatCode>General</c:formatCode>
                <c:ptCount val="2"/>
                <c:pt idx="0">
                  <c:v>92.224000000000004</c:v>
                </c:pt>
                <c:pt idx="1">
                  <c:v>173.28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53B-4236-B162-C418C1C77F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105390848"/>
        <c:axId val="105392384"/>
      </c:barChart>
      <c:catAx>
        <c:axId val="105390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5392384"/>
        <c:crosses val="autoZero"/>
        <c:auto val="1"/>
        <c:lblAlgn val="ctr"/>
        <c:lblOffset val="100"/>
        <c:noMultiLvlLbl val="0"/>
      </c:catAx>
      <c:valAx>
        <c:axId val="105392384"/>
        <c:scaling>
          <c:orientation val="minMax"/>
          <c:max val="200"/>
          <c:min val="0"/>
        </c:scaling>
        <c:delete val="0"/>
        <c:axPos val="l"/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539084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SupFig!$B$99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SupFig!$C$103</c:f>
                <c:numCache>
                  <c:formatCode>General</c:formatCode>
                  <c:ptCount val="1"/>
                  <c:pt idx="0">
                    <c:v>0.27829999999999999</c:v>
                  </c:pt>
                </c:numCache>
              </c:numRef>
            </c:plus>
            <c:minus>
              <c:numRef>
                <c:f>SupFig!$C$103</c:f>
                <c:numCache>
                  <c:formatCode>General</c:formatCode>
                  <c:ptCount val="1"/>
                  <c:pt idx="0">
                    <c:v>0.27829999999999999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SupFig!$C$99</c:f>
              <c:numCache>
                <c:formatCode>General</c:formatCode>
                <c:ptCount val="1"/>
                <c:pt idx="0">
                  <c:v>16.8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856-4EA3-A0EC-47C9583E986E}"/>
            </c:ext>
          </c:extLst>
        </c:ser>
        <c:ser>
          <c:idx val="1"/>
          <c:order val="1"/>
          <c:tx>
            <c:strRef>
              <c:f>SupFig!$B$100</c:f>
              <c:strCache>
                <c:ptCount val="1"/>
                <c:pt idx="0">
                  <c:v>OE-1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SupFig!$C$104</c:f>
                <c:numCache>
                  <c:formatCode>General</c:formatCode>
                  <c:ptCount val="1"/>
                  <c:pt idx="0">
                    <c:v>0.31430000000000002</c:v>
                  </c:pt>
                </c:numCache>
              </c:numRef>
            </c:plus>
            <c:minus>
              <c:numRef>
                <c:f>SupFig!$C$104</c:f>
                <c:numCache>
                  <c:formatCode>General</c:formatCode>
                  <c:ptCount val="1"/>
                  <c:pt idx="0">
                    <c:v>0.31430000000000002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SupFig!$C$100</c:f>
              <c:numCache>
                <c:formatCode>General</c:formatCode>
                <c:ptCount val="1"/>
                <c:pt idx="0">
                  <c:v>16.5701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856-4EA3-A0EC-47C9583E986E}"/>
            </c:ext>
          </c:extLst>
        </c:ser>
        <c:ser>
          <c:idx val="2"/>
          <c:order val="2"/>
          <c:tx>
            <c:strRef>
              <c:f>SupFig!$B$101</c:f>
              <c:strCache>
                <c:ptCount val="1"/>
                <c:pt idx="0">
                  <c:v>OE-5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SupFig!$C$105</c:f>
                <c:numCache>
                  <c:formatCode>General</c:formatCode>
                  <c:ptCount val="1"/>
                  <c:pt idx="0">
                    <c:v>0.33739999999999998</c:v>
                  </c:pt>
                </c:numCache>
              </c:numRef>
            </c:plus>
            <c:minus>
              <c:numRef>
                <c:f>SupFig!$C$105</c:f>
                <c:numCache>
                  <c:formatCode>General</c:formatCode>
                  <c:ptCount val="1"/>
                  <c:pt idx="0">
                    <c:v>0.33739999999999998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SupFig!$C$101</c:f>
              <c:numCache>
                <c:formatCode>General</c:formatCode>
                <c:ptCount val="1"/>
                <c:pt idx="0">
                  <c:v>16.604800000000001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856-4EA3-A0EC-47C9583E98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0"/>
        <c:axId val="105420288"/>
        <c:axId val="105421824"/>
      </c:barChart>
      <c:catAx>
        <c:axId val="105420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5421824"/>
        <c:crosses val="autoZero"/>
        <c:auto val="1"/>
        <c:lblAlgn val="ctr"/>
        <c:lblOffset val="100"/>
        <c:noMultiLvlLbl val="0"/>
      </c:catAx>
      <c:valAx>
        <c:axId val="105421824"/>
        <c:scaling>
          <c:orientation val="minMax"/>
          <c:max val="18"/>
          <c:min val="0"/>
        </c:scaling>
        <c:delete val="0"/>
        <c:axPos val="l"/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542028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FE-4907-B189-1ED1922F1BA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BFE-4907-B189-1ED1922F1BA0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BFE-4907-B189-1ED1922F1BA0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BFE-4907-B189-1ED1922F1BA0}"/>
              </c:ext>
            </c:extLst>
          </c:dPt>
          <c:errBars>
            <c:errBarType val="both"/>
            <c:errValType val="cust"/>
            <c:noEndCap val="0"/>
            <c:plus>
              <c:numRef>
                <c:f>SupFig!$D$124:$D$127</c:f>
                <c:numCache>
                  <c:formatCode>General</c:formatCode>
                  <c:ptCount val="4"/>
                  <c:pt idx="0">
                    <c:v>2.5785999999999998</c:v>
                  </c:pt>
                  <c:pt idx="1">
                    <c:v>2.3327</c:v>
                  </c:pt>
                  <c:pt idx="2">
                    <c:v>3.2673999999999999</c:v>
                  </c:pt>
                  <c:pt idx="3">
                    <c:v>3.9011</c:v>
                  </c:pt>
                </c:numCache>
              </c:numRef>
            </c:plus>
            <c:minus>
              <c:numRef>
                <c:f>SupFig!$D$124:$D$127</c:f>
                <c:numCache>
                  <c:formatCode>General</c:formatCode>
                  <c:ptCount val="4"/>
                  <c:pt idx="0">
                    <c:v>2.5785999999999998</c:v>
                  </c:pt>
                  <c:pt idx="1">
                    <c:v>2.3327</c:v>
                  </c:pt>
                  <c:pt idx="2">
                    <c:v>3.2673999999999999</c:v>
                  </c:pt>
                  <c:pt idx="3">
                    <c:v>3.9011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SupFig!$B$124:$B$127</c:f>
              <c:strCache>
                <c:ptCount val="4"/>
                <c:pt idx="0">
                  <c:v>WT</c:v>
                </c:pt>
                <c:pt idx="1">
                  <c:v>1;1OE</c:v>
                </c:pt>
                <c:pt idx="2">
                  <c:v>1;3OE</c:v>
                </c:pt>
                <c:pt idx="3">
                  <c:v>2;3OE</c:v>
                </c:pt>
              </c:strCache>
            </c:strRef>
          </c:cat>
          <c:val>
            <c:numRef>
              <c:f>SupFig!$C$124:$C$127</c:f>
              <c:numCache>
                <c:formatCode>General</c:formatCode>
                <c:ptCount val="4"/>
                <c:pt idx="0">
                  <c:v>209.80160000000001</c:v>
                </c:pt>
                <c:pt idx="1">
                  <c:v>157.5958</c:v>
                </c:pt>
                <c:pt idx="2">
                  <c:v>212.42320000000001</c:v>
                </c:pt>
                <c:pt idx="3">
                  <c:v>206.9889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BFE-4907-B189-1ED1922F1B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2203136"/>
        <c:axId val="32204672"/>
      </c:barChart>
      <c:catAx>
        <c:axId val="3220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2204672"/>
        <c:crosses val="autoZero"/>
        <c:auto val="1"/>
        <c:lblAlgn val="ctr"/>
        <c:lblOffset val="100"/>
        <c:noMultiLvlLbl val="0"/>
      </c:catAx>
      <c:valAx>
        <c:axId val="32204672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22031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8DCEE-D708-4FB3-818F-3033392D1D42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45AE0-2566-45E9-82AE-01941EB836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chart" Target="../charts/chart4.xml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Poplar aquaporin PIP1;1 promotes Arabidopsis growth and development</a:t>
            </a:r>
            <a:br>
              <a:rPr lang="en-US" altLang="zh-CN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Huani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0" dirty="0" err="1" smtClean="0">
                <a:latin typeface="Times New Roman" pitchFamily="18" charset="0"/>
                <a:cs typeface="Times New Roman" pitchFamily="18" charset="0"/>
              </a:rPr>
              <a:t>Leng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Cheng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Jiang, 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Xueqin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Song, 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Mengzhu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Lu, 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Xianchong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Wan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1400" dirty="0">
                <a:latin typeface="Times New Roman" pitchFamily="18" charset="0"/>
                <a:cs typeface="Times New Roman" pitchFamily="18" charset="0"/>
              </a:rPr>
            </a:b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00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750" y="413539"/>
            <a:ext cx="4052823" cy="682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566681" y="7326306"/>
            <a:ext cx="57786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Figure S1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. Phylogenetic analysis of the </a:t>
            </a:r>
            <a:r>
              <a:rPr lang="en-US" altLang="zh-CN" sz="1200" b="1" i="1" kern="1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Populus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en-US" altLang="zh-CN" sz="1200" b="1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Arabidopsis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PIPs based on their full-length protein sequences.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Multiple alignment amino-acid analysis was done using the </a:t>
            </a:r>
            <a:r>
              <a:rPr lang="en-US" altLang="zh-CN" sz="1200" kern="1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ClustalW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program and phylogenetic trees were constructed using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  <a:sym typeface="+mn-ea"/>
              </a:rPr>
              <a:t>NJ method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with the Bootstrap Test of Phylogeny tool (1,000 replicates) in MEGA 4.0 (http://www.megasoftware.net).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66682" y="3618638"/>
            <a:ext cx="57246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Figure S2. 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Subcellular localization of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PtoPIP1;1. (A)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Confocal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laser scanning microscopy images of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the leaf epidermal cells of 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N. </a:t>
            </a:r>
            <a:r>
              <a:rPr lang="en-US" altLang="zh-CN" sz="1200" i="1" kern="1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benthamiana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transiently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expressing PtoPIP1;1–YFP</a:t>
            </a:r>
            <a:r>
              <a:rPr lang="en-US" altLang="zh-CN" sz="1200" i="1" kern="100" dirty="0" smtClean="0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and stained with FM4-64.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(B)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Confocal laser scanning microscopy images of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the leaf epidermal cells of 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N. </a:t>
            </a:r>
            <a:r>
              <a:rPr lang="en-US" altLang="zh-CN" sz="1200" i="1" kern="1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benthamiana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transiently co-expressing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PtoPIP1;1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  <a:sym typeface="+mn-ea"/>
              </a:rPr>
              <a:t>-YFP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and HDEL, the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ER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marker.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Bars =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10 µm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zh-CN" altLang="zh-CN" sz="1200" kern="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52"/>
          <p:cNvSpPr txBox="1"/>
          <p:nvPr/>
        </p:nvSpPr>
        <p:spPr>
          <a:xfrm>
            <a:off x="1451823" y="575556"/>
            <a:ext cx="255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63"/>
          <p:cNvGrpSpPr/>
          <p:nvPr/>
        </p:nvGrpSpPr>
        <p:grpSpPr>
          <a:xfrm>
            <a:off x="1659455" y="2014330"/>
            <a:ext cx="3662181" cy="1378302"/>
            <a:chOff x="1507297" y="438777"/>
            <a:chExt cx="3877682" cy="1459403"/>
          </a:xfrm>
        </p:grpSpPr>
        <p:grpSp>
          <p:nvGrpSpPr>
            <p:cNvPr id="6" name="组合 8"/>
            <p:cNvGrpSpPr/>
            <p:nvPr/>
          </p:nvGrpSpPr>
          <p:grpSpPr>
            <a:xfrm>
              <a:off x="1585555" y="438777"/>
              <a:ext cx="3586514" cy="263976"/>
              <a:chOff x="158193" y="6226100"/>
              <a:chExt cx="4143327" cy="306673"/>
            </a:xfrm>
          </p:grpSpPr>
          <p:sp>
            <p:nvSpPr>
              <p:cNvPr id="10" name="TextBox 63"/>
              <p:cNvSpPr txBox="1">
                <a:spLocks noChangeArrowheads="1"/>
              </p:cNvSpPr>
              <p:nvPr/>
            </p:nvSpPr>
            <p:spPr bwMode="auto">
              <a:xfrm>
                <a:off x="158193" y="6226100"/>
                <a:ext cx="1457225" cy="30287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PIP1;1</a:t>
                </a:r>
                <a:endParaRPr lang="zh-CN" altLang="en-US" sz="1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4"/>
              <p:cNvSpPr txBox="1">
                <a:spLocks noChangeArrowheads="1"/>
              </p:cNvSpPr>
              <p:nvPr/>
            </p:nvSpPr>
            <p:spPr bwMode="auto">
              <a:xfrm>
                <a:off x="1740254" y="6226100"/>
                <a:ext cx="1159303" cy="30287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HDEL</a:t>
                </a:r>
                <a:endParaRPr lang="zh-CN" altLang="en-US" sz="1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4"/>
              <p:cNvSpPr txBox="1">
                <a:spLocks noChangeArrowheads="1"/>
              </p:cNvSpPr>
              <p:nvPr/>
            </p:nvSpPr>
            <p:spPr bwMode="auto">
              <a:xfrm>
                <a:off x="3382126" y="6229894"/>
                <a:ext cx="919394" cy="30287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Merged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7" name="Picture 7"/>
            <p:cNvPicPr>
              <a:picLocks noChangeArrowheads="1"/>
            </p:cNvPicPr>
            <p:nvPr/>
          </p:nvPicPr>
          <p:blipFill>
            <a:blip r:embed="rId2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1507297" y="635227"/>
              <a:ext cx="1261720" cy="12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2810314" y="635226"/>
              <a:ext cx="1261720" cy="12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4123259" y="636460"/>
              <a:ext cx="1261720" cy="12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矩形 4"/>
          <p:cNvSpPr/>
          <p:nvPr/>
        </p:nvSpPr>
        <p:spPr>
          <a:xfrm>
            <a:off x="1411572" y="1972667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72"/>
          <p:cNvSpPr txBox="1">
            <a:spLocks noChangeArrowheads="1"/>
          </p:cNvSpPr>
          <p:nvPr/>
        </p:nvSpPr>
        <p:spPr bwMode="auto">
          <a:xfrm>
            <a:off x="1691452" y="603746"/>
            <a:ext cx="1191290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PIP1;1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3170495" y="601044"/>
            <a:ext cx="947737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FM4-64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4385196" y="588193"/>
            <a:ext cx="751610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Merged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240" y="796074"/>
            <a:ext cx="1191600" cy="119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55253" y="781067"/>
            <a:ext cx="1191600" cy="119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3061" y="796074"/>
            <a:ext cx="1191600" cy="119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36712" y="5077246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Figure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S3. 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The </a:t>
            </a:r>
            <a:r>
              <a:rPr lang="en-US" altLang="zh-CN" sz="1200" b="1" kern="100" dirty="0">
                <a:latin typeface="Times New Roman" panose="02020603050405020304" pitchFamily="18" charset="0"/>
              </a:rPr>
              <a:t>number of rosette 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leaves over </a:t>
            </a:r>
            <a:r>
              <a:rPr lang="en-US" altLang="zh-CN" sz="1200" b="1" kern="100" dirty="0">
                <a:latin typeface="Times New Roman" panose="02020603050405020304" pitchFamily="18" charset="0"/>
              </a:rPr>
              <a:t>time under long 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day before bolting </a:t>
            </a:r>
            <a:endParaRPr lang="zh-CN" altLang="en-US" sz="1200" dirty="0"/>
          </a:p>
        </p:txBody>
      </p:sp>
      <p:graphicFrame>
        <p:nvGraphicFramePr>
          <p:cNvPr id="36" name="图表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3242328"/>
              </p:ext>
            </p:extLst>
          </p:nvPr>
        </p:nvGraphicFramePr>
        <p:xfrm>
          <a:off x="1327983" y="2754092"/>
          <a:ext cx="1542623" cy="2004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Rectangle 985"/>
          <p:cNvSpPr>
            <a:spLocks noChangeArrowheads="1"/>
          </p:cNvSpPr>
          <p:nvPr/>
        </p:nvSpPr>
        <p:spPr bwMode="auto">
          <a:xfrm rot="16200000">
            <a:off x="630889" y="3640764"/>
            <a:ext cx="131125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Rosette leaves number</a:t>
            </a:r>
            <a:endParaRPr lang="zh-CN" altLang="zh-CN" sz="1000" dirty="0">
              <a:cs typeface="Arial" panose="020B0604020202020204" pitchFamily="34" charset="0"/>
            </a:endParaRPr>
          </a:p>
        </p:txBody>
      </p:sp>
      <p:sp>
        <p:nvSpPr>
          <p:cNvPr id="38" name="Rectangle 916"/>
          <p:cNvSpPr>
            <a:spLocks noChangeArrowheads="1"/>
          </p:cNvSpPr>
          <p:nvPr/>
        </p:nvSpPr>
        <p:spPr bwMode="auto">
          <a:xfrm>
            <a:off x="1555373" y="4616231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1419724" y="4474366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1000" dirty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0" name="Rectangle 47"/>
          <p:cNvSpPr>
            <a:spLocks noChangeArrowheads="1"/>
          </p:cNvSpPr>
          <p:nvPr/>
        </p:nvSpPr>
        <p:spPr bwMode="auto">
          <a:xfrm>
            <a:off x="1420592" y="4059152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1404734" y="3629248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2" name="Rectangle 916"/>
          <p:cNvSpPr>
            <a:spLocks noChangeArrowheads="1"/>
          </p:cNvSpPr>
          <p:nvPr/>
        </p:nvSpPr>
        <p:spPr bwMode="auto">
          <a:xfrm>
            <a:off x="1717477" y="461623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3" name="Rectangle 916"/>
          <p:cNvSpPr>
            <a:spLocks noChangeArrowheads="1"/>
          </p:cNvSpPr>
          <p:nvPr/>
        </p:nvSpPr>
        <p:spPr bwMode="auto">
          <a:xfrm>
            <a:off x="1915913" y="461623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4" name="Rectangle 916"/>
          <p:cNvSpPr>
            <a:spLocks noChangeArrowheads="1"/>
          </p:cNvSpPr>
          <p:nvPr/>
        </p:nvSpPr>
        <p:spPr bwMode="auto">
          <a:xfrm>
            <a:off x="2144330" y="461623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19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5" name="Rectangle 916"/>
          <p:cNvSpPr>
            <a:spLocks noChangeArrowheads="1"/>
          </p:cNvSpPr>
          <p:nvPr/>
        </p:nvSpPr>
        <p:spPr bwMode="auto">
          <a:xfrm>
            <a:off x="2342767" y="461623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22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" name="Rectangle 47"/>
          <p:cNvSpPr>
            <a:spLocks noChangeArrowheads="1"/>
          </p:cNvSpPr>
          <p:nvPr/>
        </p:nvSpPr>
        <p:spPr bwMode="auto">
          <a:xfrm>
            <a:off x="1409977" y="3185292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363461" y="4844858"/>
            <a:ext cx="1642307" cy="215444"/>
            <a:chOff x="5722199" y="4431284"/>
            <a:chExt cx="1642307" cy="215444"/>
          </a:xfrm>
        </p:grpSpPr>
        <p:grpSp>
          <p:nvGrpSpPr>
            <p:cNvPr id="48" name="组合 47"/>
            <p:cNvGrpSpPr/>
            <p:nvPr/>
          </p:nvGrpSpPr>
          <p:grpSpPr>
            <a:xfrm>
              <a:off x="5722199" y="4503006"/>
              <a:ext cx="216000" cy="72000"/>
              <a:chOff x="1586233" y="6613060"/>
              <a:chExt cx="216000" cy="72000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1586233" y="6648010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矩形 58"/>
              <p:cNvSpPr/>
              <p:nvPr/>
            </p:nvSpPr>
            <p:spPr>
              <a:xfrm>
                <a:off x="1658989" y="6613060"/>
                <a:ext cx="72000" cy="7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211369" y="4503006"/>
              <a:ext cx="216000" cy="72000"/>
              <a:chOff x="2086639" y="6625857"/>
              <a:chExt cx="216000" cy="72000"/>
            </a:xfrm>
          </p:grpSpPr>
          <p:cxnSp>
            <p:nvCxnSpPr>
              <p:cNvPr id="56" name="直接连接符 55"/>
              <p:cNvCxnSpPr/>
              <p:nvPr/>
            </p:nvCxnSpPr>
            <p:spPr>
              <a:xfrm>
                <a:off x="2086639" y="6661857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椭圆 56"/>
              <p:cNvSpPr/>
              <p:nvPr/>
            </p:nvSpPr>
            <p:spPr>
              <a:xfrm>
                <a:off x="2162368" y="6625857"/>
                <a:ext cx="72000" cy="72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799524" y="4503006"/>
              <a:ext cx="216000" cy="72000"/>
              <a:chOff x="2560421" y="6611034"/>
              <a:chExt cx="216000" cy="72000"/>
            </a:xfrm>
          </p:grpSpPr>
          <p:cxnSp>
            <p:nvCxnSpPr>
              <p:cNvPr id="54" name="直接连接符 53"/>
              <p:cNvCxnSpPr/>
              <p:nvPr/>
            </p:nvCxnSpPr>
            <p:spPr>
              <a:xfrm>
                <a:off x="2560421" y="6648010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等腰三角形 54"/>
              <p:cNvSpPr/>
              <p:nvPr/>
            </p:nvSpPr>
            <p:spPr>
              <a:xfrm>
                <a:off x="2626071" y="6611034"/>
                <a:ext cx="72000" cy="72000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sp>
          <p:nvSpPr>
            <p:cNvPr id="51" name="文本框 202"/>
            <p:cNvSpPr txBox="1"/>
            <p:nvPr/>
          </p:nvSpPr>
          <p:spPr>
            <a:xfrm>
              <a:off x="5856463" y="4431284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203"/>
            <p:cNvSpPr txBox="1"/>
            <p:nvPr/>
          </p:nvSpPr>
          <p:spPr>
            <a:xfrm>
              <a:off x="6354850" y="4431284"/>
              <a:ext cx="4251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OE-1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204"/>
            <p:cNvSpPr txBox="1"/>
            <p:nvPr/>
          </p:nvSpPr>
          <p:spPr>
            <a:xfrm>
              <a:off x="6939390" y="4431284"/>
              <a:ext cx="4251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OE-5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Rectangle 916"/>
          <p:cNvSpPr>
            <a:spLocks noChangeArrowheads="1"/>
          </p:cNvSpPr>
          <p:nvPr/>
        </p:nvSpPr>
        <p:spPr bwMode="auto">
          <a:xfrm>
            <a:off x="2540137" y="461326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25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cxnSp>
        <p:nvCxnSpPr>
          <p:cNvPr id="61" name="直接箭头连接符 60"/>
          <p:cNvCxnSpPr/>
          <p:nvPr/>
        </p:nvCxnSpPr>
        <p:spPr>
          <a:xfrm>
            <a:off x="2201175" y="3207114"/>
            <a:ext cx="134097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01095" y="3076853"/>
            <a:ext cx="802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OE bolting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-10800000">
            <a:off x="2428705" y="3400106"/>
            <a:ext cx="338554" cy="7030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WT bolting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接箭头连接符 63"/>
          <p:cNvCxnSpPr/>
          <p:nvPr/>
        </p:nvCxnSpPr>
        <p:spPr>
          <a:xfrm flipV="1">
            <a:off x="2603174" y="3285809"/>
            <a:ext cx="0" cy="162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0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图表 50"/>
          <p:cNvGraphicFramePr/>
          <p:nvPr/>
        </p:nvGraphicFramePr>
        <p:xfrm>
          <a:off x="3276376" y="2410848"/>
          <a:ext cx="2160000" cy="186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0" name="图表 49"/>
          <p:cNvGraphicFramePr/>
          <p:nvPr/>
        </p:nvGraphicFramePr>
        <p:xfrm>
          <a:off x="1764658" y="2398993"/>
          <a:ext cx="1224000" cy="186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矩形 5"/>
          <p:cNvSpPr/>
          <p:nvPr/>
        </p:nvSpPr>
        <p:spPr>
          <a:xfrm>
            <a:off x="566682" y="4409982"/>
            <a:ext cx="57246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Figure S4. 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R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oot length and root cell length 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of </a:t>
            </a:r>
            <a:r>
              <a:rPr lang="en-US" altLang="zh-CN" sz="1200" b="1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PtoPIP1;1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 </a:t>
            </a:r>
            <a:r>
              <a:rPr lang="en-US" altLang="zh-CN" sz="1200" b="1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Arabidopsis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 (A)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Photographs of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WT and two 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PtoPIP1;1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lines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at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6 DAS.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(B)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Root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length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of WT and 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PtoPIP1;1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 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Arabidopsis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(C)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The length of the sixth (Left)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and the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final (Right)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elongated cell of WT and 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PtoPIP1;1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OE 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Arabidopsis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was analyzed statistically using Student’s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test. *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0.05. **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0.01. </a:t>
            </a:r>
            <a:endParaRPr lang="en-US" altLang="zh-CN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985"/>
          <p:cNvSpPr>
            <a:spLocks noChangeArrowheads="1"/>
          </p:cNvSpPr>
          <p:nvPr/>
        </p:nvSpPr>
        <p:spPr bwMode="auto">
          <a:xfrm rot="16200000">
            <a:off x="1111614" y="3251690"/>
            <a:ext cx="9874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Root length (mm)</a:t>
            </a:r>
            <a:endParaRPr lang="zh-CN" altLang="zh-CN" sz="1000" dirty="0">
              <a:cs typeface="Arial" panose="020B0604020202020204" pitchFamily="34" charset="0"/>
            </a:endParaRPr>
          </a:p>
        </p:txBody>
      </p:sp>
      <p:sp>
        <p:nvSpPr>
          <p:cNvPr id="13" name="Rectangle 47"/>
          <p:cNvSpPr>
            <a:spLocks noChangeArrowheads="1"/>
          </p:cNvSpPr>
          <p:nvPr/>
        </p:nvSpPr>
        <p:spPr bwMode="auto">
          <a:xfrm>
            <a:off x="1802804" y="4032184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1802804" y="3334969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1541321" y="2463454"/>
            <a:ext cx="33201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18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1732272" y="316066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" name="Rectangle 47"/>
          <p:cNvSpPr>
            <a:spLocks noChangeArrowheads="1"/>
          </p:cNvSpPr>
          <p:nvPr/>
        </p:nvSpPr>
        <p:spPr bwMode="auto">
          <a:xfrm>
            <a:off x="1732272" y="263775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" name="Rectangle 47"/>
          <p:cNvSpPr>
            <a:spLocks noChangeArrowheads="1"/>
          </p:cNvSpPr>
          <p:nvPr/>
        </p:nvSpPr>
        <p:spPr bwMode="auto">
          <a:xfrm>
            <a:off x="1732272" y="2812060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" name="Rectangle 47"/>
          <p:cNvSpPr>
            <a:spLocks noChangeArrowheads="1"/>
          </p:cNvSpPr>
          <p:nvPr/>
        </p:nvSpPr>
        <p:spPr bwMode="auto">
          <a:xfrm>
            <a:off x="1732272" y="298636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12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1802804" y="3857878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" name="Rectangle 47"/>
          <p:cNvSpPr>
            <a:spLocks noChangeArrowheads="1"/>
          </p:cNvSpPr>
          <p:nvPr/>
        </p:nvSpPr>
        <p:spPr bwMode="auto">
          <a:xfrm>
            <a:off x="1802804" y="3683575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" name="Rectangle 47"/>
          <p:cNvSpPr>
            <a:spLocks noChangeArrowheads="1"/>
          </p:cNvSpPr>
          <p:nvPr/>
        </p:nvSpPr>
        <p:spPr bwMode="auto">
          <a:xfrm>
            <a:off x="1802804" y="3509272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Rectangle 985"/>
          <p:cNvSpPr>
            <a:spLocks noChangeArrowheads="1"/>
          </p:cNvSpPr>
          <p:nvPr/>
        </p:nvSpPr>
        <p:spPr bwMode="auto">
          <a:xfrm rot="16200000">
            <a:off x="2581127" y="3254865"/>
            <a:ext cx="9393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Cell length (µm)</a:t>
            </a:r>
            <a:endParaRPr lang="zh-CN" altLang="zh-CN" sz="1000" dirty="0">
              <a:cs typeface="Arial" panose="020B0604020202020204" pitchFamily="34" charset="0"/>
            </a:endParaRPr>
          </a:p>
        </p:txBody>
      </p:sp>
      <p:sp>
        <p:nvSpPr>
          <p:cNvPr id="28" name="Rectangle 47"/>
          <p:cNvSpPr>
            <a:spLocks noChangeArrowheads="1"/>
          </p:cNvSpPr>
          <p:nvPr/>
        </p:nvSpPr>
        <p:spPr bwMode="auto">
          <a:xfrm>
            <a:off x="3314110" y="4035359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0" name="Rectangle 47"/>
          <p:cNvSpPr>
            <a:spLocks noChangeArrowheads="1"/>
          </p:cNvSpPr>
          <p:nvPr/>
        </p:nvSpPr>
        <p:spPr bwMode="auto">
          <a:xfrm>
            <a:off x="3052627" y="2466629"/>
            <a:ext cx="33201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Rectangle 47"/>
          <p:cNvSpPr>
            <a:spLocks noChangeArrowheads="1"/>
          </p:cNvSpPr>
          <p:nvPr/>
        </p:nvSpPr>
        <p:spPr bwMode="auto">
          <a:xfrm>
            <a:off x="3173046" y="325099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3" name="Rectangle 47"/>
          <p:cNvSpPr>
            <a:spLocks noChangeArrowheads="1"/>
          </p:cNvSpPr>
          <p:nvPr/>
        </p:nvSpPr>
        <p:spPr bwMode="auto">
          <a:xfrm>
            <a:off x="3173046" y="2858812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6" name="Rectangle 47"/>
          <p:cNvSpPr>
            <a:spLocks noChangeArrowheads="1"/>
          </p:cNvSpPr>
          <p:nvPr/>
        </p:nvSpPr>
        <p:spPr bwMode="auto">
          <a:xfrm>
            <a:off x="3243578" y="36431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08597" y="4166046"/>
            <a:ext cx="1481558" cy="215444"/>
            <a:chOff x="1407382" y="714628"/>
            <a:chExt cx="1481558" cy="215444"/>
          </a:xfrm>
        </p:grpSpPr>
        <p:sp>
          <p:nvSpPr>
            <p:cNvPr id="39" name="矩形 38"/>
            <p:cNvSpPr/>
            <p:nvPr/>
          </p:nvSpPr>
          <p:spPr>
            <a:xfrm>
              <a:off x="1407382" y="786350"/>
              <a:ext cx="144000" cy="7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838509" y="786350"/>
              <a:ext cx="144000" cy="7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378569" y="786350"/>
              <a:ext cx="144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492637" y="714628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923764" y="714628"/>
              <a:ext cx="4251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OE-1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463824" y="714628"/>
              <a:ext cx="4251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OE-5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978701" y="3165692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80027" y="3103710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52"/>
          <p:cNvSpPr txBox="1"/>
          <p:nvPr/>
        </p:nvSpPr>
        <p:spPr>
          <a:xfrm>
            <a:off x="1436444" y="2343518"/>
            <a:ext cx="255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52"/>
          <p:cNvSpPr txBox="1"/>
          <p:nvPr/>
        </p:nvSpPr>
        <p:spPr>
          <a:xfrm>
            <a:off x="2839473" y="2343518"/>
            <a:ext cx="255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4304" y="937413"/>
            <a:ext cx="3672000" cy="142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2071409" y="746122"/>
            <a:ext cx="385042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7"/>
          <p:cNvSpPr txBox="1">
            <a:spLocks noChangeArrowheads="1"/>
          </p:cNvSpPr>
          <p:nvPr/>
        </p:nvSpPr>
        <p:spPr bwMode="auto">
          <a:xfrm>
            <a:off x="3355604" y="746122"/>
            <a:ext cx="767290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OE-1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7"/>
          <p:cNvSpPr txBox="1">
            <a:spLocks noChangeArrowheads="1"/>
          </p:cNvSpPr>
          <p:nvPr/>
        </p:nvSpPr>
        <p:spPr bwMode="auto">
          <a:xfrm>
            <a:off x="4556831" y="746122"/>
            <a:ext cx="773183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OE-5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60"/>
          <p:cNvSpPr txBox="1"/>
          <p:nvPr/>
        </p:nvSpPr>
        <p:spPr>
          <a:xfrm>
            <a:off x="1417952" y="715175"/>
            <a:ext cx="270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115798" y="5231475"/>
            <a:ext cx="710071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PIP2;3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2362323" y="5231132"/>
            <a:ext cx="639571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PIP1;3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070875" y="5231132"/>
            <a:ext cx="385042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1647502" y="5231901"/>
            <a:ext cx="848823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PIP1;1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1028" y="2873840"/>
            <a:ext cx="2911163" cy="2381956"/>
            <a:chOff x="613828" y="3024798"/>
            <a:chExt cx="2911163" cy="238195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2034351" y="3034323"/>
              <a:ext cx="844247" cy="2372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2121326" y="3024798"/>
              <a:ext cx="307103" cy="47562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grpSp>
          <p:nvGrpSpPr>
            <p:cNvPr id="18" name="组合 29"/>
            <p:cNvGrpSpPr/>
            <p:nvPr/>
          </p:nvGrpSpPr>
          <p:grpSpPr>
            <a:xfrm>
              <a:off x="613828" y="3025330"/>
              <a:ext cx="1983418" cy="2372392"/>
              <a:chOff x="1814844" y="1636427"/>
              <a:chExt cx="2407788" cy="2880000"/>
            </a:xfrm>
          </p:grpSpPr>
          <p:grpSp>
            <p:nvGrpSpPr>
              <p:cNvPr id="21" name="组合 55"/>
              <p:cNvGrpSpPr/>
              <p:nvPr/>
            </p:nvGrpSpPr>
            <p:grpSpPr>
              <a:xfrm>
                <a:off x="1814844" y="1636427"/>
                <a:ext cx="943072" cy="2880000"/>
                <a:chOff x="1814844" y="1636427"/>
                <a:chExt cx="943072" cy="2880000"/>
              </a:xfrm>
            </p:grpSpPr>
            <p:pic>
              <p:nvPicPr>
                <p:cNvPr id="34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contrast="40000"/>
                </a:blip>
                <a:srcRect/>
                <a:stretch>
                  <a:fillRect/>
                </a:stretch>
              </p:blipFill>
              <p:spPr bwMode="auto">
                <a:xfrm>
                  <a:off x="1814844" y="1636427"/>
                  <a:ext cx="943072" cy="28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lum bright="10000"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1828465" y="1645433"/>
                  <a:ext cx="327600" cy="576000"/>
                </a:xfrm>
                <a:prstGeom prst="rect">
                  <a:avLst/>
                </a:prstGeom>
                <a:noFill/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6" name="右箭头 35"/>
                <p:cNvSpPr/>
                <p:nvPr/>
              </p:nvSpPr>
              <p:spPr>
                <a:xfrm>
                  <a:off x="1908257" y="2408820"/>
                  <a:ext cx="108000" cy="72000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</a:t>
                  </a:r>
                  <a:endParaRPr lang="zh-CN" altLang="en-US" sz="12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右箭头 36"/>
                <p:cNvSpPr/>
                <p:nvPr/>
              </p:nvSpPr>
              <p:spPr>
                <a:xfrm>
                  <a:off x="1884264" y="2002227"/>
                  <a:ext cx="108000" cy="72000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</a:t>
                  </a:r>
                  <a:endParaRPr lang="zh-CN" altLang="en-US" sz="12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右箭头 37"/>
                <p:cNvSpPr/>
                <p:nvPr/>
              </p:nvSpPr>
              <p:spPr>
                <a:xfrm>
                  <a:off x="2124783" y="3854016"/>
                  <a:ext cx="108000" cy="72000"/>
                </a:xfrm>
                <a:prstGeom prst="rightArrow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</a:t>
                  </a:r>
                  <a:endParaRPr lang="zh-CN" altLang="en-US" sz="12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组合 56"/>
              <p:cNvGrpSpPr/>
              <p:nvPr/>
            </p:nvGrpSpPr>
            <p:grpSpPr>
              <a:xfrm>
                <a:off x="2757916" y="1636427"/>
                <a:ext cx="886607" cy="2880000"/>
                <a:chOff x="2757916" y="1636427"/>
                <a:chExt cx="886607" cy="2880000"/>
              </a:xfrm>
            </p:grpSpPr>
            <p:grpSp>
              <p:nvGrpSpPr>
                <p:cNvPr id="28" name="组合 41"/>
                <p:cNvGrpSpPr/>
                <p:nvPr/>
              </p:nvGrpSpPr>
              <p:grpSpPr>
                <a:xfrm>
                  <a:off x="2757916" y="1636427"/>
                  <a:ext cx="886607" cy="2880000"/>
                  <a:chOff x="2757916" y="1636427"/>
                  <a:chExt cx="886607" cy="2880000"/>
                </a:xfrm>
              </p:grpSpPr>
              <p:pic>
                <p:nvPicPr>
                  <p:cNvPr id="30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lum bright="-10000" contrast="30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57916" y="1636427"/>
                    <a:ext cx="886607" cy="2880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lum bright="-10000" contrast="40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90093" y="1645433"/>
                    <a:ext cx="374400" cy="576000"/>
                  </a:xfrm>
                  <a:prstGeom prst="rect">
                    <a:avLst/>
                  </a:prstGeom>
                  <a:noFill/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</p:pic>
              <p:sp>
                <p:nvSpPr>
                  <p:cNvPr id="32" name="右箭头 31"/>
                  <p:cNvSpPr/>
                  <p:nvPr/>
                </p:nvSpPr>
                <p:spPr>
                  <a:xfrm>
                    <a:off x="2898129" y="1956701"/>
                    <a:ext cx="108000" cy="72000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     </a:t>
                    </a:r>
                    <a:endParaRPr lang="zh-CN" altLang="en-US" sz="12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右箭头 32"/>
                  <p:cNvSpPr/>
                  <p:nvPr/>
                </p:nvSpPr>
                <p:spPr>
                  <a:xfrm>
                    <a:off x="2781731" y="3074548"/>
                    <a:ext cx="108000" cy="72000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     </a:t>
                    </a:r>
                    <a:endParaRPr lang="zh-CN" altLang="en-US" sz="12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9" name="右箭头 28"/>
                <p:cNvSpPr/>
                <p:nvPr/>
              </p:nvSpPr>
              <p:spPr>
                <a:xfrm>
                  <a:off x="2997479" y="4003365"/>
                  <a:ext cx="108000" cy="72000"/>
                </a:xfrm>
                <a:prstGeom prst="rightArrow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</a:t>
                  </a:r>
                  <a:endParaRPr lang="zh-CN" altLang="en-US" sz="12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组合 57"/>
              <p:cNvGrpSpPr/>
              <p:nvPr/>
            </p:nvGrpSpPr>
            <p:grpSpPr>
              <a:xfrm>
                <a:off x="3590525" y="1884701"/>
                <a:ext cx="632107" cy="2072334"/>
                <a:chOff x="3590525" y="1884701"/>
                <a:chExt cx="632107" cy="2072334"/>
              </a:xfrm>
            </p:grpSpPr>
            <p:grpSp>
              <p:nvGrpSpPr>
                <p:cNvPr id="24" name="组合 40"/>
                <p:cNvGrpSpPr/>
                <p:nvPr/>
              </p:nvGrpSpPr>
              <p:grpSpPr>
                <a:xfrm>
                  <a:off x="3590525" y="1884701"/>
                  <a:ext cx="632107" cy="619884"/>
                  <a:chOff x="3590525" y="1884701"/>
                  <a:chExt cx="632107" cy="619884"/>
                </a:xfrm>
              </p:grpSpPr>
              <p:sp>
                <p:nvSpPr>
                  <p:cNvPr id="26" name="右箭头 25"/>
                  <p:cNvSpPr/>
                  <p:nvPr/>
                </p:nvSpPr>
                <p:spPr>
                  <a:xfrm>
                    <a:off x="4114632" y="2432585"/>
                    <a:ext cx="108000" cy="72000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     </a:t>
                    </a:r>
                    <a:endParaRPr lang="zh-CN" altLang="en-US" sz="12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右箭头 26"/>
                  <p:cNvSpPr/>
                  <p:nvPr/>
                </p:nvSpPr>
                <p:spPr>
                  <a:xfrm>
                    <a:off x="3590525" y="1884701"/>
                    <a:ext cx="108000" cy="72000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     </a:t>
                    </a:r>
                    <a:endParaRPr lang="zh-CN" altLang="en-US" sz="12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5" name="右箭头 18"/>
                <p:cNvSpPr/>
                <p:nvPr/>
              </p:nvSpPr>
              <p:spPr>
                <a:xfrm>
                  <a:off x="3966315" y="3885035"/>
                  <a:ext cx="108000" cy="72000"/>
                </a:xfrm>
                <a:prstGeom prst="rightArrow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 smtClean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</a:t>
                  </a:r>
                  <a:endParaRPr lang="zh-CN" altLang="en-US" sz="12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8" cstate="print">
              <a:lum contrast="60000"/>
            </a:blip>
            <a:srcRect/>
            <a:stretch>
              <a:fillRect/>
            </a:stretch>
          </p:blipFill>
          <p:spPr bwMode="auto">
            <a:xfrm>
              <a:off x="2792843" y="3025576"/>
              <a:ext cx="732148" cy="2372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9" cstate="print">
              <a:lum bright="-11000" contrast="56000"/>
            </a:blip>
            <a:srcRect/>
            <a:stretch>
              <a:fillRect/>
            </a:stretch>
          </p:blipFill>
          <p:spPr bwMode="auto">
            <a:xfrm>
              <a:off x="2826572" y="3031601"/>
              <a:ext cx="308077" cy="47562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1" name="右箭头 10"/>
            <p:cNvSpPr/>
            <p:nvPr/>
          </p:nvSpPr>
          <p:spPr>
            <a:xfrm>
              <a:off x="3259313" y="3560806"/>
              <a:ext cx="88965" cy="5931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</a:t>
              </a:r>
              <a:endParaRPr lang="zh-CN" altLang="en-US" sz="1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右箭头 11"/>
            <p:cNvSpPr/>
            <p:nvPr/>
          </p:nvSpPr>
          <p:spPr>
            <a:xfrm>
              <a:off x="2807914" y="3254192"/>
              <a:ext cx="88965" cy="5931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</a:t>
              </a:r>
              <a:endParaRPr lang="zh-CN" altLang="en-US" sz="1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右箭头 12"/>
            <p:cNvSpPr/>
            <p:nvPr/>
          </p:nvSpPr>
          <p:spPr>
            <a:xfrm>
              <a:off x="3101946" y="4873763"/>
              <a:ext cx="88965" cy="59310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</a:t>
              </a:r>
              <a:endParaRPr lang="zh-CN" altLang="en-US" sz="12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TextBox 95"/>
          <p:cNvSpPr txBox="1"/>
          <p:nvPr/>
        </p:nvSpPr>
        <p:spPr>
          <a:xfrm>
            <a:off x="633388" y="1010129"/>
            <a:ext cx="270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97"/>
          <p:cNvSpPr txBox="1"/>
          <p:nvPr/>
        </p:nvSpPr>
        <p:spPr>
          <a:xfrm>
            <a:off x="633388" y="2784122"/>
            <a:ext cx="270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62248" y="994155"/>
            <a:ext cx="5106521" cy="1810463"/>
            <a:chOff x="625048" y="1061610"/>
            <a:chExt cx="5106521" cy="1810463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5048" y="1306073"/>
              <a:ext cx="5106521" cy="156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Box 7"/>
            <p:cNvSpPr txBox="1">
              <a:spLocks noChangeArrowheads="1"/>
            </p:cNvSpPr>
            <p:nvPr/>
          </p:nvSpPr>
          <p:spPr bwMode="auto">
            <a:xfrm>
              <a:off x="4886302" y="1061610"/>
              <a:ext cx="845267" cy="2462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PIP2;3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1128299" y="1061610"/>
              <a:ext cx="385042" cy="24622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7"/>
            <p:cNvSpPr txBox="1">
              <a:spLocks noChangeArrowheads="1"/>
            </p:cNvSpPr>
            <p:nvPr/>
          </p:nvSpPr>
          <p:spPr bwMode="auto">
            <a:xfrm>
              <a:off x="2238854" y="1061610"/>
              <a:ext cx="1352164" cy="2462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PIP1;1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7"/>
            <p:cNvSpPr txBox="1">
              <a:spLocks noChangeArrowheads="1"/>
            </p:cNvSpPr>
            <p:nvPr/>
          </p:nvSpPr>
          <p:spPr bwMode="auto">
            <a:xfrm>
              <a:off x="3537012" y="1061610"/>
              <a:ext cx="1188992" cy="2462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PIP1;3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566682" y="5593227"/>
            <a:ext cx="57246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Figure S5. 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R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oot meristem 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zone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of </a:t>
            </a:r>
            <a:r>
              <a:rPr lang="en-US" altLang="zh-CN" sz="1200" b="1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PtoPIP1;3 </a:t>
            </a:r>
            <a:r>
              <a:rPr lang="en-US" altLang="zh-CN" sz="1200" b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and</a:t>
            </a:r>
            <a:r>
              <a:rPr lang="en-US" altLang="zh-CN" sz="1200" b="1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b="1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PtoPIP1;3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 </a:t>
            </a:r>
            <a:r>
              <a:rPr lang="en-US" altLang="zh-CN" sz="1200" b="1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Arabidopsis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. (A)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Roots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of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WT, 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PtoPIP1;1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OE, 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PtoPIP1;3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 and </a:t>
            </a:r>
            <a:r>
              <a:rPr lang="en-US" altLang="zh-CN" sz="1200" i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PtoPIP1;3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OE </a:t>
            </a:r>
            <a:r>
              <a:rPr lang="en-US" altLang="zh-CN" sz="1200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Arabidopsis</a:t>
            </a:r>
            <a:r>
              <a:rPr lang="en-US" altLang="zh-CN" sz="1200" b="1" i="1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zh-CN" sz="1200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at </a:t>
            </a:r>
            <a:r>
              <a:rPr lang="en-US" altLang="zh-CN" sz="1200" kern="100" dirty="0">
                <a:latin typeface="Times New Roman" panose="02020603050405020304" pitchFamily="18" charset="0"/>
                <a:cs typeface="Calibri" panose="020F0502020204030204" pitchFamily="34" charset="0"/>
              </a:rPr>
              <a:t>6 DAS. </a:t>
            </a: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B) </a:t>
            </a:r>
            <a:r>
              <a:rPr lang="en-US" altLang="zh-CN" sz="1200" kern="100" dirty="0" smtClean="0">
                <a:latin typeface="Times New Roman" panose="02020603050405020304" pitchFamily="18" charset="0"/>
              </a:rPr>
              <a:t>Root meristem </a:t>
            </a:r>
            <a:r>
              <a:rPr lang="en-US" altLang="zh-CN" sz="1200" kern="100" dirty="0">
                <a:latin typeface="Times New Roman" panose="02020603050405020304" pitchFamily="18" charset="0"/>
              </a:rPr>
              <a:t>zone. </a:t>
            </a:r>
            <a:r>
              <a:rPr lang="en-US" altLang="zh-CN" sz="1200" kern="100" dirty="0" smtClean="0">
                <a:latin typeface="Times New Roman" panose="02020603050405020304" pitchFamily="18" charset="0"/>
              </a:rPr>
              <a:t>Green and </a:t>
            </a:r>
            <a:r>
              <a:rPr lang="en-US" altLang="zh-CN" sz="1200" kern="100" dirty="0">
                <a:latin typeface="Times New Roman" panose="02020603050405020304" pitchFamily="18" charset="0"/>
              </a:rPr>
              <a:t>white arrowheads indicatethe QC and the cortex TZ</a:t>
            </a:r>
            <a:r>
              <a:rPr lang="en-US" altLang="zh-CN" sz="1200" kern="100" dirty="0">
                <a:latin typeface="Times New Roman" panose="02020603050405020304" pitchFamily="18" charset="0"/>
                <a:sym typeface="+mn-ea"/>
              </a:rPr>
              <a:t>, respectively</a:t>
            </a:r>
            <a:r>
              <a:rPr lang="en-US" altLang="zh-CN" sz="1200" kern="100" dirty="0">
                <a:latin typeface="Times New Roman" panose="02020603050405020304" pitchFamily="18" charset="0"/>
              </a:rPr>
              <a:t>. The insert shows a blow-up of elongating cells exiting from the meristem at the TZ. 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(C) </a:t>
            </a:r>
            <a:r>
              <a:rPr lang="en-US" altLang="zh-CN" sz="1200" kern="100" dirty="0">
                <a:latin typeface="Times New Roman" panose="02020603050405020304" pitchFamily="18" charset="0"/>
              </a:rPr>
              <a:t>Measurements of root meristem size represented in B.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was analyzed statistically using Student’s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test.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0.01. </a:t>
            </a:r>
            <a:endParaRPr lang="en-US" altLang="zh-CN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97"/>
          <p:cNvSpPr txBox="1"/>
          <p:nvPr/>
        </p:nvSpPr>
        <p:spPr>
          <a:xfrm>
            <a:off x="3720206" y="2793893"/>
            <a:ext cx="270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2" name="图表 51"/>
          <p:cNvGraphicFramePr/>
          <p:nvPr/>
        </p:nvGraphicFramePr>
        <p:xfrm>
          <a:off x="4105229" y="2792675"/>
          <a:ext cx="1980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9" name="Rectangle 985"/>
          <p:cNvSpPr>
            <a:spLocks noChangeArrowheads="1"/>
          </p:cNvSpPr>
          <p:nvPr/>
        </p:nvSpPr>
        <p:spPr bwMode="auto">
          <a:xfrm rot="16200000">
            <a:off x="3181527" y="4006296"/>
            <a:ext cx="139781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altLang="zh-CN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Root meristem size (µm)</a:t>
            </a:r>
            <a:endParaRPr lang="zh-CN" altLang="zh-CN" sz="1000" dirty="0">
              <a:cs typeface="Arial" panose="020B0604020202020204" pitchFamily="34" charset="0"/>
            </a:endParaRPr>
          </a:p>
        </p:txBody>
      </p:sp>
      <p:sp>
        <p:nvSpPr>
          <p:cNvPr id="60" name="Rectangle 47"/>
          <p:cNvSpPr>
            <a:spLocks noChangeArrowheads="1"/>
          </p:cNvSpPr>
          <p:nvPr/>
        </p:nvSpPr>
        <p:spPr bwMode="auto">
          <a:xfrm>
            <a:off x="4148459" y="5174196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1" name="Rectangle 47"/>
          <p:cNvSpPr>
            <a:spLocks noChangeArrowheads="1"/>
          </p:cNvSpPr>
          <p:nvPr/>
        </p:nvSpPr>
        <p:spPr bwMode="auto">
          <a:xfrm>
            <a:off x="3886976" y="2860521"/>
            <a:ext cx="33201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250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" name="Rectangle 47"/>
          <p:cNvSpPr>
            <a:spLocks noChangeArrowheads="1"/>
          </p:cNvSpPr>
          <p:nvPr/>
        </p:nvSpPr>
        <p:spPr bwMode="auto">
          <a:xfrm>
            <a:off x="4007395" y="4248726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" name="Rectangle 47"/>
          <p:cNvSpPr>
            <a:spLocks noChangeArrowheads="1"/>
          </p:cNvSpPr>
          <p:nvPr/>
        </p:nvSpPr>
        <p:spPr bwMode="auto">
          <a:xfrm>
            <a:off x="4077927" y="471146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4" name="Rectangle 47"/>
          <p:cNvSpPr>
            <a:spLocks noChangeArrowheads="1"/>
          </p:cNvSpPr>
          <p:nvPr/>
        </p:nvSpPr>
        <p:spPr bwMode="auto">
          <a:xfrm>
            <a:off x="4007395" y="3785991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150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" name="Rectangle 47"/>
          <p:cNvSpPr>
            <a:spLocks noChangeArrowheads="1"/>
          </p:cNvSpPr>
          <p:nvPr/>
        </p:nvSpPr>
        <p:spPr bwMode="auto">
          <a:xfrm>
            <a:off x="4007395" y="3323256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200</a:t>
            </a:r>
            <a:endParaRPr kumimoji="0" lang="zh-CN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" name="Rectangle 13"/>
          <p:cNvSpPr>
            <a:spLocks noChangeArrowheads="1"/>
          </p:cNvSpPr>
          <p:nvPr/>
        </p:nvSpPr>
        <p:spPr bwMode="auto">
          <a:xfrm>
            <a:off x="4272225" y="5231131"/>
            <a:ext cx="385042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4578412" y="5231131"/>
            <a:ext cx="626571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PIP1;1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7"/>
          <p:cNvSpPr txBox="1">
            <a:spLocks noChangeArrowheads="1"/>
          </p:cNvSpPr>
          <p:nvPr/>
        </p:nvSpPr>
        <p:spPr bwMode="auto">
          <a:xfrm>
            <a:off x="5044097" y="5231131"/>
            <a:ext cx="626571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PIP1;3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7"/>
          <p:cNvSpPr txBox="1">
            <a:spLocks noChangeArrowheads="1"/>
          </p:cNvSpPr>
          <p:nvPr/>
        </p:nvSpPr>
        <p:spPr bwMode="auto">
          <a:xfrm>
            <a:off x="5502729" y="5231131"/>
            <a:ext cx="626571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PIP2;3</a:t>
            </a:r>
            <a:endParaRPr lang="en-US" altLang="zh-C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726032" y="3573943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44591" y="1061610"/>
            <a:ext cx="45308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ZmPIP1;1   IPITGTGINPARSLGAA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V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Y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QHH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ZmPIP1;2   IPITGTGINPARSLGAA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Y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RDH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ZmPIP2;5   IPITGTGINPARSLGAA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V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Y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NDK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r>
              <a:rPr lang="en-US" altLang="zh-CN" sz="140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AtPIP1;2   IPITGTGINPARSLGAA</a:t>
            </a:r>
            <a:r>
              <a:rPr lang="en-US" altLang="zh-CN" sz="140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F</a:t>
            </a:r>
            <a:r>
              <a:rPr lang="en-US" altLang="zh-CN" sz="140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K</a:t>
            </a:r>
            <a:r>
              <a:rPr lang="en-US" altLang="zh-CN" sz="140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  <a:r>
              <a:rPr lang="en-US" altLang="zh-CN" sz="140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  <a:r>
              <a:rPr lang="en-US" altLang="zh-CN" sz="140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PtPIP1;1   IPITGTGINPARSLGAA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F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RDK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PtPIP1;3   IPITGTGINPARSLGAA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F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KDH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PtPIP2;3   IPITGTGINPARSLGAA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V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I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Y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N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QDK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AW</a:t>
            </a:r>
            <a:r>
              <a:rPr lang="en-US" altLang="zh-CN" sz="1400" smtClean="0">
                <a:solidFill>
                  <a:srgbClr val="FF0000"/>
                </a:solidFill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  <a:r>
              <a:rPr lang="en-US" altLang="zh-CN" sz="1400" smtClean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D</a:t>
            </a:r>
          </a:p>
          <a:p>
            <a:endParaRPr lang="zh-CN" alt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6681" y="2629525"/>
            <a:ext cx="5724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1200" b="1" kern="10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Figure S6. 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Loop </a:t>
            </a:r>
            <a:r>
              <a:rPr lang="en-US" altLang="zh-CN" sz="1200" b="1" kern="100" dirty="0">
                <a:latin typeface="Times New Roman" panose="02020603050405020304" pitchFamily="18" charset="0"/>
              </a:rPr>
              <a:t>E </a:t>
            </a:r>
            <a:r>
              <a:rPr lang="en-US" altLang="zh-CN" sz="1200" b="1" kern="100" dirty="0" smtClean="0">
                <a:latin typeface="Times New Roman" panose="02020603050405020304" pitchFamily="18" charset="0"/>
              </a:rPr>
              <a:t>sequences </a:t>
            </a:r>
            <a:r>
              <a:rPr lang="en-US" altLang="zh-CN" sz="1200" b="1" kern="100" dirty="0">
                <a:latin typeface="Times New Roman" panose="02020603050405020304" pitchFamily="18" charset="0"/>
              </a:rPr>
              <a:t>from ZmPIP1;1, ZmPIP1;2, ZmPIP2;5, PtPIP1;1, PtPIP1;3 and PtPIP2;3. </a:t>
            </a:r>
            <a:r>
              <a:rPr lang="en-US" altLang="zh-CN" sz="1200" kern="100" dirty="0">
                <a:latin typeface="Times New Roman" panose="02020603050405020304" pitchFamily="18" charset="0"/>
              </a:rPr>
              <a:t>Amino acid that differ between these PIPs are indicated in red</a:t>
            </a:r>
            <a:r>
              <a:rPr lang="en-US" altLang="zh-CN" sz="1200" kern="100" dirty="0" smtClean="0">
                <a:latin typeface="Times New Roman" panose="02020603050405020304" pitchFamily="18" charset="0"/>
              </a:rPr>
              <a:t>.</a:t>
            </a:r>
            <a:endParaRPr lang="en-US" altLang="zh-CN" sz="1200" kern="1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936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471</Words>
  <Application>Microsoft Office PowerPoint</Application>
  <PresentationFormat>全屏显示(4:3)</PresentationFormat>
  <Paragraphs>101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Poplar aquaporin PIP1;1 promotes Arabidopsis growth and development  Huani Leng, Cheng Jiang, Xueqin Song, Mengzhu Lu, Xianchong Wan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</dc:creator>
  <cp:lastModifiedBy>win7</cp:lastModifiedBy>
  <cp:revision>1464</cp:revision>
  <dcterms:created xsi:type="dcterms:W3CDTF">2013-11-08T08:02:00Z</dcterms:created>
  <dcterms:modified xsi:type="dcterms:W3CDTF">2020-12-29T13:02:49Z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