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83" r:id="rId2"/>
    <p:sldId id="299" r:id="rId3"/>
    <p:sldId id="302" r:id="rId4"/>
    <p:sldId id="303" r:id="rId5"/>
    <p:sldId id="280" r:id="rId6"/>
    <p:sldId id="305" r:id="rId7"/>
    <p:sldId id="306" r:id="rId8"/>
    <p:sldId id="276" r:id="rId9"/>
  </p:sldIdLst>
  <p:sldSz cx="6858000" cy="9906000" type="A4"/>
  <p:notesSz cx="6669088" cy="97758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B"/>
    <a:srgbClr val="66FF33"/>
    <a:srgbClr val="FF00FF"/>
    <a:srgbClr val="66FFFF"/>
    <a:srgbClr val="2D2DFF"/>
    <a:srgbClr val="0000FF"/>
    <a:srgbClr val="642423"/>
    <a:srgbClr val="0000D4"/>
    <a:srgbClr val="6767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90"/>
  </p:normalViewPr>
  <p:slideViewPr>
    <p:cSldViewPr snapToGrid="0" snapToObjects="1" showGuides="1">
      <p:cViewPr varScale="1">
        <p:scale>
          <a:sx n="80" d="100"/>
          <a:sy n="80" d="100"/>
        </p:scale>
        <p:origin x="3084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04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8CCA2-B76C-7349-87FD-1646E1CA3CD4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222375"/>
            <a:ext cx="2281238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04616"/>
            <a:ext cx="5335270" cy="38492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85338"/>
            <a:ext cx="2889938" cy="490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2E61D-4577-5243-A3E4-E03D926FB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54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4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9C22-5E4E-4DE2-9C1E-EAD4B6C535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03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4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100um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9C22-5E4E-4DE2-9C1E-EAD4B6C53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196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4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100um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9C22-5E4E-4DE2-9C1E-EAD4B6C53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196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41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100um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9C22-5E4E-4DE2-9C1E-EAD4B6C53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1961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319C22-5E4E-4DE2-9C1E-EAD4B6C535E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657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415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3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07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0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02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2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90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1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59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48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57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C2C9-06E6-4742-BAEE-66F48D325412}" type="datetimeFigureOut">
              <a:rPr lang="en-US" smtClean="0"/>
              <a:t>11/26/2020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B13D7-DB64-3547-8CBA-295DD3ECA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2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26" Type="http://schemas.openxmlformats.org/officeDocument/2006/relationships/image" Target="../media/image24.tiff"/><Relationship Id="rId39" Type="http://schemas.openxmlformats.org/officeDocument/2006/relationships/image" Target="../media/image37.tiff"/><Relationship Id="rId3" Type="http://schemas.openxmlformats.org/officeDocument/2006/relationships/image" Target="../media/image1.tif"/><Relationship Id="rId21" Type="http://schemas.openxmlformats.org/officeDocument/2006/relationships/image" Target="../media/image19.tiff"/><Relationship Id="rId34" Type="http://schemas.openxmlformats.org/officeDocument/2006/relationships/image" Target="../media/image32.tiff"/><Relationship Id="rId42" Type="http://schemas.openxmlformats.org/officeDocument/2006/relationships/image" Target="../media/image40.tiff"/><Relationship Id="rId7" Type="http://schemas.openxmlformats.org/officeDocument/2006/relationships/image" Target="../media/image5.tif"/><Relationship Id="rId12" Type="http://schemas.openxmlformats.org/officeDocument/2006/relationships/image" Target="../media/image10.tif"/><Relationship Id="rId17" Type="http://schemas.openxmlformats.org/officeDocument/2006/relationships/image" Target="../media/image15.tiff"/><Relationship Id="rId25" Type="http://schemas.openxmlformats.org/officeDocument/2006/relationships/image" Target="../media/image23.tiff"/><Relationship Id="rId33" Type="http://schemas.openxmlformats.org/officeDocument/2006/relationships/image" Target="../media/image31.tiff"/><Relationship Id="rId38" Type="http://schemas.openxmlformats.org/officeDocument/2006/relationships/image" Target="../media/image36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20" Type="http://schemas.openxmlformats.org/officeDocument/2006/relationships/image" Target="../media/image18.tiff"/><Relationship Id="rId29" Type="http://schemas.openxmlformats.org/officeDocument/2006/relationships/image" Target="../media/image27.tiff"/><Relationship Id="rId41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11" Type="http://schemas.openxmlformats.org/officeDocument/2006/relationships/image" Target="../media/image9.tif"/><Relationship Id="rId24" Type="http://schemas.openxmlformats.org/officeDocument/2006/relationships/image" Target="../media/image22.tiff"/><Relationship Id="rId32" Type="http://schemas.openxmlformats.org/officeDocument/2006/relationships/image" Target="../media/image30.tiff"/><Relationship Id="rId37" Type="http://schemas.openxmlformats.org/officeDocument/2006/relationships/image" Target="../media/image35.tiff"/><Relationship Id="rId40" Type="http://schemas.openxmlformats.org/officeDocument/2006/relationships/image" Target="../media/image38.tiff"/><Relationship Id="rId5" Type="http://schemas.openxmlformats.org/officeDocument/2006/relationships/image" Target="../media/image3.tif"/><Relationship Id="rId15" Type="http://schemas.openxmlformats.org/officeDocument/2006/relationships/image" Target="../media/image13.tiff"/><Relationship Id="rId23" Type="http://schemas.openxmlformats.org/officeDocument/2006/relationships/image" Target="../media/image21.tiff"/><Relationship Id="rId28" Type="http://schemas.openxmlformats.org/officeDocument/2006/relationships/image" Target="../media/image26.tiff"/><Relationship Id="rId36" Type="http://schemas.openxmlformats.org/officeDocument/2006/relationships/image" Target="../media/image34.tiff"/><Relationship Id="rId10" Type="http://schemas.openxmlformats.org/officeDocument/2006/relationships/image" Target="../media/image8.tif"/><Relationship Id="rId19" Type="http://schemas.openxmlformats.org/officeDocument/2006/relationships/image" Target="../media/image17.tiff"/><Relationship Id="rId31" Type="http://schemas.openxmlformats.org/officeDocument/2006/relationships/image" Target="../media/image29.tiff"/><Relationship Id="rId4" Type="http://schemas.openxmlformats.org/officeDocument/2006/relationships/image" Target="../media/image2.tif"/><Relationship Id="rId9" Type="http://schemas.openxmlformats.org/officeDocument/2006/relationships/image" Target="../media/image7.tif"/><Relationship Id="rId14" Type="http://schemas.openxmlformats.org/officeDocument/2006/relationships/image" Target="../media/image12.tiff"/><Relationship Id="rId22" Type="http://schemas.openxmlformats.org/officeDocument/2006/relationships/image" Target="../media/image20.tiff"/><Relationship Id="rId27" Type="http://schemas.openxmlformats.org/officeDocument/2006/relationships/image" Target="../media/image25.tiff"/><Relationship Id="rId30" Type="http://schemas.openxmlformats.org/officeDocument/2006/relationships/image" Target="../media/image28.tiff"/><Relationship Id="rId35" Type="http://schemas.openxmlformats.org/officeDocument/2006/relationships/image" Target="../media/image3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tiff"/><Relationship Id="rId3" Type="http://schemas.openxmlformats.org/officeDocument/2006/relationships/image" Target="../media/image43.tiff"/><Relationship Id="rId7" Type="http://schemas.openxmlformats.org/officeDocument/2006/relationships/image" Target="../media/image4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tiff"/><Relationship Id="rId5" Type="http://schemas.openxmlformats.org/officeDocument/2006/relationships/image" Target="../media/image45.tiff"/><Relationship Id="rId4" Type="http://schemas.openxmlformats.org/officeDocument/2006/relationships/image" Target="../media/image44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tif"/><Relationship Id="rId13" Type="http://schemas.openxmlformats.org/officeDocument/2006/relationships/image" Target="../media/image59.tif"/><Relationship Id="rId3" Type="http://schemas.openxmlformats.org/officeDocument/2006/relationships/image" Target="../media/image49.tif"/><Relationship Id="rId7" Type="http://schemas.openxmlformats.org/officeDocument/2006/relationships/image" Target="../media/image53.tif"/><Relationship Id="rId12" Type="http://schemas.openxmlformats.org/officeDocument/2006/relationships/image" Target="../media/image58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tif"/><Relationship Id="rId11" Type="http://schemas.openxmlformats.org/officeDocument/2006/relationships/image" Target="../media/image57.tif"/><Relationship Id="rId5" Type="http://schemas.openxmlformats.org/officeDocument/2006/relationships/image" Target="../media/image51.tif"/><Relationship Id="rId10" Type="http://schemas.openxmlformats.org/officeDocument/2006/relationships/image" Target="../media/image56.tif"/><Relationship Id="rId4" Type="http://schemas.openxmlformats.org/officeDocument/2006/relationships/image" Target="../media/image50.tif"/><Relationship Id="rId9" Type="http://schemas.openxmlformats.org/officeDocument/2006/relationships/image" Target="../media/image55.tif"/><Relationship Id="rId14" Type="http://schemas.openxmlformats.org/officeDocument/2006/relationships/image" Target="../media/image60.t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tiff"/><Relationship Id="rId3" Type="http://schemas.openxmlformats.org/officeDocument/2006/relationships/image" Target="../media/image61.tiff"/><Relationship Id="rId7" Type="http://schemas.openxmlformats.org/officeDocument/2006/relationships/image" Target="../media/image6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tiff"/><Relationship Id="rId11" Type="http://schemas.openxmlformats.org/officeDocument/2006/relationships/image" Target="../media/image69.tiff"/><Relationship Id="rId5" Type="http://schemas.openxmlformats.org/officeDocument/2006/relationships/image" Target="../media/image63.tiff"/><Relationship Id="rId10" Type="http://schemas.openxmlformats.org/officeDocument/2006/relationships/image" Target="../media/image68.tiff"/><Relationship Id="rId4" Type="http://schemas.openxmlformats.org/officeDocument/2006/relationships/image" Target="../media/image62.tiff"/><Relationship Id="rId9" Type="http://schemas.openxmlformats.org/officeDocument/2006/relationships/image" Target="../media/image67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21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3" t="21640" r="55558" b="32925"/>
          <a:stretch/>
        </p:blipFill>
        <p:spPr>
          <a:xfrm>
            <a:off x="3679660" y="6848620"/>
            <a:ext cx="979200" cy="1227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1" name="Picture 120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0" t="22733" r="48499" b="33080"/>
          <a:stretch/>
        </p:blipFill>
        <p:spPr>
          <a:xfrm>
            <a:off x="708037" y="6848620"/>
            <a:ext cx="979200" cy="1227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0" name="Picture 119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2" t="50951" r="37700" b="4672"/>
          <a:stretch/>
        </p:blipFill>
        <p:spPr>
          <a:xfrm>
            <a:off x="1699250" y="6848620"/>
            <a:ext cx="979200" cy="1227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8" name="Picture 117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8" t="5091" r="63778" b="50634"/>
          <a:stretch/>
        </p:blipFill>
        <p:spPr>
          <a:xfrm>
            <a:off x="2686313" y="6848620"/>
            <a:ext cx="979200" cy="1227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9" name="Picture 118"/>
          <p:cNvPicPr>
            <a:picLocks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8" t="26309" r="58719" b="29658"/>
          <a:stretch/>
        </p:blipFill>
        <p:spPr>
          <a:xfrm>
            <a:off x="4670488" y="6848620"/>
            <a:ext cx="979200" cy="12276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0" name="Picture 99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1" t="43530" r="25116" b="12403"/>
          <a:stretch/>
        </p:blipFill>
        <p:spPr>
          <a:xfrm>
            <a:off x="3689185" y="8415200"/>
            <a:ext cx="979200" cy="1227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0" name="Picture 109"/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07" t="8881" r="22458" b="47075"/>
          <a:stretch/>
        </p:blipFill>
        <p:spPr>
          <a:xfrm>
            <a:off x="2695838" y="8415200"/>
            <a:ext cx="979200" cy="1227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1" name="Picture 110"/>
          <p:cNvPicPr>
            <a:picLocks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9" t="47798" r="70807" b="8148"/>
          <a:stretch/>
        </p:blipFill>
        <p:spPr>
          <a:xfrm>
            <a:off x="1699851" y="8415200"/>
            <a:ext cx="979200" cy="1227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2" name="Picture 111"/>
          <p:cNvPicPr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83" t="51466" r="7350" b="3920"/>
          <a:stretch/>
        </p:blipFill>
        <p:spPr>
          <a:xfrm>
            <a:off x="4680013" y="8415200"/>
            <a:ext cx="979200" cy="1227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9" name="Picture 108"/>
          <p:cNvPicPr>
            <a:picLocks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40" t="49971" r="41626" b="5414"/>
          <a:stretch/>
        </p:blipFill>
        <p:spPr>
          <a:xfrm>
            <a:off x="708037" y="8415200"/>
            <a:ext cx="979200" cy="1227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7" name="Picture 46"/>
          <p:cNvPicPr>
            <a:picLocks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831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2" name="Picture 51"/>
          <p:cNvPicPr>
            <a:picLocks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831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953" y="2341593"/>
            <a:ext cx="640081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05" name="Rectangle 104"/>
          <p:cNvSpPr/>
          <p:nvPr/>
        </p:nvSpPr>
        <p:spPr>
          <a:xfrm>
            <a:off x="708037" y="8100279"/>
            <a:ext cx="4951095" cy="289616"/>
          </a:xfrm>
          <a:prstGeom prst="rect">
            <a:avLst/>
          </a:prstGeom>
          <a:solidFill>
            <a:schemeClr val="tx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13812" y="4848810"/>
            <a:ext cx="5917452" cy="289616"/>
          </a:xfrm>
          <a:prstGeom prst="rect">
            <a:avLst/>
          </a:prstGeom>
          <a:solidFill>
            <a:schemeClr val="tx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9" name="Picture 98"/>
          <p:cNvPicPr>
            <a:picLocks/>
          </p:cNvPicPr>
          <p:nvPr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1362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8868" y="3582791"/>
            <a:ext cx="982654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38" name="Picture 37"/>
          <p:cNvPicPr>
            <a:picLocks/>
          </p:cNvPicPr>
          <p:nvPr/>
        </p:nvPicPr>
        <p:blipFill rotWithShape="1">
          <a:blip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690" y="3582791"/>
            <a:ext cx="979200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3164" y="44624"/>
            <a:ext cx="2010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S1.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 rot="16200000">
            <a:off x="-91790" y="4101831"/>
            <a:ext cx="1210820" cy="17084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IHC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 rot="16200000">
            <a:off x="-258688" y="5497275"/>
            <a:ext cx="1590406" cy="21663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Single-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plex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11821" y="3304846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CD15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03625" y="3304846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74334" y="3304846"/>
            <a:ext cx="661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90894" y="3304846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EpCAM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1005" y="3304846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IgG Cont.</a:t>
            </a:r>
          </a:p>
        </p:txBody>
      </p:sp>
      <p:pic>
        <p:nvPicPr>
          <p:cNvPr id="26" name="Picture 25"/>
          <p:cNvPicPr>
            <a:picLocks/>
          </p:cNvPicPr>
          <p:nvPr/>
        </p:nvPicPr>
        <p:blipFill rotWithShape="1">
          <a:blip r:embed="rId1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064" y="3582791"/>
            <a:ext cx="979200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cxnSp>
        <p:nvCxnSpPr>
          <p:cNvPr id="27" name="Straight Connector 26"/>
          <p:cNvCxnSpPr/>
          <p:nvPr/>
        </p:nvCxnSpPr>
        <p:spPr>
          <a:xfrm>
            <a:off x="6218582" y="4706806"/>
            <a:ext cx="377927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89438" y="3296859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pic>
        <p:nvPicPr>
          <p:cNvPr id="39" name="Picture 38"/>
          <p:cNvPicPr>
            <a:picLocks/>
          </p:cNvPicPr>
          <p:nvPr/>
        </p:nvPicPr>
        <p:blipFill rotWithShape="1">
          <a:blip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2399" y="3582791"/>
            <a:ext cx="979200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0" name="Picture 39"/>
          <p:cNvPicPr>
            <a:picLocks/>
          </p:cNvPicPr>
          <p:nvPr/>
        </p:nvPicPr>
        <p:blipFill rotWithShape="1">
          <a:blip r:embed="rId2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8212" y="3582791"/>
            <a:ext cx="979200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1" name="Picture 40"/>
          <p:cNvPicPr>
            <a:picLocks/>
          </p:cNvPicPr>
          <p:nvPr/>
        </p:nvPicPr>
        <p:blipFill rotWithShape="1">
          <a:blip r:embed="rId2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7414" y="3582791"/>
            <a:ext cx="979200" cy="122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48" name="Picture 47"/>
          <p:cNvPicPr>
            <a:picLocks/>
          </p:cNvPicPr>
          <p:nvPr/>
        </p:nvPicPr>
        <p:blipFill rotWithShape="1">
          <a:blip r:embed="rId2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528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9" name="Picture 48"/>
          <p:cNvPicPr>
            <a:picLocks/>
          </p:cNvPicPr>
          <p:nvPr/>
        </p:nvPicPr>
        <p:blipFill rotWithShape="1">
          <a:blip r:embed="rId2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8323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0" name="Picture 49"/>
          <p:cNvPicPr>
            <a:picLocks/>
          </p:cNvPicPr>
          <p:nvPr/>
        </p:nvPicPr>
        <p:blipFill rotWithShape="1">
          <a:blip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345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1" name="Picture 50"/>
          <p:cNvPicPr>
            <a:picLocks/>
          </p:cNvPicPr>
          <p:nvPr/>
        </p:nvPicPr>
        <p:blipFill rotWithShape="1">
          <a:blip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3606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3" name="Picture 52"/>
          <p:cNvPicPr>
            <a:picLocks/>
          </p:cNvPicPr>
          <p:nvPr/>
        </p:nvPicPr>
        <p:blipFill rotWithShape="1">
          <a:blip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2528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4" name="Picture 53"/>
          <p:cNvPicPr>
            <a:picLocks/>
          </p:cNvPicPr>
          <p:nvPr/>
        </p:nvPicPr>
        <p:blipFill rotWithShape="1">
          <a:blip r:embed="rId2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8323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5" name="Picture 54"/>
          <p:cNvPicPr>
            <a:picLocks/>
          </p:cNvPicPr>
          <p:nvPr/>
        </p:nvPicPr>
        <p:blipFill rotWithShape="1">
          <a:blip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345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 rotWithShape="1">
          <a:blip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3606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7" name="Picture 56"/>
          <p:cNvPicPr>
            <a:picLocks/>
          </p:cNvPicPr>
          <p:nvPr/>
        </p:nvPicPr>
        <p:blipFill rotWithShape="1">
          <a:blip r:embed="rId3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2518" y="89395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58" name="Picture 57"/>
          <p:cNvPicPr>
            <a:picLocks/>
          </p:cNvPicPr>
          <p:nvPr/>
        </p:nvPicPr>
        <p:blipFill rotWithShape="1">
          <a:blip r:embed="rId3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2518" y="1625478"/>
            <a:ext cx="640080" cy="73152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9" name="TextBox 58"/>
          <p:cNvSpPr txBox="1"/>
          <p:nvPr/>
        </p:nvSpPr>
        <p:spPr>
          <a:xfrm>
            <a:off x="1418189" y="642616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CD15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067111" y="642616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38537" y="642616"/>
            <a:ext cx="6335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98403" y="642616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EpCAM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873083" y="642616"/>
            <a:ext cx="8178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IgG Cont.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712906" y="642616"/>
            <a:ext cx="5469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69" name="TextBox 68"/>
          <p:cNvSpPr txBox="1"/>
          <p:nvPr/>
        </p:nvSpPr>
        <p:spPr>
          <a:xfrm rot="16200000">
            <a:off x="304963" y="1128913"/>
            <a:ext cx="577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HL-60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159893" y="2591952"/>
            <a:ext cx="8675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Apheresis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268896" y="1860433"/>
            <a:ext cx="6495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LNCaP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 rotWithShape="1">
          <a:blip r:embed="rId3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4116" y="2341593"/>
            <a:ext cx="644651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3" name="Picture 82"/>
          <p:cNvPicPr>
            <a:picLocks noChangeAspect="1"/>
          </p:cNvPicPr>
          <p:nvPr/>
        </p:nvPicPr>
        <p:blipFill rotWithShape="1">
          <a:blip r:embed="rId3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7245" y="2341593"/>
            <a:ext cx="640080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6" name="Rectangle 85"/>
          <p:cNvSpPr/>
          <p:nvPr/>
        </p:nvSpPr>
        <p:spPr>
          <a:xfrm>
            <a:off x="69485" y="6358079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9485" y="456195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9485" y="314828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2894100" y="4848497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74334" y="4848497"/>
            <a:ext cx="661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781369" y="4848497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EpCAM</a:t>
            </a:r>
            <a:endParaRPr lang="en-US" sz="12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879913" y="4848497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902296" y="4848497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CD15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859072" y="6558292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CD79a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2897539" y="6558292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909738" y="6558292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4729429" y="6558292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IgG Cont.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3933365" y="655829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3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8079" y="2341593"/>
            <a:ext cx="640079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0" name="Picture 69"/>
          <p:cNvPicPr>
            <a:picLocks/>
          </p:cNvPicPr>
          <p:nvPr/>
        </p:nvPicPr>
        <p:blipFill rotWithShape="1">
          <a:blip r:embed="rId3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2874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72" name="Picture 71"/>
          <p:cNvPicPr>
            <a:picLocks/>
          </p:cNvPicPr>
          <p:nvPr/>
        </p:nvPicPr>
        <p:blipFill rotWithShape="1">
          <a:blip r:embed="rId3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8687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76" name="Picture 75"/>
          <p:cNvPicPr>
            <a:picLocks/>
          </p:cNvPicPr>
          <p:nvPr/>
        </p:nvPicPr>
        <p:blipFill rotWithShape="1">
          <a:blip r:embed="rId3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7414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pic>
        <p:nvPicPr>
          <p:cNvPr id="88" name="Picture 87"/>
          <p:cNvPicPr>
            <a:picLocks/>
          </p:cNvPicPr>
          <p:nvPr/>
        </p:nvPicPr>
        <p:blipFill rotWithShape="1">
          <a:blip r:embed="rId3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690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sp>
        <p:nvSpPr>
          <p:cNvPr id="91" name="TextBox 90"/>
          <p:cNvSpPr txBox="1"/>
          <p:nvPr/>
        </p:nvSpPr>
        <p:spPr>
          <a:xfrm>
            <a:off x="5701480" y="4830045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IgG Cont.</a:t>
            </a:r>
          </a:p>
        </p:txBody>
      </p:sp>
      <p:pic>
        <p:nvPicPr>
          <p:cNvPr id="98" name="Picture 97"/>
          <p:cNvPicPr>
            <a:picLocks/>
          </p:cNvPicPr>
          <p:nvPr/>
        </p:nvPicPr>
        <p:blipFill rotWithShape="1">
          <a:blip r:embed="rId4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064" y="5151356"/>
            <a:ext cx="979200" cy="1227600"/>
          </a:xfrm>
          <a:prstGeom prst="rect">
            <a:avLst/>
          </a:prstGeom>
          <a:ln w="12700">
            <a:solidFill>
              <a:schemeClr val="bg1">
                <a:lumMod val="50000"/>
              </a:schemeClr>
            </a:solidFill>
          </a:ln>
        </p:spPr>
      </p:pic>
      <p:cxnSp>
        <p:nvCxnSpPr>
          <p:cNvPr id="101" name="Straight Connector 100"/>
          <p:cNvCxnSpPr/>
          <p:nvPr/>
        </p:nvCxnSpPr>
        <p:spPr>
          <a:xfrm>
            <a:off x="6203922" y="6278431"/>
            <a:ext cx="37792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itle 1"/>
          <p:cNvSpPr txBox="1">
            <a:spLocks/>
          </p:cNvSpPr>
          <p:nvPr/>
        </p:nvSpPr>
        <p:spPr>
          <a:xfrm rot="16200000">
            <a:off x="-966643" y="4766882"/>
            <a:ext cx="2257055" cy="19196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Colon Adenoma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336533" y="3778236"/>
            <a:ext cx="0" cy="23304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itle 1"/>
          <p:cNvSpPr txBox="1">
            <a:spLocks/>
          </p:cNvSpPr>
          <p:nvPr/>
        </p:nvSpPr>
        <p:spPr>
          <a:xfrm rot="16200000">
            <a:off x="-966643" y="8013258"/>
            <a:ext cx="2257055" cy="19196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</a:p>
        </p:txBody>
      </p:sp>
      <p:cxnSp>
        <p:nvCxnSpPr>
          <p:cNvPr id="104" name="Straight Connector 103"/>
          <p:cNvCxnSpPr/>
          <p:nvPr/>
        </p:nvCxnSpPr>
        <p:spPr>
          <a:xfrm>
            <a:off x="336533" y="7024612"/>
            <a:ext cx="0" cy="233046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itle 1"/>
          <p:cNvSpPr txBox="1">
            <a:spLocks/>
          </p:cNvSpPr>
          <p:nvPr/>
        </p:nvSpPr>
        <p:spPr>
          <a:xfrm rot="16200000">
            <a:off x="-97563" y="7353300"/>
            <a:ext cx="1210820" cy="17084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IHC</a:t>
            </a:r>
          </a:p>
        </p:txBody>
      </p:sp>
      <p:sp>
        <p:nvSpPr>
          <p:cNvPr id="108" name="Title 1"/>
          <p:cNvSpPr txBox="1">
            <a:spLocks/>
          </p:cNvSpPr>
          <p:nvPr/>
        </p:nvSpPr>
        <p:spPr>
          <a:xfrm rot="16200000">
            <a:off x="-264461" y="8748744"/>
            <a:ext cx="1590406" cy="21663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Single-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plex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IF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2897539" y="8135603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909738" y="8135603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E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859072" y="8135603"/>
            <a:ext cx="6607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DC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CD79a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3933365" y="8135603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1919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126" name="Title 1"/>
          <p:cNvSpPr txBox="1">
            <a:spLocks/>
          </p:cNvSpPr>
          <p:nvPr/>
        </p:nvSpPr>
        <p:spPr>
          <a:xfrm rot="16200000">
            <a:off x="-966643" y="1900924"/>
            <a:ext cx="2257055" cy="19196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Cell Pellets</a:t>
            </a:r>
          </a:p>
        </p:txBody>
      </p:sp>
      <p:cxnSp>
        <p:nvCxnSpPr>
          <p:cNvPr id="127" name="Straight Connector 126"/>
          <p:cNvCxnSpPr/>
          <p:nvPr/>
        </p:nvCxnSpPr>
        <p:spPr>
          <a:xfrm>
            <a:off x="341829" y="963601"/>
            <a:ext cx="0" cy="2052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729429" y="8135603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IgG Cont.</a:t>
            </a:r>
          </a:p>
        </p:txBody>
      </p:sp>
      <p:cxnSp>
        <p:nvCxnSpPr>
          <p:cNvPr id="135" name="Straight Connector 134"/>
          <p:cNvCxnSpPr/>
          <p:nvPr/>
        </p:nvCxnSpPr>
        <p:spPr>
          <a:xfrm>
            <a:off x="5231792" y="9542331"/>
            <a:ext cx="37792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2518" y="2341593"/>
            <a:ext cx="640080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4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2911" y="2341593"/>
            <a:ext cx="635492" cy="766205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06" name="Straight Connector 105"/>
          <p:cNvCxnSpPr/>
          <p:nvPr/>
        </p:nvCxnSpPr>
        <p:spPr>
          <a:xfrm>
            <a:off x="4357795" y="3025018"/>
            <a:ext cx="1645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231792" y="7987851"/>
            <a:ext cx="37792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723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3164" y="44624"/>
            <a:ext cx="6466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70" y="1143700"/>
            <a:ext cx="6009119" cy="26154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485" y="105066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57" y="429389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16200000">
            <a:off x="-797241" y="2417303"/>
            <a:ext cx="2257055" cy="312208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07075" y="1493407"/>
            <a:ext cx="0" cy="21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26" y="4581193"/>
            <a:ext cx="6077864" cy="4484892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 rot="16200000">
            <a:off x="-817025" y="6649215"/>
            <a:ext cx="2257055" cy="34884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Appendix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04426" y="4771639"/>
            <a:ext cx="0" cy="410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153635" y="1670050"/>
            <a:ext cx="1066800" cy="6477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090479" y="1670050"/>
            <a:ext cx="1066800" cy="6477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5218364" y="1668534"/>
            <a:ext cx="1066800" cy="6477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623321" y="2312823"/>
            <a:ext cx="530230" cy="3756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14636" y="2312823"/>
            <a:ext cx="345524" cy="3756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629216" y="2316234"/>
            <a:ext cx="471612" cy="37219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52351" y="2312823"/>
            <a:ext cx="392236" cy="392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4708048" y="2312823"/>
            <a:ext cx="510316" cy="3756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284996" y="2312823"/>
            <a:ext cx="349709" cy="392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"/>
          <p:cNvSpPr txBox="1">
            <a:spLocks/>
          </p:cNvSpPr>
          <p:nvPr/>
        </p:nvSpPr>
        <p:spPr>
          <a:xfrm>
            <a:off x="625670" y="9066084"/>
            <a:ext cx="3828491" cy="276219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Simulated pseudo-immunofluorescence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625670" y="3760764"/>
            <a:ext cx="1853126" cy="317840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Dual color IHC</a:t>
            </a:r>
          </a:p>
        </p:txBody>
      </p:sp>
    </p:spTree>
    <p:extLst>
      <p:ext uri="{BB962C8B-B14F-4D97-AF65-F5344CB8AC3E}">
        <p14:creationId xmlns:p14="http://schemas.microsoft.com/office/powerpoint/2010/main" val="3299393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482420" y="5757058"/>
            <a:ext cx="6254935" cy="2228701"/>
          </a:xfrm>
          <a:prstGeom prst="rect">
            <a:avLst/>
          </a:prstGeom>
          <a:solidFill>
            <a:schemeClr val="tx1"/>
          </a:solidFill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6" name="TextBox 165"/>
          <p:cNvSpPr txBox="1"/>
          <p:nvPr/>
        </p:nvSpPr>
        <p:spPr>
          <a:xfrm>
            <a:off x="5431552" y="5958338"/>
            <a:ext cx="1204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</a:p>
        </p:txBody>
      </p:sp>
      <p:sp>
        <p:nvSpPr>
          <p:cNvPr id="56" name="TextBox 55"/>
          <p:cNvSpPr txBox="1"/>
          <p:nvPr/>
        </p:nvSpPr>
        <p:spPr>
          <a:xfrm rot="16200000">
            <a:off x="-2068018" y="3223525"/>
            <a:ext cx="4635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Composite image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292300" y="280724"/>
            <a:ext cx="4635175" cy="625493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3164" y="44624"/>
            <a:ext cx="2010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S3. </a:t>
            </a:r>
          </a:p>
        </p:txBody>
      </p:sp>
      <p:sp>
        <p:nvSpPr>
          <p:cNvPr id="121" name="Rectangle 120"/>
          <p:cNvSpPr/>
          <p:nvPr/>
        </p:nvSpPr>
        <p:spPr>
          <a:xfrm rot="16200000">
            <a:off x="727539" y="1590055"/>
            <a:ext cx="2171701" cy="1696337"/>
          </a:xfrm>
          <a:prstGeom prst="rect">
            <a:avLst/>
          </a:prstGeom>
          <a:noFill/>
          <a:ln w="25400">
            <a:solidFill>
              <a:schemeClr val="bg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2911BD-F3DA-43C5-8A43-74E167F108C2}"/>
              </a:ext>
            </a:extLst>
          </p:cNvPr>
          <p:cNvCxnSpPr/>
          <p:nvPr/>
        </p:nvCxnSpPr>
        <p:spPr>
          <a:xfrm flipH="1">
            <a:off x="527300" y="3524074"/>
            <a:ext cx="437921" cy="2797790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5B20C62-E49D-4D33-A413-29379FEB1796}"/>
              </a:ext>
            </a:extLst>
          </p:cNvPr>
          <p:cNvCxnSpPr>
            <a:cxnSpLocks/>
          </p:cNvCxnSpPr>
          <p:nvPr/>
        </p:nvCxnSpPr>
        <p:spPr>
          <a:xfrm>
            <a:off x="2661559" y="3524074"/>
            <a:ext cx="3974196" cy="2741523"/>
          </a:xfrm>
          <a:prstGeom prst="line">
            <a:avLst/>
          </a:prstGeom>
          <a:ln w="28575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998677" y="6501825"/>
            <a:ext cx="1622534" cy="1212640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</p:pic>
      <p:pic>
        <p:nvPicPr>
          <p:cNvPr id="98" name="Picture 97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770750" y="6501824"/>
            <a:ext cx="1622529" cy="1212640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</p:pic>
      <p:pic>
        <p:nvPicPr>
          <p:cNvPr id="99" name="Picture 98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22356" y="6501824"/>
            <a:ext cx="1622530" cy="1212641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</p:pic>
      <p:pic>
        <p:nvPicPr>
          <p:cNvPr id="100" name="Picture 99"/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545290" y="6501824"/>
            <a:ext cx="1622530" cy="1212641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</p:pic>
      <p:pic>
        <p:nvPicPr>
          <p:cNvPr id="101" name="Picture 100"/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218177" y="6501828"/>
            <a:ext cx="1622522" cy="1212633"/>
          </a:xfrm>
          <a:prstGeom prst="rect">
            <a:avLst/>
          </a:prstGeom>
          <a:noFill/>
          <a:ln w="12700">
            <a:solidFill>
              <a:schemeClr val="bg1"/>
            </a:solidFill>
            <a:prstDash val="solid"/>
          </a:ln>
        </p:spPr>
      </p:pic>
      <p:sp>
        <p:nvSpPr>
          <p:cNvPr id="161" name="TextBox 160"/>
          <p:cNvSpPr txBox="1"/>
          <p:nvPr/>
        </p:nvSpPr>
        <p:spPr>
          <a:xfrm rot="16200000">
            <a:off x="-577337" y="6907838"/>
            <a:ext cx="1653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Inset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2990980" y="5958338"/>
            <a:ext cx="11973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4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527301" y="5958338"/>
            <a:ext cx="1216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C7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164" name="TextBox 163"/>
          <p:cNvSpPr txBox="1"/>
          <p:nvPr/>
        </p:nvSpPr>
        <p:spPr>
          <a:xfrm>
            <a:off x="4195192" y="5958338"/>
            <a:ext cx="12210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00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1750233" y="5958338"/>
            <a:ext cx="12094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EB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CD79a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5861513" y="8067967"/>
            <a:ext cx="875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Tonsil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5464656" y="5304598"/>
            <a:ext cx="1202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696197" y="7765685"/>
            <a:ext cx="863956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660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3463509" y="3936442"/>
            <a:ext cx="3160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Cell segmentation</a:t>
            </a:r>
          </a:p>
        </p:txBody>
      </p:sp>
      <p:sp>
        <p:nvSpPr>
          <p:cNvPr id="64" name="Rectangle 63"/>
          <p:cNvSpPr/>
          <p:nvPr/>
        </p:nvSpPr>
        <p:spPr>
          <a:xfrm>
            <a:off x="3432258" y="387881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463509" y="6784341"/>
            <a:ext cx="31785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Simulated pseudo-DAB IHC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5" y="647870"/>
            <a:ext cx="4060069" cy="303338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44"/>
          <a:stretch/>
        </p:blipFill>
        <p:spPr>
          <a:xfrm>
            <a:off x="3450704" y="4271740"/>
            <a:ext cx="3178573" cy="23806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35" y="1669021"/>
            <a:ext cx="1325880" cy="987552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670" y="1669021"/>
            <a:ext cx="1325880" cy="987552"/>
          </a:xfrm>
          <a:prstGeom prst="rect">
            <a:avLst/>
          </a:prstGeom>
        </p:spPr>
      </p:pic>
      <p:pic>
        <p:nvPicPr>
          <p:cNvPr id="12" name="Picture 1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35" y="2693024"/>
            <a:ext cx="1325880" cy="987552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670" y="647191"/>
            <a:ext cx="1325880" cy="987552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035" y="647191"/>
            <a:ext cx="1325880" cy="987552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670" y="2695355"/>
            <a:ext cx="1325880" cy="987552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670" y="647191"/>
            <a:ext cx="1325880" cy="98755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3164" y="44624"/>
            <a:ext cx="2010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S4. 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2795" y="3590484"/>
            <a:ext cx="41528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65323" y="649522"/>
            <a:ext cx="688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2D2D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898455" y="2693102"/>
            <a:ext cx="9050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err="1">
                <a:solidFill>
                  <a:srgbClr val="F4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EpCAM</a:t>
            </a:r>
            <a:endParaRPr lang="en-US" sz="1600" dirty="0">
              <a:solidFill>
                <a:srgbClr val="F4F4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86525" y="649522"/>
            <a:ext cx="716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66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83960" y="1685898"/>
            <a:ext cx="870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83960" y="2695355"/>
            <a:ext cx="870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9812" y="346743"/>
            <a:ext cx="404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Multispectral Image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9109" y="31916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12756" y="1669021"/>
            <a:ext cx="7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CD15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8" y="4271739"/>
            <a:ext cx="3186343" cy="238060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86529" y="3690221"/>
            <a:ext cx="3142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Tissue segmentation</a:t>
            </a:r>
          </a:p>
          <a:p>
            <a:pPr algn="ctr"/>
            <a:r>
              <a:rPr lang="en-US" sz="1600" dirty="0">
                <a:solidFill>
                  <a:srgbClr val="00C7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Stroma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600" dirty="0">
                <a:solidFill>
                  <a:srgbClr val="EB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600" dirty="0">
                <a:solidFill>
                  <a:srgbClr val="EB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00D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Empty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8" y="7132321"/>
            <a:ext cx="3186343" cy="238060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148466" y="6784341"/>
            <a:ext cx="31804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Immunphenotyping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704" y="7132321"/>
            <a:ext cx="3178678" cy="2374874"/>
          </a:xfrm>
          <a:prstGeom prst="rect">
            <a:avLst/>
          </a:prstGeom>
        </p:spPr>
      </p:pic>
      <p:sp>
        <p:nvSpPr>
          <p:cNvPr id="61" name="Rectangle 60"/>
          <p:cNvSpPr/>
          <p:nvPr/>
        </p:nvSpPr>
        <p:spPr>
          <a:xfrm>
            <a:off x="3463509" y="9528161"/>
            <a:ext cx="31785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2628E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  <a:r>
              <a:rPr lang="en-GB" sz="1400" baseline="300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TIICs (pseudo-DAB)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9812" y="9553917"/>
            <a:ext cx="290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CRPC – Lymph node</a:t>
            </a:r>
          </a:p>
        </p:txBody>
      </p:sp>
      <p:sp>
        <p:nvSpPr>
          <p:cNvPr id="63" name="Rectangle 62"/>
          <p:cNvSpPr/>
          <p:nvPr/>
        </p:nvSpPr>
        <p:spPr>
          <a:xfrm>
            <a:off x="79109" y="387881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9109" y="673832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438670" y="6738323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132035" y="330146"/>
            <a:ext cx="2664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Spectral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unmixing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>
            <a:off x="6557437" y="3546942"/>
            <a:ext cx="13391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867660" y="6432096"/>
            <a:ext cx="3259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6173931" y="6432096"/>
            <a:ext cx="3259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2867660" y="9276896"/>
            <a:ext cx="3259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73931" y="9276896"/>
            <a:ext cx="3259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7092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73503" y="3689017"/>
            <a:ext cx="33059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Tissue segmentation</a:t>
            </a:r>
          </a:p>
          <a:p>
            <a:pPr algn="ctr"/>
            <a:r>
              <a:rPr lang="en-US" sz="1600" dirty="0">
                <a:solidFill>
                  <a:srgbClr val="00C7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Stroma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sz="1600" dirty="0">
                <a:solidFill>
                  <a:srgbClr val="EB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endParaRPr lang="en-US" sz="1600" dirty="0">
              <a:solidFill>
                <a:srgbClr val="0000D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6" r="9360"/>
          <a:stretch/>
        </p:blipFill>
        <p:spPr>
          <a:xfrm>
            <a:off x="73502" y="4254277"/>
            <a:ext cx="3305936" cy="24046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6" r="9139"/>
          <a:stretch/>
        </p:blipFill>
        <p:spPr>
          <a:xfrm>
            <a:off x="73502" y="7074120"/>
            <a:ext cx="3343342" cy="242644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1" r="9724"/>
          <a:stretch/>
        </p:blipFill>
        <p:spPr>
          <a:xfrm>
            <a:off x="73896" y="684629"/>
            <a:ext cx="3988049" cy="2889390"/>
          </a:xfrm>
          <a:prstGeom prst="rect">
            <a:avLst/>
          </a:prstGeom>
          <a:ln w="12700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3164" y="44624"/>
            <a:ext cx="2010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S5.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0" r="9258"/>
          <a:stretch/>
        </p:blipFill>
        <p:spPr>
          <a:xfrm>
            <a:off x="4090338" y="684629"/>
            <a:ext cx="1350842" cy="980170"/>
          </a:xfrm>
          <a:prstGeom prst="rect">
            <a:avLst/>
          </a:prstGeom>
          <a:ln w="12700">
            <a:noFill/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1" r="9256"/>
          <a:stretch/>
        </p:blipFill>
        <p:spPr>
          <a:xfrm>
            <a:off x="5476110" y="684629"/>
            <a:ext cx="1350656" cy="980272"/>
          </a:xfrm>
          <a:prstGeom prst="rect">
            <a:avLst/>
          </a:prstGeom>
          <a:ln w="12700">
            <a:noFill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0" r="8187"/>
          <a:stretch/>
        </p:blipFill>
        <p:spPr>
          <a:xfrm>
            <a:off x="4090338" y="1698106"/>
            <a:ext cx="1350842" cy="1027115"/>
          </a:xfrm>
          <a:prstGeom prst="rect">
            <a:avLst/>
          </a:prstGeom>
          <a:ln w="12700">
            <a:noFill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r="12694"/>
          <a:stretch/>
        </p:blipFill>
        <p:spPr>
          <a:xfrm>
            <a:off x="5476110" y="1698105"/>
            <a:ext cx="1350656" cy="1027115"/>
          </a:xfrm>
          <a:prstGeom prst="rect">
            <a:avLst/>
          </a:prstGeom>
          <a:ln w="12700"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1" r="10224"/>
          <a:stretch/>
        </p:blipFill>
        <p:spPr>
          <a:xfrm>
            <a:off x="4097473" y="2760110"/>
            <a:ext cx="1343707" cy="988284"/>
          </a:xfrm>
          <a:prstGeom prst="rect">
            <a:avLst/>
          </a:prstGeom>
          <a:ln w="12700">
            <a:noFill/>
          </a:ln>
        </p:spPr>
      </p:pic>
      <p:sp>
        <p:nvSpPr>
          <p:cNvPr id="30" name="TextBox 29"/>
          <p:cNvSpPr txBox="1"/>
          <p:nvPr/>
        </p:nvSpPr>
        <p:spPr>
          <a:xfrm>
            <a:off x="4740065" y="684629"/>
            <a:ext cx="688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5257" y="1698106"/>
            <a:ext cx="731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F4F4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01774" y="684629"/>
            <a:ext cx="7169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0C7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38928" y="2760110"/>
            <a:ext cx="589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95326" y="1698106"/>
            <a:ext cx="870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rgbClr val="EB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CD79a</a:t>
            </a:r>
          </a:p>
        </p:txBody>
      </p:sp>
      <p:pic>
        <p:nvPicPr>
          <p:cNvPr id="36" name="Picture 35"/>
          <p:cNvPicPr>
            <a:picLocks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8" r="9559"/>
          <a:stretch/>
        </p:blipFill>
        <p:spPr>
          <a:xfrm>
            <a:off x="3488550" y="4254277"/>
            <a:ext cx="3308381" cy="240487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5" t="22284" r="30346" b="22284"/>
          <a:stretch/>
        </p:blipFill>
        <p:spPr>
          <a:xfrm>
            <a:off x="3507601" y="7075297"/>
            <a:ext cx="2154211" cy="2425266"/>
          </a:xfrm>
          <a:prstGeom prst="rect">
            <a:avLst/>
          </a:prstGeom>
          <a:ln w="22225">
            <a:solidFill>
              <a:schemeClr val="tx1"/>
            </a:solidFill>
            <a:prstDash val="sysDash"/>
          </a:ln>
        </p:spPr>
      </p:pic>
      <p:sp>
        <p:nvSpPr>
          <p:cNvPr id="41" name="Rectangle 40"/>
          <p:cNvSpPr/>
          <p:nvPr/>
        </p:nvSpPr>
        <p:spPr>
          <a:xfrm rot="16200000">
            <a:off x="1269993" y="7708888"/>
            <a:ext cx="1387952" cy="1190171"/>
          </a:xfrm>
          <a:prstGeom prst="rect">
            <a:avLst/>
          </a:prstGeom>
          <a:noFill/>
          <a:ln w="222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62911BD-F3DA-43C5-8A43-74E167F108C2}"/>
              </a:ext>
            </a:extLst>
          </p:cNvPr>
          <p:cNvCxnSpPr/>
          <p:nvPr/>
        </p:nvCxnSpPr>
        <p:spPr>
          <a:xfrm>
            <a:off x="2559055" y="8997950"/>
            <a:ext cx="820383" cy="502613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B20C62-E49D-4D33-A413-29379FEB1796}"/>
              </a:ext>
            </a:extLst>
          </p:cNvPr>
          <p:cNvCxnSpPr>
            <a:cxnSpLocks/>
          </p:cNvCxnSpPr>
          <p:nvPr/>
        </p:nvCxnSpPr>
        <p:spPr>
          <a:xfrm flipV="1">
            <a:off x="2559055" y="7075298"/>
            <a:ext cx="849912" cy="534699"/>
          </a:xfrm>
          <a:prstGeom prst="line">
            <a:avLst/>
          </a:prstGeom>
          <a:ln w="222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622533" y="7911904"/>
            <a:ext cx="971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Tumour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539881" y="712001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Stroma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3503" y="9500563"/>
            <a:ext cx="33433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628E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CD38</a:t>
            </a:r>
            <a:r>
              <a:rPr lang="en-GB" sz="1400" baseline="300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TIICs (pseudo-DAB)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641308" y="9536668"/>
            <a:ext cx="2216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CSPC - TURP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7700" y="6690273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450556" y="303972"/>
            <a:ext cx="2306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Multispectral Image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42609" y="330598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/>
        </p:nvCxnSpPr>
        <p:spPr>
          <a:xfrm>
            <a:off x="5105420" y="3612119"/>
            <a:ext cx="21174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044899" y="7420667"/>
            <a:ext cx="33781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710741" y="9384455"/>
            <a:ext cx="84439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7700" y="346743"/>
            <a:ext cx="39942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Multispectral Image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7700" y="30352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3547969" y="3427924"/>
            <a:ext cx="39084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098305" y="346743"/>
            <a:ext cx="2759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Spectral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unmixing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67700" y="387881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488551" y="3689017"/>
            <a:ext cx="33302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Cell segmentation /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Immunophenotyping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468354" y="3878810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2933129" y="6534278"/>
            <a:ext cx="32895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350051" y="6529394"/>
            <a:ext cx="32895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4354" y="6735566"/>
            <a:ext cx="33524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Simulated pseudo-DAB IHC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2958090" y="9384455"/>
            <a:ext cx="32895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6850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0EC961-2ACA-45C4-8111-7BF6E071D3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59"/>
          <a:stretch/>
        </p:blipFill>
        <p:spPr>
          <a:xfrm>
            <a:off x="236146" y="677637"/>
            <a:ext cx="3129925" cy="28004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864A40-C0B2-4006-B6AD-2C79201B98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67" y="3839993"/>
            <a:ext cx="3124361" cy="27179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CD04BB-F276-454C-A47B-5EDF01C362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621"/>
          <a:stretch/>
        </p:blipFill>
        <p:spPr>
          <a:xfrm>
            <a:off x="3686578" y="767094"/>
            <a:ext cx="3129925" cy="27496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C402CAE-04EE-4360-94C6-66D0E8FA37A3}"/>
              </a:ext>
            </a:extLst>
          </p:cNvPr>
          <p:cNvSpPr txBox="1"/>
          <p:nvPr/>
        </p:nvSpPr>
        <p:spPr>
          <a:xfrm>
            <a:off x="113164" y="44624"/>
            <a:ext cx="1967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S6.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64B57B-14E7-4A1D-AEB2-A52DEAF495BD}"/>
              </a:ext>
            </a:extLst>
          </p:cNvPr>
          <p:cNvSpPr/>
          <p:nvPr/>
        </p:nvSpPr>
        <p:spPr>
          <a:xfrm>
            <a:off x="3377613" y="525665"/>
            <a:ext cx="50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B70CDF-C054-48EA-AED7-86BC8DE68E39}"/>
              </a:ext>
            </a:extLst>
          </p:cNvPr>
          <p:cNvSpPr/>
          <p:nvPr/>
        </p:nvSpPr>
        <p:spPr>
          <a:xfrm>
            <a:off x="-541" y="529293"/>
            <a:ext cx="50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4349F85-E023-4273-B748-7A856E5D3C4A}"/>
              </a:ext>
            </a:extLst>
          </p:cNvPr>
          <p:cNvSpPr/>
          <p:nvPr/>
        </p:nvSpPr>
        <p:spPr>
          <a:xfrm>
            <a:off x="-541" y="3621603"/>
            <a:ext cx="5054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40B8DFC-9857-43BB-AF95-5D5739928114}"/>
              </a:ext>
            </a:extLst>
          </p:cNvPr>
          <p:cNvSpPr/>
          <p:nvPr/>
        </p:nvSpPr>
        <p:spPr>
          <a:xfrm>
            <a:off x="3381552" y="3623184"/>
            <a:ext cx="5054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350B9F-66EF-8F49-888F-0F3DA2A100FB}"/>
              </a:ext>
            </a:extLst>
          </p:cNvPr>
          <p:cNvSpPr txBox="1"/>
          <p:nvPr/>
        </p:nvSpPr>
        <p:spPr>
          <a:xfrm rot="16200000">
            <a:off x="-878445" y="1884089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logFKPM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C13A49-18FE-194C-8B42-F050DA3F34C2}"/>
              </a:ext>
            </a:extLst>
          </p:cNvPr>
          <p:cNvSpPr txBox="1"/>
          <p:nvPr/>
        </p:nvSpPr>
        <p:spPr>
          <a:xfrm rot="16200000">
            <a:off x="2572761" y="1887135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logFKPM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C53F461-BFC9-9D48-80D2-7CBAA4A4E586}"/>
              </a:ext>
            </a:extLst>
          </p:cNvPr>
          <p:cNvSpPr txBox="1"/>
          <p:nvPr/>
        </p:nvSpPr>
        <p:spPr>
          <a:xfrm>
            <a:off x="901137" y="3431103"/>
            <a:ext cx="215162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KEGG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TGFbeta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signalling pathway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A5BAFD-0C85-B147-927C-5D0B9B3AAD64}"/>
              </a:ext>
            </a:extLst>
          </p:cNvPr>
          <p:cNvSpPr txBox="1"/>
          <p:nvPr/>
        </p:nvSpPr>
        <p:spPr>
          <a:xfrm>
            <a:off x="4399079" y="3431103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Biocarta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IL10 signaling pathway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9D6954-0986-9645-B08D-272DD725A035}"/>
              </a:ext>
            </a:extLst>
          </p:cNvPr>
          <p:cNvSpPr txBox="1"/>
          <p:nvPr/>
        </p:nvSpPr>
        <p:spPr>
          <a:xfrm>
            <a:off x="783552" y="594915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=6.5x10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4C3B6C-B8B3-CC46-8642-6692CEE5D10D}"/>
              </a:ext>
            </a:extLst>
          </p:cNvPr>
          <p:cNvSpPr txBox="1"/>
          <p:nvPr/>
        </p:nvSpPr>
        <p:spPr>
          <a:xfrm>
            <a:off x="4277507" y="586227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7.9x10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668B9F-45AA-4B43-89F5-143F01310F75}"/>
              </a:ext>
            </a:extLst>
          </p:cNvPr>
          <p:cNvSpPr txBox="1"/>
          <p:nvPr/>
        </p:nvSpPr>
        <p:spPr>
          <a:xfrm>
            <a:off x="769971" y="3682568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4.0e-14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5F1787-B86C-F640-BDAC-A3E9EE9CA66D}"/>
              </a:ext>
            </a:extLst>
          </p:cNvPr>
          <p:cNvSpPr txBox="1"/>
          <p:nvPr/>
        </p:nvSpPr>
        <p:spPr>
          <a:xfrm>
            <a:off x="3912219" y="3668974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2.0e-10</a:t>
            </a:r>
            <a:endParaRPr lang="en-US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13A7F62-811F-46A9-838F-272B5E960E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0579" y="3827945"/>
            <a:ext cx="3092609" cy="273699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8380CB1-3B1C-4EE3-8568-9F92C87BCBB5}"/>
              </a:ext>
            </a:extLst>
          </p:cNvPr>
          <p:cNvSpPr txBox="1"/>
          <p:nvPr/>
        </p:nvSpPr>
        <p:spPr>
          <a:xfrm>
            <a:off x="920392" y="3700380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=4.0x10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-14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BFBC03B-6D77-491C-8FF3-FF9A722DFB37}"/>
              </a:ext>
            </a:extLst>
          </p:cNvPr>
          <p:cNvSpPr txBox="1"/>
          <p:nvPr/>
        </p:nvSpPr>
        <p:spPr>
          <a:xfrm>
            <a:off x="4336046" y="3691849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=2.0x10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FA45C9-66B2-4A35-8D83-1E2B5F69F9BB}"/>
              </a:ext>
            </a:extLst>
          </p:cNvPr>
          <p:cNvSpPr txBox="1"/>
          <p:nvPr/>
        </p:nvSpPr>
        <p:spPr>
          <a:xfrm>
            <a:off x="901137" y="6550740"/>
            <a:ext cx="203376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Reactome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regulating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IFNgamma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DCEA03-F30F-4EBE-B503-CFE0BEFD569C}"/>
              </a:ext>
            </a:extLst>
          </p:cNvPr>
          <p:cNvSpPr txBox="1"/>
          <p:nvPr/>
        </p:nvSpPr>
        <p:spPr>
          <a:xfrm>
            <a:off x="4399079" y="6550740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TNFalpha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signaling via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NFkB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E53FC2B-C7A1-4C04-9C98-2DF43E421B75}"/>
              </a:ext>
            </a:extLst>
          </p:cNvPr>
          <p:cNvSpPr txBox="1"/>
          <p:nvPr/>
        </p:nvSpPr>
        <p:spPr>
          <a:xfrm rot="16200000">
            <a:off x="-878444" y="5038391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logFKPM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2B930BC-BB67-4978-BE60-255053E8F4C4}"/>
              </a:ext>
            </a:extLst>
          </p:cNvPr>
          <p:cNvSpPr txBox="1"/>
          <p:nvPr/>
        </p:nvSpPr>
        <p:spPr>
          <a:xfrm rot="16200000">
            <a:off x="2571571" y="4972489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logFKPM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70430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9E043FD-8FA5-492F-BB48-6E6A97114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64" y="4125300"/>
            <a:ext cx="3238666" cy="27433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C5B903F-CABC-4C77-B4EA-56AAB2E22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8982" y="4072327"/>
            <a:ext cx="3194214" cy="278779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8CB958A-330F-4A51-803B-5591258BA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197" y="806079"/>
            <a:ext cx="3200564" cy="27496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D62FC4-BC4A-48CB-86D7-4B40A28BC4BF}"/>
              </a:ext>
            </a:extLst>
          </p:cNvPr>
          <p:cNvSpPr txBox="1"/>
          <p:nvPr/>
        </p:nvSpPr>
        <p:spPr>
          <a:xfrm>
            <a:off x="113164" y="44624"/>
            <a:ext cx="1967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S7.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73E50D-0352-4D97-819B-0A258D7485CB}"/>
              </a:ext>
            </a:extLst>
          </p:cNvPr>
          <p:cNvSpPr txBox="1"/>
          <p:nvPr/>
        </p:nvSpPr>
        <p:spPr>
          <a:xfrm>
            <a:off x="783552" y="620315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=1.8x10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2D1CDB-DFD8-49B3-A89E-6FEA58002598}"/>
              </a:ext>
            </a:extLst>
          </p:cNvPr>
          <p:cNvSpPr txBox="1"/>
          <p:nvPr/>
        </p:nvSpPr>
        <p:spPr>
          <a:xfrm>
            <a:off x="857250" y="3558103"/>
            <a:ext cx="223639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KEGG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TGFbeta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signalling pathway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5C1DD06-3C3D-4E67-85E0-1410717CC59C}"/>
              </a:ext>
            </a:extLst>
          </p:cNvPr>
          <p:cNvSpPr txBox="1"/>
          <p:nvPr/>
        </p:nvSpPr>
        <p:spPr>
          <a:xfrm>
            <a:off x="4405150" y="3558103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Biocarta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IL10 signalling pathway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8E8FD8-4F91-4283-8946-A6A71995F35B}"/>
              </a:ext>
            </a:extLst>
          </p:cNvPr>
          <p:cNvSpPr txBox="1"/>
          <p:nvPr/>
        </p:nvSpPr>
        <p:spPr>
          <a:xfrm>
            <a:off x="888437" y="3879079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7.6x10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1A4377-0B6F-4866-9319-34ADB0CFABEC}"/>
              </a:ext>
            </a:extLst>
          </p:cNvPr>
          <p:cNvSpPr txBox="1"/>
          <p:nvPr/>
        </p:nvSpPr>
        <p:spPr>
          <a:xfrm>
            <a:off x="4367050" y="3861874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3.5x10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90B9A4B-3299-470B-A0A8-03AF94E751D0}"/>
              </a:ext>
            </a:extLst>
          </p:cNvPr>
          <p:cNvSpPr txBox="1"/>
          <p:nvPr/>
        </p:nvSpPr>
        <p:spPr>
          <a:xfrm>
            <a:off x="601446" y="6898671"/>
            <a:ext cx="267165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Reactome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regulation of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IFNgamma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signalling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421C56D-578E-45B3-94B0-28DB7CC950FC}"/>
              </a:ext>
            </a:extLst>
          </p:cNvPr>
          <p:cNvSpPr txBox="1"/>
          <p:nvPr/>
        </p:nvSpPr>
        <p:spPr>
          <a:xfrm>
            <a:off x="3996142" y="6898671"/>
            <a:ext cx="267165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TNFalpha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signalling via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NFkB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294B3CC-652D-4613-A908-CB0D6D20AAB1}"/>
              </a:ext>
            </a:extLst>
          </p:cNvPr>
          <p:cNvSpPr txBox="1"/>
          <p:nvPr/>
        </p:nvSpPr>
        <p:spPr>
          <a:xfrm rot="16200000">
            <a:off x="-973145" y="1929092"/>
            <a:ext cx="22527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(Quantile norm)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F18A5A4-A52F-4826-BF14-AE43DB9C6DAB}"/>
              </a:ext>
            </a:extLst>
          </p:cNvPr>
          <p:cNvSpPr txBox="1"/>
          <p:nvPr/>
        </p:nvSpPr>
        <p:spPr>
          <a:xfrm rot="16200000">
            <a:off x="-1061777" y="5170781"/>
            <a:ext cx="242159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(Quantile norm)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6040728-C339-47DB-BEE9-F3B7394CCE92}"/>
              </a:ext>
            </a:extLst>
          </p:cNvPr>
          <p:cNvSpPr txBox="1"/>
          <p:nvPr/>
        </p:nvSpPr>
        <p:spPr>
          <a:xfrm rot="16200000">
            <a:off x="2448458" y="5170780"/>
            <a:ext cx="21891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(Quantile norm)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242674-FD96-4B05-BCF1-EC32305DB400}"/>
              </a:ext>
            </a:extLst>
          </p:cNvPr>
          <p:cNvSpPr txBox="1"/>
          <p:nvPr/>
        </p:nvSpPr>
        <p:spPr>
          <a:xfrm rot="16200000">
            <a:off x="2448189" y="1905981"/>
            <a:ext cx="218963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CD38 expression (Quantile norm)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8F60FB-4D7D-4C92-A52A-6661A3025F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301"/>
          <a:stretch/>
        </p:blipFill>
        <p:spPr>
          <a:xfrm>
            <a:off x="3638316" y="767976"/>
            <a:ext cx="3164144" cy="28258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7D22A0-AD74-4404-8DD1-9318DBA3593B}"/>
              </a:ext>
            </a:extLst>
          </p:cNvPr>
          <p:cNvSpPr txBox="1"/>
          <p:nvPr/>
        </p:nvSpPr>
        <p:spPr>
          <a:xfrm>
            <a:off x="4327789" y="631217"/>
            <a:ext cx="20337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P=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3.9x10</a:t>
            </a:r>
            <a:r>
              <a:rPr lang="en-US" sz="1000" baseline="30000" dirty="0">
                <a:latin typeface="Arial" panose="020B0604020202020204" pitchFamily="34" charset="0"/>
                <a:cs typeface="Arial" panose="020B0604020202020204" pitchFamily="34" charset="0"/>
              </a:rPr>
              <a:t>-7</a:t>
            </a:r>
            <a:endParaRPr lang="en-US" sz="1000" i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FAA708-AAED-41B3-8056-C4CAE83805EF}"/>
              </a:ext>
            </a:extLst>
          </p:cNvPr>
          <p:cNvSpPr/>
          <p:nvPr/>
        </p:nvSpPr>
        <p:spPr>
          <a:xfrm>
            <a:off x="3364913" y="582815"/>
            <a:ext cx="50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00B201-B737-4D75-A977-5D3F902C8B64}"/>
              </a:ext>
            </a:extLst>
          </p:cNvPr>
          <p:cNvSpPr/>
          <p:nvPr/>
        </p:nvSpPr>
        <p:spPr>
          <a:xfrm>
            <a:off x="-541" y="586443"/>
            <a:ext cx="505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84805E-1CB4-4237-AD11-407A1CE421F8}"/>
              </a:ext>
            </a:extLst>
          </p:cNvPr>
          <p:cNvSpPr/>
          <p:nvPr/>
        </p:nvSpPr>
        <p:spPr>
          <a:xfrm>
            <a:off x="-541" y="3843853"/>
            <a:ext cx="5054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2CE17C-D924-4AEB-B7C0-4FA408371E39}"/>
              </a:ext>
            </a:extLst>
          </p:cNvPr>
          <p:cNvSpPr/>
          <p:nvPr/>
        </p:nvSpPr>
        <p:spPr>
          <a:xfrm>
            <a:off x="3368852" y="3845434"/>
            <a:ext cx="5054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730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9" t="-870" r="931" b="-99"/>
          <a:stretch/>
        </p:blipFill>
        <p:spPr>
          <a:xfrm rot="5400000">
            <a:off x="3507053" y="1626417"/>
            <a:ext cx="3505203" cy="267720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3164" y="44624"/>
            <a:ext cx="61257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S8.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147628" y="627645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" t="-87" r="-226" b="-226"/>
          <a:stretch/>
        </p:blipFill>
        <p:spPr>
          <a:xfrm rot="5400000">
            <a:off x="203291" y="1633522"/>
            <a:ext cx="3505201" cy="266299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>
            <a:off x="6125991" y="4537001"/>
            <a:ext cx="3384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16200000">
            <a:off x="-1283478" y="2704883"/>
            <a:ext cx="3508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628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CD38</a:t>
            </a:r>
            <a:r>
              <a:rPr lang="en-GB" sz="1400" baseline="300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cells 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(pseudo-DAB)</a:t>
            </a:r>
          </a:p>
          <a:p>
            <a:endParaRPr lang="en-GB" sz="14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13159" y="816885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CD38 negative tumour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4280" y="816885"/>
            <a:ext cx="2403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CD38 positive tumour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225139" y="1219518"/>
            <a:ext cx="1079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Patient_38</a:t>
            </a:r>
          </a:p>
        </p:txBody>
      </p:sp>
      <p:sp>
        <p:nvSpPr>
          <p:cNvPr id="20" name="Rectangle 19"/>
          <p:cNvSpPr/>
          <p:nvPr/>
        </p:nvSpPr>
        <p:spPr>
          <a:xfrm rot="16200000">
            <a:off x="1951778" y="2597163"/>
            <a:ext cx="37235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628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DAPI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CD38</a:t>
            </a:r>
            <a:r>
              <a:rPr lang="en-GB" sz="1400" baseline="300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GB" sz="1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TIICs </a:t>
            </a:r>
            <a:r>
              <a:rPr lang="en-GB" sz="1400" dirty="0">
                <a:solidFill>
                  <a:srgbClr val="82070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(pseudo-DAB)</a:t>
            </a:r>
          </a:p>
          <a:p>
            <a:endParaRPr lang="en-GB" sz="14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89886" y="5385298"/>
            <a:ext cx="13083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Scale Bar 100µm</a:t>
            </a:r>
          </a:p>
        </p:txBody>
      </p:sp>
      <p:sp>
        <p:nvSpPr>
          <p:cNvPr id="2" name="Rectangle 1"/>
          <p:cNvSpPr/>
          <p:nvPr/>
        </p:nvSpPr>
        <p:spPr>
          <a:xfrm>
            <a:off x="3819038" y="4720569"/>
            <a:ext cx="31070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CD38 H-score: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Membranous = 0;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Cytoplasmic = 0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75229" y="4720569"/>
            <a:ext cx="320410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CD38 H-score: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Membranous = 30;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Cytoplasmic = 50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519114" y="1228276"/>
            <a:ext cx="10791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Patient_10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59414" y="4410348"/>
            <a:ext cx="1685407" cy="24622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Prostate needle core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Bx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64079" y="4410348"/>
            <a:ext cx="569391" cy="246221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TURP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454455" y="627645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38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3851</TotalTime>
  <Words>344</Words>
  <Application>Microsoft Office PowerPoint</Application>
  <PresentationFormat>A4 Paper (210x297 mm)</PresentationFormat>
  <Paragraphs>163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Guo</dc:creator>
  <cp:lastModifiedBy>Nela Al-Khafaji</cp:lastModifiedBy>
  <cp:revision>69</cp:revision>
  <cp:lastPrinted>2020-10-12T12:45:00Z</cp:lastPrinted>
  <dcterms:created xsi:type="dcterms:W3CDTF">2020-07-30T19:51:44Z</dcterms:created>
  <dcterms:modified xsi:type="dcterms:W3CDTF">2020-11-26T09:42:11Z</dcterms:modified>
</cp:coreProperties>
</file>