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91" r:id="rId3"/>
    <p:sldId id="257" r:id="rId4"/>
    <p:sldId id="288" r:id="rId5"/>
    <p:sldId id="287" r:id="rId6"/>
    <p:sldId id="286" r:id="rId7"/>
    <p:sldId id="290" r:id="rId8"/>
    <p:sldId id="289" r:id="rId9"/>
    <p:sldId id="270" r:id="rId10"/>
    <p:sldId id="284" r:id="rId11"/>
    <p:sldId id="292" r:id="rId12"/>
    <p:sldId id="283" r:id="rId13"/>
    <p:sldId id="28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image" Target="../media/image8.emf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image" Target="../media/image14.emf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image" Target="../media/image20.emf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image" Target="../media/image26.emf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image" Target="../media/image50.e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63.emf"/><Relationship Id="rId3" Type="http://schemas.openxmlformats.org/officeDocument/2006/relationships/image" Target="../media/image58.emf"/><Relationship Id="rId7" Type="http://schemas.openxmlformats.org/officeDocument/2006/relationships/image" Target="../media/image62.emf"/><Relationship Id="rId2" Type="http://schemas.openxmlformats.org/officeDocument/2006/relationships/image" Target="../media/image57.emf"/><Relationship Id="rId1" Type="http://schemas.openxmlformats.org/officeDocument/2006/relationships/image" Target="../media/image56.emf"/><Relationship Id="rId6" Type="http://schemas.openxmlformats.org/officeDocument/2006/relationships/image" Target="../media/image61.emf"/><Relationship Id="rId5" Type="http://schemas.openxmlformats.org/officeDocument/2006/relationships/image" Target="../media/image60.emf"/><Relationship Id="rId4" Type="http://schemas.openxmlformats.org/officeDocument/2006/relationships/image" Target="../media/image5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5846A-F019-4871-94BA-8FB30D8260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3ED4BC-C50D-432F-BDF4-0243CBE315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16BB89-D6B9-4E3B-82F6-0A7DA4506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10F0-F7E6-41E8-9984-65379A184BA2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F4010F-FAB0-4155-B5D9-A2432C15F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4E3B32-A79E-4C23-B5E1-E7041A60B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0004-F602-49E2-A2D0-F8F4745C1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68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C709A-DDF1-44C3-984C-560AB97D4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469381-9221-4490-983F-0306CD68D6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BE298C-E552-43CF-BBB3-65AEC6A57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10F0-F7E6-41E8-9984-65379A184BA2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B2D02B-51A3-40A8-8988-A69F8F045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61D0F-6EE1-4F93-9D7C-5DB9A0365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0004-F602-49E2-A2D0-F8F4745C1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279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0B0FAC-EC02-42B5-8DF6-2C5313B5FF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6439A-8258-4E2B-B410-F3C89DE0C9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853CBF-C8E5-460A-8184-A039A710D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10F0-F7E6-41E8-9984-65379A184BA2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DC8E7-8D2C-41FA-A99F-063B8819A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495A20-A606-4BE5-AC13-ACC6C017F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0004-F602-49E2-A2D0-F8F4745C1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076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4AAAF-1EDB-4F22-906D-379A72353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0EFF0B-7291-4CA9-AB6D-FFC3E3CC80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DAC6B3-49DB-436E-A511-161F9CBCF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10F0-F7E6-41E8-9984-65379A184BA2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5E7AD1-9B55-4CC0-A755-3CEF1198A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E1158A-65B2-46BF-8B4A-80B5B6465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0004-F602-49E2-A2D0-F8F4745C1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525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D382D-53D8-483E-8A6C-4A1D449D0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949DB2-B715-42F0-8E0C-AA3CA22BAF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6B80A9-D452-4307-A2F5-E02FB65AB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10F0-F7E6-41E8-9984-65379A184BA2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B08452-3B13-45B8-A56D-913C9F076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FA298C-FDBB-446F-A27B-F2EB1126A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0004-F602-49E2-A2D0-F8F4745C1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541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5AEE0-6605-4C76-AE7C-9FDF31B21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9FABE4-508C-426A-B3F6-F7AE5DEC59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169B9B-3F0E-4E14-A491-7F8DC39813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1E99DE-69AA-4ECE-B577-D24E485D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10F0-F7E6-41E8-9984-65379A184BA2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85B8EB-EFA4-41BE-82FC-EA855912F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DA0E48-0609-4E72-9BA2-6EF139670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0004-F602-49E2-A2D0-F8F4745C1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363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457AF-3338-4367-88B1-4784E4F67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63D92F-FE8D-4FF9-8656-AABDC1BD9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A6363B-1C28-43F5-A71F-D9666831CD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E5434F-086F-43D7-B555-3B808E9622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A191AF-3FF5-425E-A216-97045E067F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0203C2-DBE7-4FF7-9125-D2DC40A07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10F0-F7E6-41E8-9984-65379A184BA2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5E2B38-4A80-4336-A33C-BD9B689C8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191762-A0B2-4965-8F91-8C657E73E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0004-F602-49E2-A2D0-F8F4745C1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183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E91F7-5C78-4EAF-8936-EC360670B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CBBA64-AB96-4BD5-B5AA-4E50F0079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10F0-F7E6-41E8-9984-65379A184BA2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E809FB-159F-43D2-ABE6-FBC04CB58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C19EB8-D87D-4A30-A975-FB4609028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0004-F602-49E2-A2D0-F8F4745C1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3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35626E-8DE6-47E3-A3CA-973C6E267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10F0-F7E6-41E8-9984-65379A184BA2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56D0CD-9D82-4C8A-B1B4-23DCED996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CB3556-25AF-4F8B-B84F-28FBADC32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0004-F602-49E2-A2D0-F8F4745C1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807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A35D2-5153-4182-B135-EFA5976FA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2B7380-3EC3-48C8-81B6-8C9FC9A2CF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27F30A-251C-46F0-AA44-FAD2DDFC80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608096-80FD-46EC-AF18-474AA59CE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10F0-F7E6-41E8-9984-65379A184BA2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1B4524-BA64-45DF-961F-CB52B5809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FBA918-DFC3-463C-AED4-061DAB994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0004-F602-49E2-A2D0-F8F4745C1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625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BC31F-D6B1-4AA1-A194-FFEC3E7B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5F183B-DB5C-4C2D-ACFB-FE10E5AEE8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DEC153-09F0-48F5-88AA-3563553FCE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FB6FF5-E119-4830-B203-5D4A3C926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210F0-F7E6-41E8-9984-65379A184BA2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300C4E-828E-436A-954C-63E3CF95D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379017-B14C-4648-B739-929B0FC23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0004-F602-49E2-A2D0-F8F4745C1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516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277FAD-B1B3-4627-8B20-50D54D007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E7BF50-B094-4CF2-82EA-DF035126F0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B8172-1179-45E6-9AD1-F149CDBB32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0210F0-F7E6-41E8-9984-65379A184BA2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EC7C19-4A97-4F21-B1FC-3E69090B51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AF4BCD-9B3E-4909-8C6C-12350DBD73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C0004-F602-49E2-A2D0-F8F4745C1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696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5.bin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tif"/><Relationship Id="rId13" Type="http://schemas.openxmlformats.org/officeDocument/2006/relationships/image" Target="../media/image47.jpg"/><Relationship Id="rId3" Type="http://schemas.openxmlformats.org/officeDocument/2006/relationships/image" Target="../media/image37.tif"/><Relationship Id="rId7" Type="http://schemas.openxmlformats.org/officeDocument/2006/relationships/image" Target="../media/image41.tif"/><Relationship Id="rId12" Type="http://schemas.openxmlformats.org/officeDocument/2006/relationships/image" Target="../media/image46.jpg"/><Relationship Id="rId2" Type="http://schemas.openxmlformats.org/officeDocument/2006/relationships/image" Target="../media/image36.t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tif"/><Relationship Id="rId11" Type="http://schemas.openxmlformats.org/officeDocument/2006/relationships/image" Target="../media/image45.tif"/><Relationship Id="rId5" Type="http://schemas.openxmlformats.org/officeDocument/2006/relationships/image" Target="../media/image39.tif"/><Relationship Id="rId15" Type="http://schemas.openxmlformats.org/officeDocument/2006/relationships/image" Target="../media/image49.jpg"/><Relationship Id="rId10" Type="http://schemas.openxmlformats.org/officeDocument/2006/relationships/image" Target="../media/image44.tif"/><Relationship Id="rId4" Type="http://schemas.openxmlformats.org/officeDocument/2006/relationships/image" Target="../media/image38.tif"/><Relationship Id="rId9" Type="http://schemas.openxmlformats.org/officeDocument/2006/relationships/image" Target="../media/image43.tif"/><Relationship Id="rId14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3" Type="http://schemas.openxmlformats.org/officeDocument/2006/relationships/image" Target="../media/image52.png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10" Type="http://schemas.openxmlformats.org/officeDocument/2006/relationships/image" Target="../media/image51.emf"/><Relationship Id="rId4" Type="http://schemas.openxmlformats.org/officeDocument/2006/relationships/image" Target="../media/image53.png"/><Relationship Id="rId9" Type="http://schemas.openxmlformats.org/officeDocument/2006/relationships/oleObject" Target="../embeddings/oleObject27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emf"/><Relationship Id="rId13" Type="http://schemas.openxmlformats.org/officeDocument/2006/relationships/oleObject" Target="../embeddings/oleObject33.bin"/><Relationship Id="rId18" Type="http://schemas.openxmlformats.org/officeDocument/2006/relationships/image" Target="../media/image63.emf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0.bin"/><Relationship Id="rId12" Type="http://schemas.openxmlformats.org/officeDocument/2006/relationships/image" Target="../media/image60.emf"/><Relationship Id="rId17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2.e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57.emf"/><Relationship Id="rId11" Type="http://schemas.openxmlformats.org/officeDocument/2006/relationships/oleObject" Target="../embeddings/oleObject32.bin"/><Relationship Id="rId5" Type="http://schemas.openxmlformats.org/officeDocument/2006/relationships/oleObject" Target="../embeddings/oleObject29.bin"/><Relationship Id="rId15" Type="http://schemas.openxmlformats.org/officeDocument/2006/relationships/oleObject" Target="../embeddings/oleObject34.bin"/><Relationship Id="rId10" Type="http://schemas.openxmlformats.org/officeDocument/2006/relationships/image" Target="../media/image59.emf"/><Relationship Id="rId4" Type="http://schemas.openxmlformats.org/officeDocument/2006/relationships/image" Target="../media/image56.emf"/><Relationship Id="rId9" Type="http://schemas.openxmlformats.org/officeDocument/2006/relationships/oleObject" Target="../embeddings/oleObject31.bin"/><Relationship Id="rId14" Type="http://schemas.openxmlformats.org/officeDocument/2006/relationships/image" Target="../media/image6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1.emf"/><Relationship Id="rId4" Type="http://schemas.openxmlformats.org/officeDocument/2006/relationships/image" Target="../media/image8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13" Type="http://schemas.openxmlformats.org/officeDocument/2006/relationships/oleObject" Target="../embeddings/oleObject12.bin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1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e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7.emf"/><Relationship Id="rId4" Type="http://schemas.openxmlformats.org/officeDocument/2006/relationships/image" Target="../media/image14.emf"/><Relationship Id="rId9" Type="http://schemas.openxmlformats.org/officeDocument/2006/relationships/oleObject" Target="../embeddings/oleObject10.bin"/><Relationship Id="rId14" Type="http://schemas.openxmlformats.org/officeDocument/2006/relationships/image" Target="../media/image19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13" Type="http://schemas.openxmlformats.org/officeDocument/2006/relationships/oleObject" Target="../embeddings/oleObject18.bin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2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1.emf"/><Relationship Id="rId11" Type="http://schemas.openxmlformats.org/officeDocument/2006/relationships/oleObject" Target="../embeddings/oleObject17.bin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23.emf"/><Relationship Id="rId4" Type="http://schemas.openxmlformats.org/officeDocument/2006/relationships/image" Target="../media/image20.emf"/><Relationship Id="rId9" Type="http://schemas.openxmlformats.org/officeDocument/2006/relationships/oleObject" Target="../embeddings/oleObject16.bin"/><Relationship Id="rId14" Type="http://schemas.openxmlformats.org/officeDocument/2006/relationships/image" Target="../media/image25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13" Type="http://schemas.openxmlformats.org/officeDocument/2006/relationships/oleObject" Target="../embeddings/oleObject24.bin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3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7.emf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29.emf"/><Relationship Id="rId4" Type="http://schemas.openxmlformats.org/officeDocument/2006/relationships/image" Target="../media/image26.emf"/><Relationship Id="rId9" Type="http://schemas.openxmlformats.org/officeDocument/2006/relationships/oleObject" Target="../embeddings/oleObject22.bin"/><Relationship Id="rId14" Type="http://schemas.openxmlformats.org/officeDocument/2006/relationships/image" Target="../media/image3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>
            <a:extLst>
              <a:ext uri="{FF2B5EF4-FFF2-40B4-BE49-F238E27FC236}">
                <a16:creationId xmlns:a16="http://schemas.microsoft.com/office/drawing/2014/main" id="{CE4BA56F-FAD7-409D-9117-28CD7DFD7507}"/>
              </a:ext>
            </a:extLst>
          </p:cNvPr>
          <p:cNvSpPr txBox="1"/>
          <p:nvPr/>
        </p:nvSpPr>
        <p:spPr>
          <a:xfrm>
            <a:off x="1269030" y="5480988"/>
            <a:ext cx="75876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/>
              <a:t>Supplementary Figure 1. </a:t>
            </a:r>
            <a:r>
              <a:rPr lang="en-US" dirty="0"/>
              <a:t>Representative immunohistochemical images of small cell lung cancer (SCLC) tumor microarray (TMA) showing images of scoring categories for protein expression.</a:t>
            </a:r>
            <a:endParaRPr lang="en-US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8877FE3-C572-4838-95C9-23FC98D70D6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61" t="1156" r="28853" b="9755"/>
          <a:stretch/>
        </p:blipFill>
        <p:spPr>
          <a:xfrm>
            <a:off x="1868863" y="1124080"/>
            <a:ext cx="1915906" cy="207298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4AE7817-DBE1-49BB-A4AE-D8216AC8877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72" r="22743" b="10912"/>
          <a:stretch/>
        </p:blipFill>
        <p:spPr>
          <a:xfrm>
            <a:off x="4188050" y="1124080"/>
            <a:ext cx="1995382" cy="207298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AF30888-BB60-428E-B094-A9A856B9E4A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12" r="26003" b="10912"/>
          <a:stretch/>
        </p:blipFill>
        <p:spPr>
          <a:xfrm>
            <a:off x="6728774" y="1124079"/>
            <a:ext cx="1995382" cy="207298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9E0A62E-9D2B-4569-A277-AFEC57860FF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19" r="23958"/>
          <a:stretch/>
        </p:blipFill>
        <p:spPr>
          <a:xfrm>
            <a:off x="1876768" y="3208975"/>
            <a:ext cx="1908002" cy="1986031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A5B8689A-3B1B-459E-A8BA-25CE08D984D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34" t="10912" r="28905" b="5196"/>
          <a:stretch/>
        </p:blipFill>
        <p:spPr>
          <a:xfrm>
            <a:off x="4188048" y="3208975"/>
            <a:ext cx="1995384" cy="1982204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C9949E26-D866-4B50-98F1-542AB79E30D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74" r="25049"/>
          <a:stretch/>
        </p:blipFill>
        <p:spPr>
          <a:xfrm>
            <a:off x="6728773" y="3208976"/>
            <a:ext cx="1995383" cy="1982204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EDFF16B7-8F90-4B30-90B2-D87902ED7783}"/>
              </a:ext>
            </a:extLst>
          </p:cNvPr>
          <p:cNvSpPr txBox="1"/>
          <p:nvPr/>
        </p:nvSpPr>
        <p:spPr>
          <a:xfrm>
            <a:off x="967536" y="1975904"/>
            <a:ext cx="901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BCL2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0AF1ADA-42F7-496C-B136-48C8F7E312A9}"/>
              </a:ext>
            </a:extLst>
          </p:cNvPr>
          <p:cNvSpPr txBox="1"/>
          <p:nvPr/>
        </p:nvSpPr>
        <p:spPr>
          <a:xfrm>
            <a:off x="930073" y="3820725"/>
            <a:ext cx="976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ROR1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B22A211-F3F3-4480-B91A-4CD99FDCBD90}"/>
              </a:ext>
            </a:extLst>
          </p:cNvPr>
          <p:cNvSpPr txBox="1"/>
          <p:nvPr/>
        </p:nvSpPr>
        <p:spPr>
          <a:xfrm>
            <a:off x="2366716" y="436643"/>
            <a:ext cx="8294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1+</a:t>
            </a:r>
          </a:p>
          <a:p>
            <a:pPr algn="ctr"/>
            <a:r>
              <a:rPr lang="en-US" dirty="0"/>
              <a:t>(weak)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7611DEE-5CD7-4954-85C4-781FD5EECF22}"/>
              </a:ext>
            </a:extLst>
          </p:cNvPr>
          <p:cNvSpPr txBox="1"/>
          <p:nvPr/>
        </p:nvSpPr>
        <p:spPr>
          <a:xfrm>
            <a:off x="4476870" y="436643"/>
            <a:ext cx="1417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2+</a:t>
            </a:r>
          </a:p>
          <a:p>
            <a:pPr algn="ctr"/>
            <a:r>
              <a:rPr lang="en-US" dirty="0"/>
              <a:t>(moderate)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2C9A63A-1AC7-48E1-A959-28F8FCAD9005}"/>
              </a:ext>
            </a:extLst>
          </p:cNvPr>
          <p:cNvSpPr txBox="1"/>
          <p:nvPr/>
        </p:nvSpPr>
        <p:spPr>
          <a:xfrm>
            <a:off x="7175274" y="436643"/>
            <a:ext cx="10215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3+</a:t>
            </a:r>
          </a:p>
          <a:p>
            <a:pPr algn="ctr"/>
            <a:r>
              <a:rPr lang="en-US" dirty="0"/>
              <a:t>(strong)</a:t>
            </a:r>
          </a:p>
        </p:txBody>
      </p:sp>
    </p:spTree>
    <p:extLst>
      <p:ext uri="{BB962C8B-B14F-4D97-AF65-F5344CB8AC3E}">
        <p14:creationId xmlns:p14="http://schemas.microsoft.com/office/powerpoint/2010/main" val="4983563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E60429AD-E726-46EB-A968-0DAE08F6AE27}"/>
              </a:ext>
            </a:extLst>
          </p:cNvPr>
          <p:cNvGrpSpPr/>
          <p:nvPr/>
        </p:nvGrpSpPr>
        <p:grpSpPr>
          <a:xfrm>
            <a:off x="6912864" y="2101850"/>
            <a:ext cx="4112323" cy="369333"/>
            <a:chOff x="7466201" y="3011647"/>
            <a:chExt cx="4112323" cy="369333"/>
          </a:xfrm>
        </p:grpSpPr>
        <p:pic>
          <p:nvPicPr>
            <p:cNvPr id="8" name="Picture 7" descr="A picture containing sitting, white, front, guitar&#10;&#10;Description automatically generated">
              <a:extLst>
                <a:ext uri="{FF2B5EF4-FFF2-40B4-BE49-F238E27FC236}">
                  <a16:creationId xmlns:a16="http://schemas.microsoft.com/office/drawing/2014/main" id="{01F9FCB4-CF05-4DA8-B349-43DE29DC3C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720" t="17804" r="10549" b="74282"/>
            <a:stretch/>
          </p:blipFill>
          <p:spPr>
            <a:xfrm>
              <a:off x="8623881" y="3011647"/>
              <a:ext cx="2954643" cy="369331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4DC4B11-543A-4AFF-88FC-BAFB31EE366A}"/>
                </a:ext>
              </a:extLst>
            </p:cNvPr>
            <p:cNvSpPr txBox="1"/>
            <p:nvPr/>
          </p:nvSpPr>
          <p:spPr>
            <a:xfrm>
              <a:off x="7466201" y="3011648"/>
              <a:ext cx="8236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pROR1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CB57153-4079-4D9B-A452-63F96A9ECD2B}"/>
              </a:ext>
            </a:extLst>
          </p:cNvPr>
          <p:cNvGrpSpPr/>
          <p:nvPr/>
        </p:nvGrpSpPr>
        <p:grpSpPr>
          <a:xfrm>
            <a:off x="6956465" y="2901893"/>
            <a:ext cx="4068722" cy="369332"/>
            <a:chOff x="7509802" y="3627132"/>
            <a:chExt cx="4068722" cy="369332"/>
          </a:xfrm>
        </p:grpSpPr>
        <p:pic>
          <p:nvPicPr>
            <p:cNvPr id="10" name="Picture 9" descr="A picture containing white, standing, looking, front&#10;&#10;Description automatically generated">
              <a:extLst>
                <a:ext uri="{FF2B5EF4-FFF2-40B4-BE49-F238E27FC236}">
                  <a16:creationId xmlns:a16="http://schemas.microsoft.com/office/drawing/2014/main" id="{0F259B09-7C11-4374-B03B-F2732AE139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883" t="17694" r="8864" b="74382"/>
            <a:stretch/>
          </p:blipFill>
          <p:spPr>
            <a:xfrm>
              <a:off x="8623872" y="3627132"/>
              <a:ext cx="2954652" cy="369332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673B411-0F72-4697-A8DB-4111722D5CA8}"/>
                </a:ext>
              </a:extLst>
            </p:cNvPr>
            <p:cNvSpPr txBox="1"/>
            <p:nvPr/>
          </p:nvSpPr>
          <p:spPr>
            <a:xfrm>
              <a:off x="7509802" y="3627132"/>
              <a:ext cx="7017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ROR1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A7F044F-D921-4B1A-962A-DB90455ECD1E}"/>
              </a:ext>
            </a:extLst>
          </p:cNvPr>
          <p:cNvGrpSpPr/>
          <p:nvPr/>
        </p:nvGrpSpPr>
        <p:grpSpPr>
          <a:xfrm>
            <a:off x="7069316" y="3543272"/>
            <a:ext cx="3955871" cy="369332"/>
            <a:chOff x="7622654" y="4139990"/>
            <a:chExt cx="3955871" cy="369332"/>
          </a:xfrm>
        </p:grpSpPr>
        <p:pic>
          <p:nvPicPr>
            <p:cNvPr id="6" name="Picture 5" descr="A picture containing white&#10;&#10;Description automatically generated">
              <a:extLst>
                <a:ext uri="{FF2B5EF4-FFF2-40B4-BE49-F238E27FC236}">
                  <a16:creationId xmlns:a16="http://schemas.microsoft.com/office/drawing/2014/main" id="{C31DC4FF-4059-473F-9C61-6FC3D61C4F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35" t="52625" r="6798" b="39725"/>
            <a:stretch/>
          </p:blipFill>
          <p:spPr>
            <a:xfrm>
              <a:off x="8623883" y="4154647"/>
              <a:ext cx="2954642" cy="340019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4068AAB-7B86-4D3F-9C3C-37A86CF8C724}"/>
                </a:ext>
              </a:extLst>
            </p:cNvPr>
            <p:cNvSpPr txBox="1"/>
            <p:nvPr/>
          </p:nvSpPr>
          <p:spPr>
            <a:xfrm>
              <a:off x="7622654" y="4139990"/>
              <a:ext cx="6671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Actin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0DA5778E-D66C-40F4-88F5-544F567798B4}"/>
              </a:ext>
            </a:extLst>
          </p:cNvPr>
          <p:cNvSpPr txBox="1"/>
          <p:nvPr/>
        </p:nvSpPr>
        <p:spPr>
          <a:xfrm>
            <a:off x="6677831" y="2548038"/>
            <a:ext cx="1293687" cy="276999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200" dirty="0"/>
              <a:t>Normalized signal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029F73-60C1-4223-A424-CEE8EEF0BB73}"/>
              </a:ext>
            </a:extLst>
          </p:cNvPr>
          <p:cNvSpPr txBox="1"/>
          <p:nvPr/>
        </p:nvSpPr>
        <p:spPr>
          <a:xfrm>
            <a:off x="6677831" y="3271127"/>
            <a:ext cx="1293687" cy="276999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200" dirty="0"/>
              <a:t>Normalized signal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00BDE40-557E-49F1-A8AF-41E0DE0C68B3}"/>
              </a:ext>
            </a:extLst>
          </p:cNvPr>
          <p:cNvSpPr txBox="1"/>
          <p:nvPr/>
        </p:nvSpPr>
        <p:spPr>
          <a:xfrm>
            <a:off x="6677831" y="4060564"/>
            <a:ext cx="1342547" cy="276999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200" dirty="0"/>
              <a:t>pROR1/ROR1 ratio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6A03740-5E90-42DB-9EDB-2E532BA1F216}"/>
              </a:ext>
            </a:extLst>
          </p:cNvPr>
          <p:cNvSpPr txBox="1"/>
          <p:nvPr/>
        </p:nvSpPr>
        <p:spPr>
          <a:xfrm>
            <a:off x="8104091" y="4079752"/>
            <a:ext cx="458780" cy="276999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200" dirty="0"/>
              <a:t>3.36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2453BF5-2C4A-4769-8EB2-77131E943147}"/>
              </a:ext>
            </a:extLst>
          </p:cNvPr>
          <p:cNvSpPr txBox="1"/>
          <p:nvPr/>
        </p:nvSpPr>
        <p:spPr>
          <a:xfrm>
            <a:off x="8607486" y="4074180"/>
            <a:ext cx="458780" cy="276999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200" dirty="0"/>
              <a:t>3.56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579CEC8-32C3-4EBA-B393-05C63A860950}"/>
              </a:ext>
            </a:extLst>
          </p:cNvPr>
          <p:cNvSpPr txBox="1"/>
          <p:nvPr/>
        </p:nvSpPr>
        <p:spPr>
          <a:xfrm>
            <a:off x="9093012" y="4057402"/>
            <a:ext cx="458780" cy="276999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200" dirty="0"/>
              <a:t>3.40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D255BD5-E4ED-4876-9977-C74AF450678B}"/>
              </a:ext>
            </a:extLst>
          </p:cNvPr>
          <p:cNvSpPr txBox="1"/>
          <p:nvPr/>
        </p:nvSpPr>
        <p:spPr>
          <a:xfrm>
            <a:off x="9574411" y="4065418"/>
            <a:ext cx="458780" cy="276999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200" dirty="0"/>
              <a:t>2.02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835E403-C091-4D65-A16A-E68446162EC0}"/>
              </a:ext>
            </a:extLst>
          </p:cNvPr>
          <p:cNvSpPr txBox="1"/>
          <p:nvPr/>
        </p:nvSpPr>
        <p:spPr>
          <a:xfrm>
            <a:off x="10053442" y="4065418"/>
            <a:ext cx="458780" cy="276999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200" dirty="0"/>
              <a:t>2.77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4B39649-C8C2-42AC-BCA7-A074B7E14962}"/>
              </a:ext>
            </a:extLst>
          </p:cNvPr>
          <p:cNvSpPr txBox="1"/>
          <p:nvPr/>
        </p:nvSpPr>
        <p:spPr>
          <a:xfrm>
            <a:off x="10538968" y="4065418"/>
            <a:ext cx="458780" cy="276999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200" dirty="0"/>
              <a:t>1.48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A69844-CFB8-4F23-9EA2-8BFFBED8E303}"/>
              </a:ext>
            </a:extLst>
          </p:cNvPr>
          <p:cNvSpPr txBox="1"/>
          <p:nvPr/>
        </p:nvSpPr>
        <p:spPr>
          <a:xfrm>
            <a:off x="5931353" y="4323124"/>
            <a:ext cx="2089025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200" dirty="0"/>
              <a:t>Normalized pROR1/ROR1 ratio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1DF1396-5C0E-4092-A9AB-1E6EE9EF0FD3}"/>
              </a:ext>
            </a:extLst>
          </p:cNvPr>
          <p:cNvSpPr txBox="1"/>
          <p:nvPr/>
        </p:nvSpPr>
        <p:spPr>
          <a:xfrm>
            <a:off x="8104091" y="4342312"/>
            <a:ext cx="458780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200" dirty="0"/>
              <a:t>1.00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96AE67D-CC33-47F7-9482-EC6FB449A5F6}"/>
              </a:ext>
            </a:extLst>
          </p:cNvPr>
          <p:cNvSpPr txBox="1"/>
          <p:nvPr/>
        </p:nvSpPr>
        <p:spPr>
          <a:xfrm>
            <a:off x="8607486" y="4336740"/>
            <a:ext cx="458780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200" dirty="0"/>
              <a:t>1.06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519B9AF-F50D-4137-8A47-242814E77A79}"/>
              </a:ext>
            </a:extLst>
          </p:cNvPr>
          <p:cNvSpPr txBox="1"/>
          <p:nvPr/>
        </p:nvSpPr>
        <p:spPr>
          <a:xfrm>
            <a:off x="9093012" y="4319962"/>
            <a:ext cx="458780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200" dirty="0"/>
              <a:t>1.01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A521374-DD33-4A3E-B6E8-4C4F14185EFF}"/>
              </a:ext>
            </a:extLst>
          </p:cNvPr>
          <p:cNvSpPr txBox="1"/>
          <p:nvPr/>
        </p:nvSpPr>
        <p:spPr>
          <a:xfrm>
            <a:off x="9574411" y="4327978"/>
            <a:ext cx="458780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200" dirty="0"/>
              <a:t>0.60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F2C3B21-2BEE-457E-BB1A-986017A92D6A}"/>
              </a:ext>
            </a:extLst>
          </p:cNvPr>
          <p:cNvSpPr txBox="1"/>
          <p:nvPr/>
        </p:nvSpPr>
        <p:spPr>
          <a:xfrm>
            <a:off x="10053442" y="4327978"/>
            <a:ext cx="458780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200" dirty="0"/>
              <a:t>0.82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6A66499-36D6-4B8F-83B0-EAACB9895E3F}"/>
              </a:ext>
            </a:extLst>
          </p:cNvPr>
          <p:cNvSpPr txBox="1"/>
          <p:nvPr/>
        </p:nvSpPr>
        <p:spPr>
          <a:xfrm>
            <a:off x="10538968" y="4327978"/>
            <a:ext cx="458780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200" dirty="0"/>
              <a:t>0.44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77166DE-6CC7-4B60-B68E-21029EA70F46}"/>
              </a:ext>
            </a:extLst>
          </p:cNvPr>
          <p:cNvSpPr txBox="1"/>
          <p:nvPr/>
        </p:nvSpPr>
        <p:spPr>
          <a:xfrm>
            <a:off x="6672954" y="1617091"/>
            <a:ext cx="1418978" cy="338554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600" dirty="0"/>
              <a:t>KAN571C (</a:t>
            </a:r>
            <a:r>
              <a:rPr lang="en-US" sz="1600" dirty="0" err="1"/>
              <a:t>nM</a:t>
            </a:r>
            <a:r>
              <a:rPr lang="en-US" sz="1600" dirty="0"/>
              <a:t>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5DADB85-0903-4182-B52C-F2AB40F36FAC}"/>
              </a:ext>
            </a:extLst>
          </p:cNvPr>
          <p:cNvSpPr txBox="1"/>
          <p:nvPr/>
        </p:nvSpPr>
        <p:spPr>
          <a:xfrm>
            <a:off x="8208271" y="1636279"/>
            <a:ext cx="288862" cy="338554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600" dirty="0"/>
              <a:t>0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7AC1071-5594-47BF-A55A-96603C42137C}"/>
              </a:ext>
            </a:extLst>
          </p:cNvPr>
          <p:cNvSpPr txBox="1"/>
          <p:nvPr/>
        </p:nvSpPr>
        <p:spPr>
          <a:xfrm>
            <a:off x="8569053" y="1625480"/>
            <a:ext cx="497252" cy="338554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600" dirty="0"/>
              <a:t>100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DBA3C35-721F-466C-9A8F-AF6C4961786D}"/>
              </a:ext>
            </a:extLst>
          </p:cNvPr>
          <p:cNvSpPr txBox="1"/>
          <p:nvPr/>
        </p:nvSpPr>
        <p:spPr>
          <a:xfrm>
            <a:off x="9064059" y="1629014"/>
            <a:ext cx="497252" cy="338554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600" dirty="0"/>
              <a:t>200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2CF16E2-78E7-48EB-9BEE-3B1BD484E68F}"/>
              </a:ext>
            </a:extLst>
          </p:cNvPr>
          <p:cNvSpPr txBox="1"/>
          <p:nvPr/>
        </p:nvSpPr>
        <p:spPr>
          <a:xfrm>
            <a:off x="9544367" y="1621945"/>
            <a:ext cx="497252" cy="338554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600" dirty="0"/>
              <a:t>300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4DAC7D9-F199-424E-8997-6F096F4839BB}"/>
              </a:ext>
            </a:extLst>
          </p:cNvPr>
          <p:cNvSpPr txBox="1"/>
          <p:nvPr/>
        </p:nvSpPr>
        <p:spPr>
          <a:xfrm>
            <a:off x="10023398" y="1621945"/>
            <a:ext cx="497252" cy="338554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600" dirty="0"/>
              <a:t>500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54AA006-39C4-4CE2-B4BA-C77DD8040840}"/>
              </a:ext>
            </a:extLst>
          </p:cNvPr>
          <p:cNvSpPr txBox="1"/>
          <p:nvPr/>
        </p:nvSpPr>
        <p:spPr>
          <a:xfrm>
            <a:off x="10483757" y="1621945"/>
            <a:ext cx="601447" cy="338554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600" dirty="0"/>
              <a:t>1000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40688577-522E-428F-9CB7-8EEB392F52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397800"/>
              </p:ext>
            </p:extLst>
          </p:nvPr>
        </p:nvGraphicFramePr>
        <p:xfrm>
          <a:off x="1890759" y="1964034"/>
          <a:ext cx="3819525" cy="274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6" name="Prism 8" r:id="rId6" imgW="3819239" imgH="2749056" progId="Prism8.Document">
                  <p:embed/>
                </p:oleObj>
              </mc:Choice>
              <mc:Fallback>
                <p:oleObj name="Prism 8" r:id="rId6" imgW="3819239" imgH="2749056" progId="Prism8.Document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40688577-522E-428F-9CB7-8EEB392F52A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890759" y="1964034"/>
                        <a:ext cx="3819525" cy="2749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TextBox 52">
            <a:extLst>
              <a:ext uri="{FF2B5EF4-FFF2-40B4-BE49-F238E27FC236}">
                <a16:creationId xmlns:a16="http://schemas.microsoft.com/office/drawing/2014/main" id="{DA6A69F5-3B81-404F-8235-DEE7A1B6F672}"/>
              </a:ext>
            </a:extLst>
          </p:cNvPr>
          <p:cNvSpPr txBox="1"/>
          <p:nvPr/>
        </p:nvSpPr>
        <p:spPr>
          <a:xfrm>
            <a:off x="2482587" y="5507797"/>
            <a:ext cx="75876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/>
              <a:t>Supplementary Figure 7. </a:t>
            </a:r>
            <a:r>
              <a:rPr lang="en-US" dirty="0"/>
              <a:t>Effect of KAN0441571C on pROR1 levels after 2h treatment. Experiments were repeated with an n=3, with representative data shown.</a:t>
            </a:r>
            <a:endParaRPr lang="en-US" b="1" dirty="0"/>
          </a:p>
        </p:txBody>
      </p:sp>
      <p:graphicFrame>
        <p:nvGraphicFramePr>
          <p:cNvPr id="54" name="Table 18">
            <a:extLst>
              <a:ext uri="{FF2B5EF4-FFF2-40B4-BE49-F238E27FC236}">
                <a16:creationId xmlns:a16="http://schemas.microsoft.com/office/drawing/2014/main" id="{F5F943E5-A04A-4F61-847A-879E336C69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611711"/>
              </p:ext>
            </p:extLst>
          </p:nvPr>
        </p:nvGraphicFramePr>
        <p:xfrm>
          <a:off x="8091932" y="2560300"/>
          <a:ext cx="2895486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581">
                  <a:extLst>
                    <a:ext uri="{9D8B030D-6E8A-4147-A177-3AD203B41FA5}">
                      <a16:colId xmlns:a16="http://schemas.microsoft.com/office/drawing/2014/main" val="2934460446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742612310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2753275492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3838991066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4161888302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1333091353"/>
                    </a:ext>
                  </a:extLst>
                </a:gridCol>
              </a:tblGrid>
              <a:tr h="241568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1.00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0.97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0.88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0.90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0.99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0.50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7779622"/>
                  </a:ext>
                </a:extLst>
              </a:tr>
            </a:tbl>
          </a:graphicData>
        </a:graphic>
      </p:graphicFrame>
      <p:graphicFrame>
        <p:nvGraphicFramePr>
          <p:cNvPr id="55" name="Table 18">
            <a:extLst>
              <a:ext uri="{FF2B5EF4-FFF2-40B4-BE49-F238E27FC236}">
                <a16:creationId xmlns:a16="http://schemas.microsoft.com/office/drawing/2014/main" id="{B8D29D33-989E-4FF2-B322-0D29ABC940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099343"/>
              </p:ext>
            </p:extLst>
          </p:nvPr>
        </p:nvGraphicFramePr>
        <p:xfrm>
          <a:off x="8091932" y="3296733"/>
          <a:ext cx="2895486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581">
                  <a:extLst>
                    <a:ext uri="{9D8B030D-6E8A-4147-A177-3AD203B41FA5}">
                      <a16:colId xmlns:a16="http://schemas.microsoft.com/office/drawing/2014/main" val="2934460446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742612310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2753275492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3838991066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4161888302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1333091353"/>
                    </a:ext>
                  </a:extLst>
                </a:gridCol>
              </a:tblGrid>
              <a:tr h="241568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1.00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0.91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0.87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1.50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1.20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1.14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7779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50449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F23ED3A2-50F2-44A1-B90D-4B3C7016A248}"/>
              </a:ext>
            </a:extLst>
          </p:cNvPr>
          <p:cNvSpPr txBox="1"/>
          <p:nvPr/>
        </p:nvSpPr>
        <p:spPr>
          <a:xfrm>
            <a:off x="4768300" y="-40155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H69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E7CEBE-0445-42CB-9169-9068A20EC212}"/>
              </a:ext>
            </a:extLst>
          </p:cNvPr>
          <p:cNvSpPr txBox="1"/>
          <p:nvPr/>
        </p:nvSpPr>
        <p:spPr>
          <a:xfrm>
            <a:off x="7984344" y="-43713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H82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EC5CAAC-0D63-4544-962B-113BD7F0C3D7}"/>
              </a:ext>
            </a:extLst>
          </p:cNvPr>
          <p:cNvSpPr txBox="1"/>
          <p:nvPr/>
        </p:nvSpPr>
        <p:spPr>
          <a:xfrm>
            <a:off x="2428633" y="557005"/>
            <a:ext cx="701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ROR1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01DD23F-B654-48B0-8A83-AFBB6ADE9E58}"/>
              </a:ext>
            </a:extLst>
          </p:cNvPr>
          <p:cNvSpPr txBox="1"/>
          <p:nvPr/>
        </p:nvSpPr>
        <p:spPr>
          <a:xfrm>
            <a:off x="2334055" y="1202250"/>
            <a:ext cx="890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P-ROR1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F0019FB-19D7-4536-A7D2-231E1C9A7625}"/>
              </a:ext>
            </a:extLst>
          </p:cNvPr>
          <p:cNvSpPr txBox="1"/>
          <p:nvPr/>
        </p:nvSpPr>
        <p:spPr>
          <a:xfrm>
            <a:off x="3706137" y="309804"/>
            <a:ext cx="276038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400" dirty="0"/>
              <a:t>0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5238BAE-4949-42F6-819A-0644D0FD01A5}"/>
              </a:ext>
            </a:extLst>
          </p:cNvPr>
          <p:cNvSpPr txBox="1"/>
          <p:nvPr/>
        </p:nvSpPr>
        <p:spPr>
          <a:xfrm>
            <a:off x="4075966" y="314794"/>
            <a:ext cx="458780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400" dirty="0"/>
              <a:t>100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6D394EB-D9D3-4EDB-9AF0-96CC706B3F5A}"/>
              </a:ext>
            </a:extLst>
          </p:cNvPr>
          <p:cNvSpPr txBox="1"/>
          <p:nvPr/>
        </p:nvSpPr>
        <p:spPr>
          <a:xfrm>
            <a:off x="4539230" y="314794"/>
            <a:ext cx="458780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400" dirty="0"/>
              <a:t>200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74823ED-4305-4D74-8A5E-3952AF9BAB78}"/>
              </a:ext>
            </a:extLst>
          </p:cNvPr>
          <p:cNvSpPr txBox="1"/>
          <p:nvPr/>
        </p:nvSpPr>
        <p:spPr>
          <a:xfrm>
            <a:off x="5036748" y="314993"/>
            <a:ext cx="458780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400" dirty="0"/>
              <a:t>300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36DB796-B2AC-463D-A179-3904DE380FB5}"/>
              </a:ext>
            </a:extLst>
          </p:cNvPr>
          <p:cNvSpPr txBox="1"/>
          <p:nvPr/>
        </p:nvSpPr>
        <p:spPr>
          <a:xfrm>
            <a:off x="5508401" y="312275"/>
            <a:ext cx="458780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400" dirty="0"/>
              <a:t>500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A3E9DA9-9B5C-447F-8104-E21CD528493B}"/>
              </a:ext>
            </a:extLst>
          </p:cNvPr>
          <p:cNvSpPr txBox="1"/>
          <p:nvPr/>
        </p:nvSpPr>
        <p:spPr>
          <a:xfrm>
            <a:off x="5997018" y="301291"/>
            <a:ext cx="550151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400" dirty="0"/>
              <a:t>1000</a:t>
            </a:r>
          </a:p>
        </p:txBody>
      </p:sp>
      <p:graphicFrame>
        <p:nvGraphicFramePr>
          <p:cNvPr id="61" name="Table 18">
            <a:extLst>
              <a:ext uri="{FF2B5EF4-FFF2-40B4-BE49-F238E27FC236}">
                <a16:creationId xmlns:a16="http://schemas.microsoft.com/office/drawing/2014/main" id="{A1FEFBD5-5D0F-451E-A393-2065FB5EAF37}"/>
              </a:ext>
            </a:extLst>
          </p:cNvPr>
          <p:cNvGraphicFramePr>
            <a:graphicFrameLocks noGrp="1"/>
          </p:cNvGraphicFramePr>
          <p:nvPr/>
        </p:nvGraphicFramePr>
        <p:xfrm>
          <a:off x="3602044" y="1013750"/>
          <a:ext cx="2895486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581">
                  <a:extLst>
                    <a:ext uri="{9D8B030D-6E8A-4147-A177-3AD203B41FA5}">
                      <a16:colId xmlns:a16="http://schemas.microsoft.com/office/drawing/2014/main" val="2934460446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742612310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2753275492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3838991066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4161888302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1333091353"/>
                    </a:ext>
                  </a:extLst>
                </a:gridCol>
              </a:tblGrid>
              <a:tr h="241568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1.00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0.97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1.17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1.02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1.06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0.95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7779622"/>
                  </a:ext>
                </a:extLst>
              </a:tr>
            </a:tbl>
          </a:graphicData>
        </a:graphic>
      </p:graphicFrame>
      <p:graphicFrame>
        <p:nvGraphicFramePr>
          <p:cNvPr id="62" name="Table 18">
            <a:extLst>
              <a:ext uri="{FF2B5EF4-FFF2-40B4-BE49-F238E27FC236}">
                <a16:creationId xmlns:a16="http://schemas.microsoft.com/office/drawing/2014/main" id="{12A30631-4981-42C5-B03C-8DA08BD83828}"/>
              </a:ext>
            </a:extLst>
          </p:cNvPr>
          <p:cNvGraphicFramePr>
            <a:graphicFrameLocks noGrp="1"/>
          </p:cNvGraphicFramePr>
          <p:nvPr/>
        </p:nvGraphicFramePr>
        <p:xfrm>
          <a:off x="3589005" y="1604644"/>
          <a:ext cx="2895486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581">
                  <a:extLst>
                    <a:ext uri="{9D8B030D-6E8A-4147-A177-3AD203B41FA5}">
                      <a16:colId xmlns:a16="http://schemas.microsoft.com/office/drawing/2014/main" val="2934460446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742612310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2753275492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3838991066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4161888302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1333091353"/>
                    </a:ext>
                  </a:extLst>
                </a:gridCol>
              </a:tblGrid>
              <a:tr h="241568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1.00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0.76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0.28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0.37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0.43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0.29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7779622"/>
                  </a:ext>
                </a:extLst>
              </a:tr>
            </a:tbl>
          </a:graphicData>
        </a:graphic>
      </p:graphicFrame>
      <p:graphicFrame>
        <p:nvGraphicFramePr>
          <p:cNvPr id="63" name="Table 18">
            <a:extLst>
              <a:ext uri="{FF2B5EF4-FFF2-40B4-BE49-F238E27FC236}">
                <a16:creationId xmlns:a16="http://schemas.microsoft.com/office/drawing/2014/main" id="{03D8CB70-332A-4A00-94AA-6233CC18AEC1}"/>
              </a:ext>
            </a:extLst>
          </p:cNvPr>
          <p:cNvGraphicFramePr>
            <a:graphicFrameLocks noGrp="1"/>
          </p:cNvGraphicFramePr>
          <p:nvPr/>
        </p:nvGraphicFramePr>
        <p:xfrm>
          <a:off x="3589005" y="1834547"/>
          <a:ext cx="2895486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581">
                  <a:extLst>
                    <a:ext uri="{9D8B030D-6E8A-4147-A177-3AD203B41FA5}">
                      <a16:colId xmlns:a16="http://schemas.microsoft.com/office/drawing/2014/main" val="2934460446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742612310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2753275492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3838991066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4161888302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1333091353"/>
                    </a:ext>
                  </a:extLst>
                </a:gridCol>
              </a:tblGrid>
              <a:tr h="241568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1.00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0.78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0.24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0.36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0.41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0.31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7779622"/>
                  </a:ext>
                </a:extLst>
              </a:tr>
            </a:tbl>
          </a:graphicData>
        </a:graphic>
      </p:graphicFrame>
      <p:sp>
        <p:nvSpPr>
          <p:cNvPr id="64" name="TextBox 63">
            <a:extLst>
              <a:ext uri="{FF2B5EF4-FFF2-40B4-BE49-F238E27FC236}">
                <a16:creationId xmlns:a16="http://schemas.microsoft.com/office/drawing/2014/main" id="{A048C2FB-A643-460E-8882-4FB32CD98FC8}"/>
              </a:ext>
            </a:extLst>
          </p:cNvPr>
          <p:cNvSpPr txBox="1"/>
          <p:nvPr/>
        </p:nvSpPr>
        <p:spPr>
          <a:xfrm>
            <a:off x="2100882" y="1799477"/>
            <a:ext cx="13572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P-ROR1/ROR1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54B6681-3D56-471C-8E65-7ACA4049DE6B}"/>
              </a:ext>
            </a:extLst>
          </p:cNvPr>
          <p:cNvSpPr txBox="1"/>
          <p:nvPr/>
        </p:nvSpPr>
        <p:spPr>
          <a:xfrm>
            <a:off x="2508462" y="2126128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ERK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A6DB290-CCA1-4C02-BCB5-B0AA2528F073}"/>
              </a:ext>
            </a:extLst>
          </p:cNvPr>
          <p:cNvSpPr txBox="1"/>
          <p:nvPr/>
        </p:nvSpPr>
        <p:spPr>
          <a:xfrm>
            <a:off x="2413886" y="2691751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P-ERK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4233EFD-0B3F-4F87-9949-E29230190891}"/>
              </a:ext>
            </a:extLst>
          </p:cNvPr>
          <p:cNvSpPr txBox="1"/>
          <p:nvPr/>
        </p:nvSpPr>
        <p:spPr>
          <a:xfrm>
            <a:off x="2243165" y="3326300"/>
            <a:ext cx="1072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P-ERK/ERK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84E7912-9514-41EC-893B-66CD6A111637}"/>
              </a:ext>
            </a:extLst>
          </p:cNvPr>
          <p:cNvSpPr txBox="1"/>
          <p:nvPr/>
        </p:nvSpPr>
        <p:spPr>
          <a:xfrm>
            <a:off x="2445944" y="3721758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Actin</a:t>
            </a:r>
          </a:p>
        </p:txBody>
      </p:sp>
      <p:graphicFrame>
        <p:nvGraphicFramePr>
          <p:cNvPr id="69" name="Table 18">
            <a:extLst>
              <a:ext uri="{FF2B5EF4-FFF2-40B4-BE49-F238E27FC236}">
                <a16:creationId xmlns:a16="http://schemas.microsoft.com/office/drawing/2014/main" id="{B5E0542C-F9BE-4B33-8314-F27D99F53DDA}"/>
              </a:ext>
            </a:extLst>
          </p:cNvPr>
          <p:cNvGraphicFramePr>
            <a:graphicFrameLocks noGrp="1"/>
          </p:cNvGraphicFramePr>
          <p:nvPr/>
        </p:nvGraphicFramePr>
        <p:xfrm>
          <a:off x="3602044" y="2476812"/>
          <a:ext cx="2895486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581">
                  <a:extLst>
                    <a:ext uri="{9D8B030D-6E8A-4147-A177-3AD203B41FA5}">
                      <a16:colId xmlns:a16="http://schemas.microsoft.com/office/drawing/2014/main" val="2934460446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742612310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2753275492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3838991066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4161888302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1333091353"/>
                    </a:ext>
                  </a:extLst>
                </a:gridCol>
              </a:tblGrid>
              <a:tr h="241568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1.00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0.95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0.82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0.86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0.88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0.92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7779622"/>
                  </a:ext>
                </a:extLst>
              </a:tr>
            </a:tbl>
          </a:graphicData>
        </a:graphic>
      </p:graphicFrame>
      <p:graphicFrame>
        <p:nvGraphicFramePr>
          <p:cNvPr id="70" name="Table 18">
            <a:extLst>
              <a:ext uri="{FF2B5EF4-FFF2-40B4-BE49-F238E27FC236}">
                <a16:creationId xmlns:a16="http://schemas.microsoft.com/office/drawing/2014/main" id="{EA11E648-E11E-42F9-BBD2-6FFC918C2F9A}"/>
              </a:ext>
            </a:extLst>
          </p:cNvPr>
          <p:cNvGraphicFramePr>
            <a:graphicFrameLocks noGrp="1"/>
          </p:cNvGraphicFramePr>
          <p:nvPr/>
        </p:nvGraphicFramePr>
        <p:xfrm>
          <a:off x="3589005" y="3114359"/>
          <a:ext cx="2895486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581">
                  <a:extLst>
                    <a:ext uri="{9D8B030D-6E8A-4147-A177-3AD203B41FA5}">
                      <a16:colId xmlns:a16="http://schemas.microsoft.com/office/drawing/2014/main" val="2934460446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742612310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2753275492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3838991066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4161888302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1333091353"/>
                    </a:ext>
                  </a:extLst>
                </a:gridCol>
              </a:tblGrid>
              <a:tr h="241568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1.00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1.09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0.88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0.55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0.92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0.56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7779622"/>
                  </a:ext>
                </a:extLst>
              </a:tr>
            </a:tbl>
          </a:graphicData>
        </a:graphic>
      </p:graphicFrame>
      <p:graphicFrame>
        <p:nvGraphicFramePr>
          <p:cNvPr id="71" name="Table 18">
            <a:extLst>
              <a:ext uri="{FF2B5EF4-FFF2-40B4-BE49-F238E27FC236}">
                <a16:creationId xmlns:a16="http://schemas.microsoft.com/office/drawing/2014/main" id="{781AB3CA-B545-4B87-9F46-F267BA4FC33F}"/>
              </a:ext>
            </a:extLst>
          </p:cNvPr>
          <p:cNvGraphicFramePr>
            <a:graphicFrameLocks noGrp="1"/>
          </p:cNvGraphicFramePr>
          <p:nvPr/>
        </p:nvGraphicFramePr>
        <p:xfrm>
          <a:off x="3589005" y="3381584"/>
          <a:ext cx="2895486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581">
                  <a:extLst>
                    <a:ext uri="{9D8B030D-6E8A-4147-A177-3AD203B41FA5}">
                      <a16:colId xmlns:a16="http://schemas.microsoft.com/office/drawing/2014/main" val="2934460446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742612310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2753275492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3838991066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4161888302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1333091353"/>
                    </a:ext>
                  </a:extLst>
                </a:gridCol>
              </a:tblGrid>
              <a:tr h="241568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1.00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1.15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1.08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0.64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1.04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0.61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7779622"/>
                  </a:ext>
                </a:extLst>
              </a:tr>
            </a:tbl>
          </a:graphicData>
        </a:graphic>
      </p:graphicFrame>
      <p:pic>
        <p:nvPicPr>
          <p:cNvPr id="73" name="Picture 72">
            <a:extLst>
              <a:ext uri="{FF2B5EF4-FFF2-40B4-BE49-F238E27FC236}">
                <a16:creationId xmlns:a16="http://schemas.microsoft.com/office/drawing/2014/main" id="{81A17E14-4A69-485B-9566-1A9B568F795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1" t="49969" r="47472" b="22899"/>
          <a:stretch/>
        </p:blipFill>
        <p:spPr>
          <a:xfrm>
            <a:off x="3615376" y="628071"/>
            <a:ext cx="2868821" cy="337414"/>
          </a:xfrm>
          <a:prstGeom prst="rect">
            <a:avLst/>
          </a:prstGeom>
        </p:spPr>
      </p:pic>
      <p:pic>
        <p:nvPicPr>
          <p:cNvPr id="74" name="Picture 73" descr="A picture containing text&#10;&#10;Description automatically generated">
            <a:extLst>
              <a:ext uri="{FF2B5EF4-FFF2-40B4-BE49-F238E27FC236}">
                <a16:creationId xmlns:a16="http://schemas.microsoft.com/office/drawing/2014/main" id="{7F891513-90DF-4D10-B5F2-28CCDC4D7F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 t="63955" r="50208" b="16902"/>
          <a:stretch/>
        </p:blipFill>
        <p:spPr>
          <a:xfrm>
            <a:off x="3565045" y="1273887"/>
            <a:ext cx="2971231" cy="292142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EDCB2039-6493-41F2-A256-F71F8395711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7" t="20966" r="47032" b="66032"/>
          <a:stretch/>
        </p:blipFill>
        <p:spPr>
          <a:xfrm>
            <a:off x="3578822" y="2181983"/>
            <a:ext cx="2940875" cy="290253"/>
          </a:xfrm>
          <a:prstGeom prst="rect">
            <a:avLst/>
          </a:prstGeom>
        </p:spPr>
      </p:pic>
      <p:pic>
        <p:nvPicPr>
          <p:cNvPr id="77" name="Picture 76" descr="Chart, line chart&#10;&#10;Description automatically generated">
            <a:extLst>
              <a:ext uri="{FF2B5EF4-FFF2-40B4-BE49-F238E27FC236}">
                <a16:creationId xmlns:a16="http://schemas.microsoft.com/office/drawing/2014/main" id="{C07B2346-C95A-4CE6-BC66-DA85EA9C520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5" t="20378" r="49535" b="64375"/>
          <a:stretch/>
        </p:blipFill>
        <p:spPr>
          <a:xfrm>
            <a:off x="3635896" y="3747474"/>
            <a:ext cx="2796370" cy="317900"/>
          </a:xfrm>
          <a:prstGeom prst="rect">
            <a:avLst/>
          </a:prstGeom>
        </p:spPr>
      </p:pic>
      <p:sp>
        <p:nvSpPr>
          <p:cNvPr id="80" name="TextBox 79">
            <a:extLst>
              <a:ext uri="{FF2B5EF4-FFF2-40B4-BE49-F238E27FC236}">
                <a16:creationId xmlns:a16="http://schemas.microsoft.com/office/drawing/2014/main" id="{69738D88-E35C-4313-AD42-1EEA3E80C101}"/>
              </a:ext>
            </a:extLst>
          </p:cNvPr>
          <p:cNvSpPr txBox="1"/>
          <p:nvPr/>
        </p:nvSpPr>
        <p:spPr>
          <a:xfrm>
            <a:off x="6961594" y="314759"/>
            <a:ext cx="276038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400" dirty="0"/>
              <a:t>0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94C62858-9B15-440E-A790-DA1228BA20BC}"/>
              </a:ext>
            </a:extLst>
          </p:cNvPr>
          <p:cNvSpPr txBox="1"/>
          <p:nvPr/>
        </p:nvSpPr>
        <p:spPr>
          <a:xfrm>
            <a:off x="7331423" y="319749"/>
            <a:ext cx="458780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400" dirty="0"/>
              <a:t>100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537ACC3-25FD-497A-9C18-0726B8B174B9}"/>
              </a:ext>
            </a:extLst>
          </p:cNvPr>
          <p:cNvSpPr txBox="1"/>
          <p:nvPr/>
        </p:nvSpPr>
        <p:spPr>
          <a:xfrm>
            <a:off x="7794687" y="319749"/>
            <a:ext cx="458780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400" dirty="0"/>
              <a:t>200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D91529C-19A2-49CB-B4B4-7435B88B4AFD}"/>
              </a:ext>
            </a:extLst>
          </p:cNvPr>
          <p:cNvSpPr txBox="1"/>
          <p:nvPr/>
        </p:nvSpPr>
        <p:spPr>
          <a:xfrm>
            <a:off x="8292205" y="319948"/>
            <a:ext cx="458780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400" dirty="0"/>
              <a:t>300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ABFD111-2E09-430B-B675-A056454212C9}"/>
              </a:ext>
            </a:extLst>
          </p:cNvPr>
          <p:cNvSpPr txBox="1"/>
          <p:nvPr/>
        </p:nvSpPr>
        <p:spPr>
          <a:xfrm>
            <a:off x="8763858" y="317230"/>
            <a:ext cx="458780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400" dirty="0"/>
              <a:t>500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B7FADCE-7DD9-462F-8933-569D047CD917}"/>
              </a:ext>
            </a:extLst>
          </p:cNvPr>
          <p:cNvSpPr txBox="1"/>
          <p:nvPr/>
        </p:nvSpPr>
        <p:spPr>
          <a:xfrm>
            <a:off x="9252475" y="306246"/>
            <a:ext cx="550151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400" dirty="0"/>
              <a:t>1000</a:t>
            </a:r>
          </a:p>
        </p:txBody>
      </p:sp>
      <p:graphicFrame>
        <p:nvGraphicFramePr>
          <p:cNvPr id="86" name="Table 18">
            <a:extLst>
              <a:ext uri="{FF2B5EF4-FFF2-40B4-BE49-F238E27FC236}">
                <a16:creationId xmlns:a16="http://schemas.microsoft.com/office/drawing/2014/main" id="{739A5C21-632A-4394-B78C-95161C9771DF}"/>
              </a:ext>
            </a:extLst>
          </p:cNvPr>
          <p:cNvGraphicFramePr>
            <a:graphicFrameLocks noGrp="1"/>
          </p:cNvGraphicFramePr>
          <p:nvPr/>
        </p:nvGraphicFramePr>
        <p:xfrm>
          <a:off x="6857501" y="1018705"/>
          <a:ext cx="2895486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581">
                  <a:extLst>
                    <a:ext uri="{9D8B030D-6E8A-4147-A177-3AD203B41FA5}">
                      <a16:colId xmlns:a16="http://schemas.microsoft.com/office/drawing/2014/main" val="2934460446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742612310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2753275492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3838991066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4161888302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1333091353"/>
                    </a:ext>
                  </a:extLst>
                </a:gridCol>
              </a:tblGrid>
              <a:tr h="241568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1.00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0.87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1.16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0.95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0.98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0.88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7779622"/>
                  </a:ext>
                </a:extLst>
              </a:tr>
            </a:tbl>
          </a:graphicData>
        </a:graphic>
      </p:graphicFrame>
      <p:graphicFrame>
        <p:nvGraphicFramePr>
          <p:cNvPr id="87" name="Table 18">
            <a:extLst>
              <a:ext uri="{FF2B5EF4-FFF2-40B4-BE49-F238E27FC236}">
                <a16:creationId xmlns:a16="http://schemas.microsoft.com/office/drawing/2014/main" id="{A7D58F75-5030-47D9-8A55-CDF31FC2E6AF}"/>
              </a:ext>
            </a:extLst>
          </p:cNvPr>
          <p:cNvGraphicFramePr>
            <a:graphicFrameLocks noGrp="1"/>
          </p:cNvGraphicFramePr>
          <p:nvPr/>
        </p:nvGraphicFramePr>
        <p:xfrm>
          <a:off x="6844462" y="1609599"/>
          <a:ext cx="2895486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581">
                  <a:extLst>
                    <a:ext uri="{9D8B030D-6E8A-4147-A177-3AD203B41FA5}">
                      <a16:colId xmlns:a16="http://schemas.microsoft.com/office/drawing/2014/main" val="2934460446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742612310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2753275492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3838991066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4161888302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1333091353"/>
                    </a:ext>
                  </a:extLst>
                </a:gridCol>
              </a:tblGrid>
              <a:tr h="241568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1.00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0.84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0.59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0.69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0.49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0.38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7779622"/>
                  </a:ext>
                </a:extLst>
              </a:tr>
            </a:tbl>
          </a:graphicData>
        </a:graphic>
      </p:graphicFrame>
      <p:graphicFrame>
        <p:nvGraphicFramePr>
          <p:cNvPr id="88" name="Table 18">
            <a:extLst>
              <a:ext uri="{FF2B5EF4-FFF2-40B4-BE49-F238E27FC236}">
                <a16:creationId xmlns:a16="http://schemas.microsoft.com/office/drawing/2014/main" id="{096940DA-8C45-4175-8A83-0FAB0382ED15}"/>
              </a:ext>
            </a:extLst>
          </p:cNvPr>
          <p:cNvGraphicFramePr>
            <a:graphicFrameLocks noGrp="1"/>
          </p:cNvGraphicFramePr>
          <p:nvPr/>
        </p:nvGraphicFramePr>
        <p:xfrm>
          <a:off x="6844462" y="1839502"/>
          <a:ext cx="2895486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581">
                  <a:extLst>
                    <a:ext uri="{9D8B030D-6E8A-4147-A177-3AD203B41FA5}">
                      <a16:colId xmlns:a16="http://schemas.microsoft.com/office/drawing/2014/main" val="2934460446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742612310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2753275492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3838991066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4161888302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1333091353"/>
                    </a:ext>
                  </a:extLst>
                </a:gridCol>
              </a:tblGrid>
              <a:tr h="241568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1.00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0.97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0.51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0.73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0.50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0.43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7779622"/>
                  </a:ext>
                </a:extLst>
              </a:tr>
            </a:tbl>
          </a:graphicData>
        </a:graphic>
      </p:graphicFrame>
      <p:graphicFrame>
        <p:nvGraphicFramePr>
          <p:cNvPr id="94" name="Table 18">
            <a:extLst>
              <a:ext uri="{FF2B5EF4-FFF2-40B4-BE49-F238E27FC236}">
                <a16:creationId xmlns:a16="http://schemas.microsoft.com/office/drawing/2014/main" id="{B3D77007-968D-4A00-B789-DCF79DD3D0AD}"/>
              </a:ext>
            </a:extLst>
          </p:cNvPr>
          <p:cNvGraphicFramePr>
            <a:graphicFrameLocks noGrp="1"/>
          </p:cNvGraphicFramePr>
          <p:nvPr/>
        </p:nvGraphicFramePr>
        <p:xfrm>
          <a:off x="6857501" y="2481767"/>
          <a:ext cx="2895486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581">
                  <a:extLst>
                    <a:ext uri="{9D8B030D-6E8A-4147-A177-3AD203B41FA5}">
                      <a16:colId xmlns:a16="http://schemas.microsoft.com/office/drawing/2014/main" val="2934460446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742612310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2753275492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3838991066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4161888302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1333091353"/>
                    </a:ext>
                  </a:extLst>
                </a:gridCol>
              </a:tblGrid>
              <a:tr h="241568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1.00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0.94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0.87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0.92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1.04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1.00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7779622"/>
                  </a:ext>
                </a:extLst>
              </a:tr>
            </a:tbl>
          </a:graphicData>
        </a:graphic>
      </p:graphicFrame>
      <p:graphicFrame>
        <p:nvGraphicFramePr>
          <p:cNvPr id="95" name="Table 18">
            <a:extLst>
              <a:ext uri="{FF2B5EF4-FFF2-40B4-BE49-F238E27FC236}">
                <a16:creationId xmlns:a16="http://schemas.microsoft.com/office/drawing/2014/main" id="{E9A8DD6C-A810-47C9-87D4-3E981550448C}"/>
              </a:ext>
            </a:extLst>
          </p:cNvPr>
          <p:cNvGraphicFramePr>
            <a:graphicFrameLocks noGrp="1"/>
          </p:cNvGraphicFramePr>
          <p:nvPr/>
        </p:nvGraphicFramePr>
        <p:xfrm>
          <a:off x="6844462" y="3119314"/>
          <a:ext cx="2895486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581">
                  <a:extLst>
                    <a:ext uri="{9D8B030D-6E8A-4147-A177-3AD203B41FA5}">
                      <a16:colId xmlns:a16="http://schemas.microsoft.com/office/drawing/2014/main" val="2934460446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742612310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2753275492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3838991066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4161888302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1333091353"/>
                    </a:ext>
                  </a:extLst>
                </a:gridCol>
              </a:tblGrid>
              <a:tr h="241568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1.00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1.19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0.68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0.71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0.41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0.32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7779622"/>
                  </a:ext>
                </a:extLst>
              </a:tr>
            </a:tbl>
          </a:graphicData>
        </a:graphic>
      </p:graphicFrame>
      <p:graphicFrame>
        <p:nvGraphicFramePr>
          <p:cNvPr id="96" name="Table 18">
            <a:extLst>
              <a:ext uri="{FF2B5EF4-FFF2-40B4-BE49-F238E27FC236}">
                <a16:creationId xmlns:a16="http://schemas.microsoft.com/office/drawing/2014/main" id="{02B8D6AB-46F7-46E3-B9E7-3FA72AFF4DE1}"/>
              </a:ext>
            </a:extLst>
          </p:cNvPr>
          <p:cNvGraphicFramePr>
            <a:graphicFrameLocks noGrp="1"/>
          </p:cNvGraphicFramePr>
          <p:nvPr/>
        </p:nvGraphicFramePr>
        <p:xfrm>
          <a:off x="6844462" y="3386539"/>
          <a:ext cx="2895486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581">
                  <a:extLst>
                    <a:ext uri="{9D8B030D-6E8A-4147-A177-3AD203B41FA5}">
                      <a16:colId xmlns:a16="http://schemas.microsoft.com/office/drawing/2014/main" val="2934460446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742612310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2753275492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3838991066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4161888302"/>
                    </a:ext>
                  </a:extLst>
                </a:gridCol>
                <a:gridCol w="482581">
                  <a:extLst>
                    <a:ext uri="{9D8B030D-6E8A-4147-A177-3AD203B41FA5}">
                      <a16:colId xmlns:a16="http://schemas.microsoft.com/office/drawing/2014/main" val="1333091353"/>
                    </a:ext>
                  </a:extLst>
                </a:gridCol>
              </a:tblGrid>
              <a:tr h="241568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1.00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1.28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0.79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1.77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0.40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0.32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7779622"/>
                  </a:ext>
                </a:extLst>
              </a:tr>
            </a:tbl>
          </a:graphicData>
        </a:graphic>
      </p:graphicFrame>
      <p:pic>
        <p:nvPicPr>
          <p:cNvPr id="97" name="Picture 96" descr="A picture containing text, furniture&#10;&#10;Description automatically generated">
            <a:extLst>
              <a:ext uri="{FF2B5EF4-FFF2-40B4-BE49-F238E27FC236}">
                <a16:creationId xmlns:a16="http://schemas.microsoft.com/office/drawing/2014/main" id="{B3520847-593E-45A0-9E1D-76BF1A433B7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0" t="47664" r="47680" b="25608"/>
          <a:stretch/>
        </p:blipFill>
        <p:spPr>
          <a:xfrm>
            <a:off x="6870539" y="663360"/>
            <a:ext cx="2882448" cy="337414"/>
          </a:xfrm>
          <a:prstGeom prst="rect">
            <a:avLst/>
          </a:prstGeom>
        </p:spPr>
      </p:pic>
      <p:pic>
        <p:nvPicPr>
          <p:cNvPr id="98" name="Picture 97" descr="A picture containing text&#10;&#10;Description automatically generated">
            <a:extLst>
              <a:ext uri="{FF2B5EF4-FFF2-40B4-BE49-F238E27FC236}">
                <a16:creationId xmlns:a16="http://schemas.microsoft.com/office/drawing/2014/main" id="{3F633E48-DE92-4362-A775-184248019DF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6" t="58851" r="49151" b="21446"/>
          <a:stretch/>
        </p:blipFill>
        <p:spPr>
          <a:xfrm>
            <a:off x="6835275" y="1265649"/>
            <a:ext cx="2908525" cy="265616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id="{BBED41FF-C628-4F3C-9082-1A74CED4FA33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4" t="19971" r="47949" b="66138"/>
          <a:stretch/>
        </p:blipFill>
        <p:spPr>
          <a:xfrm>
            <a:off x="6835275" y="2174639"/>
            <a:ext cx="2908525" cy="312651"/>
          </a:xfrm>
          <a:prstGeom prst="rect">
            <a:avLst/>
          </a:prstGeom>
        </p:spPr>
      </p:pic>
      <p:pic>
        <p:nvPicPr>
          <p:cNvPr id="101" name="Picture 100" descr="Chart, line chart&#10;&#10;Description automatically generated">
            <a:extLst>
              <a:ext uri="{FF2B5EF4-FFF2-40B4-BE49-F238E27FC236}">
                <a16:creationId xmlns:a16="http://schemas.microsoft.com/office/drawing/2014/main" id="{A0D6FC3D-02C5-4F01-BC7B-457729BB1025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6" t="22407" r="49264" b="61318"/>
          <a:stretch/>
        </p:blipFill>
        <p:spPr>
          <a:xfrm>
            <a:off x="6814694" y="3721209"/>
            <a:ext cx="2938293" cy="369332"/>
          </a:xfrm>
          <a:prstGeom prst="rect">
            <a:avLst/>
          </a:prstGeom>
        </p:spPr>
      </p:pic>
      <p:pic>
        <p:nvPicPr>
          <p:cNvPr id="4" name="Picture 3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4C579E5C-1E69-49CC-8526-AECBD89D7C4C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8" t="24254" r="49698" b="62741"/>
          <a:stretch/>
        </p:blipFill>
        <p:spPr>
          <a:xfrm>
            <a:off x="3556655" y="2755385"/>
            <a:ext cx="2940875" cy="287407"/>
          </a:xfrm>
          <a:prstGeom prst="rect">
            <a:avLst/>
          </a:prstGeom>
        </p:spPr>
      </p:pic>
      <p:pic>
        <p:nvPicPr>
          <p:cNvPr id="19" name="Picture 18" descr="A picture containing text&#10;&#10;Description automatically generated">
            <a:extLst>
              <a:ext uri="{FF2B5EF4-FFF2-40B4-BE49-F238E27FC236}">
                <a16:creationId xmlns:a16="http://schemas.microsoft.com/office/drawing/2014/main" id="{60DD0ADC-8685-4630-9DF9-FC9D487BD680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3" t="23755" r="49080" b="62293"/>
          <a:stretch/>
        </p:blipFill>
        <p:spPr>
          <a:xfrm>
            <a:off x="6804684" y="2743086"/>
            <a:ext cx="2971752" cy="323148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375EB69F-7F67-45B9-BB4B-DF2143CDCE6D}"/>
              </a:ext>
            </a:extLst>
          </p:cNvPr>
          <p:cNvSpPr txBox="1"/>
          <p:nvPr/>
        </p:nvSpPr>
        <p:spPr>
          <a:xfrm>
            <a:off x="961053" y="5714054"/>
            <a:ext cx="103383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/>
              <a:t>Supplementary Figure 8. </a:t>
            </a:r>
            <a:r>
              <a:rPr lang="en-US" dirty="0"/>
              <a:t>Downstream impact of ROR1 inhibition. (A) Effect of KAN0441571C on pROR1 and </a:t>
            </a:r>
            <a:r>
              <a:rPr lang="en-US" dirty="0" err="1"/>
              <a:t>pERK</a:t>
            </a:r>
            <a:r>
              <a:rPr lang="en-US" dirty="0"/>
              <a:t> levels after 30 min treatment in H69 and H82 cell lines. (B) Decrease in total and active (Non-P) </a:t>
            </a:r>
            <a:r>
              <a:rPr lang="el-GR" dirty="0"/>
              <a:t>β</a:t>
            </a:r>
            <a:r>
              <a:rPr lang="en-US" dirty="0"/>
              <a:t>-catenin levels over a time course of 3 days after 1 </a:t>
            </a:r>
            <a:r>
              <a:rPr lang="el-GR" dirty="0"/>
              <a:t>μ</a:t>
            </a:r>
            <a:r>
              <a:rPr lang="en-US" dirty="0"/>
              <a:t>M KAN0441561C treatment. Experiments were repeated with an n=3, with representative data shown. </a:t>
            </a:r>
            <a:endParaRPr lang="en-US" b="1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70C6E33-50F0-4146-8BA8-392F68F4BDD2}"/>
              </a:ext>
            </a:extLst>
          </p:cNvPr>
          <p:cNvSpPr txBox="1"/>
          <p:nvPr/>
        </p:nvSpPr>
        <p:spPr>
          <a:xfrm>
            <a:off x="2177145" y="299174"/>
            <a:ext cx="1418978" cy="338554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600" dirty="0"/>
              <a:t>KAN571C (</a:t>
            </a:r>
            <a:r>
              <a:rPr lang="en-US" sz="1600" dirty="0" err="1"/>
              <a:t>nM</a:t>
            </a:r>
            <a:r>
              <a:rPr lang="en-US" sz="1600" dirty="0"/>
              <a:t>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1544BF-8710-4A5D-AEB0-F5AEB8388DA5}"/>
              </a:ext>
            </a:extLst>
          </p:cNvPr>
          <p:cNvSpPr txBox="1"/>
          <p:nvPr/>
        </p:nvSpPr>
        <p:spPr>
          <a:xfrm>
            <a:off x="1296955" y="-37332"/>
            <a:ext cx="399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A,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E92F8CC-D913-4468-B2D2-2B5522157F43}"/>
              </a:ext>
            </a:extLst>
          </p:cNvPr>
          <p:cNvSpPr txBox="1"/>
          <p:nvPr/>
        </p:nvSpPr>
        <p:spPr>
          <a:xfrm>
            <a:off x="1296955" y="4065374"/>
            <a:ext cx="384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B,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E5EA985-0E25-4D53-93BA-143AFEEF38EC}"/>
              </a:ext>
            </a:extLst>
          </p:cNvPr>
          <p:cNvSpPr txBox="1"/>
          <p:nvPr/>
        </p:nvSpPr>
        <p:spPr>
          <a:xfrm>
            <a:off x="4768300" y="4098194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H69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4FD1F48-7938-4B28-8B74-EF7917B25523}"/>
              </a:ext>
            </a:extLst>
          </p:cNvPr>
          <p:cNvSpPr txBox="1"/>
          <p:nvPr/>
        </p:nvSpPr>
        <p:spPr>
          <a:xfrm>
            <a:off x="8009072" y="4102992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H82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8CD9183-7C21-4E36-B88E-0C04A910AB93}"/>
              </a:ext>
            </a:extLst>
          </p:cNvPr>
          <p:cNvSpPr txBox="1"/>
          <p:nvPr/>
        </p:nvSpPr>
        <p:spPr>
          <a:xfrm>
            <a:off x="2237515" y="4593417"/>
            <a:ext cx="1069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β</a:t>
            </a:r>
            <a:r>
              <a:rPr lang="en-US" dirty="0"/>
              <a:t>-catenin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A3211C9F-7A07-4C61-B1C9-37F5C7DD505F}"/>
              </a:ext>
            </a:extLst>
          </p:cNvPr>
          <p:cNvSpPr txBox="1"/>
          <p:nvPr/>
        </p:nvSpPr>
        <p:spPr>
          <a:xfrm>
            <a:off x="1984319" y="4955806"/>
            <a:ext cx="1721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Non-P-</a:t>
            </a:r>
            <a:r>
              <a:rPr lang="el-GR" dirty="0"/>
              <a:t>β</a:t>
            </a:r>
            <a:r>
              <a:rPr lang="en-US" dirty="0"/>
              <a:t>-catenin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4CB0D5C7-7E9F-456A-AB56-590BC37414F6}"/>
              </a:ext>
            </a:extLst>
          </p:cNvPr>
          <p:cNvSpPr txBox="1"/>
          <p:nvPr/>
        </p:nvSpPr>
        <p:spPr>
          <a:xfrm>
            <a:off x="2438627" y="5321906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Actin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2B9AAB7D-F9B9-4857-A8AE-50DA1B01ADD2}"/>
              </a:ext>
            </a:extLst>
          </p:cNvPr>
          <p:cNvSpPr txBox="1"/>
          <p:nvPr/>
        </p:nvSpPr>
        <p:spPr>
          <a:xfrm>
            <a:off x="3724115" y="4331494"/>
            <a:ext cx="725135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400" dirty="0"/>
              <a:t>Control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B794D85-9189-4B6E-89DF-4422726A064F}"/>
              </a:ext>
            </a:extLst>
          </p:cNvPr>
          <p:cNvSpPr txBox="1"/>
          <p:nvPr/>
        </p:nvSpPr>
        <p:spPr>
          <a:xfrm>
            <a:off x="4347539" y="4335969"/>
            <a:ext cx="388248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400" dirty="0"/>
              <a:t>1H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DA92C0C8-9C9B-42DE-B4C9-C0EB6B5D87A4}"/>
              </a:ext>
            </a:extLst>
          </p:cNvPr>
          <p:cNvSpPr txBox="1"/>
          <p:nvPr/>
        </p:nvSpPr>
        <p:spPr>
          <a:xfrm>
            <a:off x="4795604" y="4338804"/>
            <a:ext cx="38664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400" dirty="0"/>
              <a:t>1D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84ADB86-C7AB-4720-BF0D-3F1C9791E291}"/>
              </a:ext>
            </a:extLst>
          </p:cNvPr>
          <p:cNvSpPr txBox="1"/>
          <p:nvPr/>
        </p:nvSpPr>
        <p:spPr>
          <a:xfrm>
            <a:off x="5300685" y="4334233"/>
            <a:ext cx="38664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400" dirty="0"/>
              <a:t>2D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2E7CF0C5-176B-4162-B5BA-A514E8DA7B8A}"/>
              </a:ext>
            </a:extLst>
          </p:cNvPr>
          <p:cNvSpPr txBox="1"/>
          <p:nvPr/>
        </p:nvSpPr>
        <p:spPr>
          <a:xfrm>
            <a:off x="5788709" y="4342769"/>
            <a:ext cx="38664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400" dirty="0"/>
              <a:t>3D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B9024E4-D226-4E19-93DE-A1E189903855}"/>
              </a:ext>
            </a:extLst>
          </p:cNvPr>
          <p:cNvSpPr txBox="1"/>
          <p:nvPr/>
        </p:nvSpPr>
        <p:spPr>
          <a:xfrm>
            <a:off x="6961279" y="4332956"/>
            <a:ext cx="725135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400" dirty="0"/>
              <a:t>Control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1C5C74C5-4C95-4B44-B543-4ECF818D7D0E}"/>
              </a:ext>
            </a:extLst>
          </p:cNvPr>
          <p:cNvSpPr txBox="1"/>
          <p:nvPr/>
        </p:nvSpPr>
        <p:spPr>
          <a:xfrm>
            <a:off x="7635037" y="4337431"/>
            <a:ext cx="388248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400" dirty="0"/>
              <a:t>1H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98FB8D73-A419-4472-BAA5-E26747F51E82}"/>
              </a:ext>
            </a:extLst>
          </p:cNvPr>
          <p:cNvSpPr txBox="1"/>
          <p:nvPr/>
        </p:nvSpPr>
        <p:spPr>
          <a:xfrm>
            <a:off x="8083102" y="4340266"/>
            <a:ext cx="38664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400" dirty="0"/>
              <a:t>1D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06C227C-64A7-4FD9-A929-6647218E2B8F}"/>
              </a:ext>
            </a:extLst>
          </p:cNvPr>
          <p:cNvSpPr txBox="1"/>
          <p:nvPr/>
        </p:nvSpPr>
        <p:spPr>
          <a:xfrm>
            <a:off x="8512682" y="4335695"/>
            <a:ext cx="38664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400" dirty="0"/>
              <a:t>2D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B3CB978-9EF3-4DF2-8E63-4FF8D0A94B7A}"/>
              </a:ext>
            </a:extLst>
          </p:cNvPr>
          <p:cNvSpPr txBox="1"/>
          <p:nvPr/>
        </p:nvSpPr>
        <p:spPr>
          <a:xfrm>
            <a:off x="8975539" y="4344231"/>
            <a:ext cx="38664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400" dirty="0"/>
              <a:t>3D</a:t>
            </a:r>
          </a:p>
        </p:txBody>
      </p:sp>
      <p:pic>
        <p:nvPicPr>
          <p:cNvPr id="111" name="Picture 110" descr="A picture containing water, sitting, standing, front&#10;&#10;Description automatically generated">
            <a:extLst>
              <a:ext uri="{FF2B5EF4-FFF2-40B4-BE49-F238E27FC236}">
                <a16:creationId xmlns:a16="http://schemas.microsoft.com/office/drawing/2014/main" id="{8923A2C8-5206-434D-A396-EF862C711BB3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81" t="28801" r="4152" b="61189"/>
          <a:stretch/>
        </p:blipFill>
        <p:spPr>
          <a:xfrm>
            <a:off x="3805717" y="4593417"/>
            <a:ext cx="2456727" cy="369332"/>
          </a:xfrm>
          <a:prstGeom prst="rect">
            <a:avLst/>
          </a:prstGeom>
        </p:spPr>
      </p:pic>
      <p:pic>
        <p:nvPicPr>
          <p:cNvPr id="112" name="Picture 111" descr="A picture containing water, sitting, standing, front&#10;&#10;Description automatically generated">
            <a:extLst>
              <a:ext uri="{FF2B5EF4-FFF2-40B4-BE49-F238E27FC236}">
                <a16:creationId xmlns:a16="http://schemas.microsoft.com/office/drawing/2014/main" id="{FBF77B2A-5CBF-4FAE-9604-3A52B7D7C7EB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6" t="30396" r="47859" b="60312"/>
          <a:stretch/>
        </p:blipFill>
        <p:spPr>
          <a:xfrm>
            <a:off x="7073817" y="4597493"/>
            <a:ext cx="2433483" cy="358260"/>
          </a:xfrm>
          <a:prstGeom prst="rect">
            <a:avLst/>
          </a:prstGeom>
        </p:spPr>
      </p:pic>
      <p:pic>
        <p:nvPicPr>
          <p:cNvPr id="113" name="Picture 112" descr="A picture containing sitting, water, kitchen, standing&#10;&#10;Description automatically generated">
            <a:extLst>
              <a:ext uri="{FF2B5EF4-FFF2-40B4-BE49-F238E27FC236}">
                <a16:creationId xmlns:a16="http://schemas.microsoft.com/office/drawing/2014/main" id="{40E8B5A7-157A-4A76-BD21-70173BF86FE9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31" t="31016" r="3246" b="61159"/>
          <a:stretch/>
        </p:blipFill>
        <p:spPr>
          <a:xfrm>
            <a:off x="3805718" y="5003727"/>
            <a:ext cx="2450314" cy="289573"/>
          </a:xfrm>
          <a:prstGeom prst="rect">
            <a:avLst/>
          </a:prstGeom>
        </p:spPr>
      </p:pic>
      <p:pic>
        <p:nvPicPr>
          <p:cNvPr id="114" name="Picture 113" descr="A picture containing building, water, front, small&#10;&#10;Description automatically generated">
            <a:extLst>
              <a:ext uri="{FF2B5EF4-FFF2-40B4-BE49-F238E27FC236}">
                <a16:creationId xmlns:a16="http://schemas.microsoft.com/office/drawing/2014/main" id="{CEDD74D9-588B-4CF4-9C32-A4DE3FF45A2C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6" t="32176" r="47418" b="59864"/>
          <a:stretch/>
        </p:blipFill>
        <p:spPr>
          <a:xfrm>
            <a:off x="7069670" y="5009181"/>
            <a:ext cx="2450315" cy="296372"/>
          </a:xfrm>
          <a:prstGeom prst="rect">
            <a:avLst/>
          </a:prstGeom>
        </p:spPr>
      </p:pic>
      <p:pic>
        <p:nvPicPr>
          <p:cNvPr id="115" name="Picture 114">
            <a:extLst>
              <a:ext uri="{FF2B5EF4-FFF2-40B4-BE49-F238E27FC236}">
                <a16:creationId xmlns:a16="http://schemas.microsoft.com/office/drawing/2014/main" id="{0CDF835A-042C-47DA-9473-481CC1A53337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00" t="11509" r="19858" b="73051"/>
          <a:stretch/>
        </p:blipFill>
        <p:spPr>
          <a:xfrm>
            <a:off x="3813911" y="5313944"/>
            <a:ext cx="2394811" cy="320679"/>
          </a:xfrm>
          <a:prstGeom prst="rect">
            <a:avLst/>
          </a:prstGeom>
        </p:spPr>
      </p:pic>
      <p:pic>
        <p:nvPicPr>
          <p:cNvPr id="116" name="Picture 115">
            <a:extLst>
              <a:ext uri="{FF2B5EF4-FFF2-40B4-BE49-F238E27FC236}">
                <a16:creationId xmlns:a16="http://schemas.microsoft.com/office/drawing/2014/main" id="{D24DF9F0-22CB-421D-8F9F-6C5182ADC7F9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3" t="15340" r="57685" b="69220"/>
          <a:stretch/>
        </p:blipFill>
        <p:spPr>
          <a:xfrm>
            <a:off x="7063724" y="5326846"/>
            <a:ext cx="2475188" cy="331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909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6F979E25-C082-48D1-A211-412598146F89}"/>
              </a:ext>
            </a:extLst>
          </p:cNvPr>
          <p:cNvSpPr txBox="1"/>
          <p:nvPr/>
        </p:nvSpPr>
        <p:spPr>
          <a:xfrm>
            <a:off x="2302183" y="5579830"/>
            <a:ext cx="7663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/>
              <a:t>Supplementary Figure 9. </a:t>
            </a:r>
            <a:r>
              <a:rPr lang="en-US" dirty="0"/>
              <a:t>Analysis of ROR1 shRNA effect on cell proliferation in combination with </a:t>
            </a:r>
            <a:r>
              <a:rPr lang="en-US" dirty="0" err="1"/>
              <a:t>venetoclax</a:t>
            </a:r>
            <a:r>
              <a:rPr lang="en-US" dirty="0"/>
              <a:t> treatment, and western plot analysis of knockdown levels. Experiments, including shRNA knockdown, were repeated with an n=2, with representative data shown. *** = p ≤ 0.001, **** = p ≤ 0.0001</a:t>
            </a:r>
            <a:endParaRPr lang="en-US" b="1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2FECB7E-9692-4269-A651-6858258A1896}"/>
              </a:ext>
            </a:extLst>
          </p:cNvPr>
          <p:cNvGrpSpPr/>
          <p:nvPr/>
        </p:nvGrpSpPr>
        <p:grpSpPr>
          <a:xfrm>
            <a:off x="2606820" y="4459809"/>
            <a:ext cx="1895476" cy="1039452"/>
            <a:chOff x="2283217" y="4576257"/>
            <a:chExt cx="1895476" cy="1039452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0D7A530-88AC-4D08-A323-BB6BDD5FAF2B}"/>
                </a:ext>
              </a:extLst>
            </p:cNvPr>
            <p:cNvGrpSpPr/>
            <p:nvPr/>
          </p:nvGrpSpPr>
          <p:grpSpPr>
            <a:xfrm>
              <a:off x="2283217" y="4576257"/>
              <a:ext cx="1895476" cy="1039452"/>
              <a:chOff x="2302183" y="4593487"/>
              <a:chExt cx="1895476" cy="1039452"/>
            </a:xfrm>
          </p:grpSpPr>
          <p:pic>
            <p:nvPicPr>
              <p:cNvPr id="28" name="Picture 27" descr="A picture containing white, photo, black, man&#10;&#10;Description automatically generated">
                <a:extLst>
                  <a:ext uri="{FF2B5EF4-FFF2-40B4-BE49-F238E27FC236}">
                    <a16:creationId xmlns:a16="http://schemas.microsoft.com/office/drawing/2014/main" id="{0A95CB39-0D2A-41CF-B6C3-344BF0F7F97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034" t="66225" r="48725" b="12543"/>
              <a:stretch/>
            </p:blipFill>
            <p:spPr>
              <a:xfrm>
                <a:off x="3003978" y="5020435"/>
                <a:ext cx="1193681" cy="250451"/>
              </a:xfrm>
              <a:prstGeom prst="rect">
                <a:avLst/>
              </a:prstGeom>
            </p:spPr>
          </p:pic>
          <p:pic>
            <p:nvPicPr>
              <p:cNvPr id="30" name="Picture 29" descr="A close up of a white background&#10;&#10;Description automatically generated">
                <a:extLst>
                  <a:ext uri="{FF2B5EF4-FFF2-40B4-BE49-F238E27FC236}">
                    <a16:creationId xmlns:a16="http://schemas.microsoft.com/office/drawing/2014/main" id="{0F882102-E854-47CB-9186-5BE83F21DB1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965" t="5373" r="48160" b="73701"/>
              <a:stretch/>
            </p:blipFill>
            <p:spPr>
              <a:xfrm>
                <a:off x="3003978" y="5314048"/>
                <a:ext cx="1152117" cy="270433"/>
              </a:xfrm>
              <a:prstGeom prst="rect">
                <a:avLst/>
              </a:prstGeom>
            </p:spPr>
          </p:pic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45FD0C9-E648-4D95-B124-7A095B7A674C}"/>
                  </a:ext>
                </a:extLst>
              </p:cNvPr>
              <p:cNvSpPr txBox="1"/>
              <p:nvPr/>
            </p:nvSpPr>
            <p:spPr>
              <a:xfrm>
                <a:off x="2302183" y="4969993"/>
                <a:ext cx="7017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ROR1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AB8C69EC-2FAF-4AAF-8A16-AA6312380D7E}"/>
                  </a:ext>
                </a:extLst>
              </p:cNvPr>
              <p:cNvSpPr txBox="1"/>
              <p:nvPr/>
            </p:nvSpPr>
            <p:spPr>
              <a:xfrm>
                <a:off x="2302183" y="5263607"/>
                <a:ext cx="6671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Actin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25893962-6CFF-4F38-81C4-A983A2F48F26}"/>
                  </a:ext>
                </a:extLst>
              </p:cNvPr>
              <p:cNvSpPr txBox="1"/>
              <p:nvPr/>
            </p:nvSpPr>
            <p:spPr>
              <a:xfrm>
                <a:off x="3011354" y="4751771"/>
                <a:ext cx="264816" cy="276999"/>
              </a:xfrm>
              <a:prstGeom prst="rect">
                <a:avLst/>
              </a:prstGeom>
              <a:noFill/>
            </p:spPr>
            <p:txBody>
              <a:bodyPr wrap="none" rtlCol="0" anchor="b">
                <a:spAutoFit/>
              </a:bodyPr>
              <a:lstStyle/>
              <a:p>
                <a:r>
                  <a:rPr lang="en-US" sz="1200" dirty="0"/>
                  <a:t>P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029991F6-9342-4A6D-917E-748B3D00E284}"/>
                  </a:ext>
                </a:extLst>
              </p:cNvPr>
              <p:cNvSpPr txBox="1"/>
              <p:nvPr/>
            </p:nvSpPr>
            <p:spPr>
              <a:xfrm>
                <a:off x="3235982" y="4743450"/>
                <a:ext cx="438005" cy="276999"/>
              </a:xfrm>
              <a:prstGeom prst="rect">
                <a:avLst/>
              </a:prstGeom>
              <a:noFill/>
            </p:spPr>
            <p:txBody>
              <a:bodyPr wrap="none" rtlCol="0" anchor="b">
                <a:spAutoFit/>
              </a:bodyPr>
              <a:lstStyle/>
              <a:p>
                <a:r>
                  <a:rPr lang="en-US" sz="1200" dirty="0"/>
                  <a:t>NTC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0C621FAE-7197-4E66-96A7-8B2187A61573}"/>
                  </a:ext>
                </a:extLst>
              </p:cNvPr>
              <p:cNvSpPr txBox="1"/>
              <p:nvPr/>
            </p:nvSpPr>
            <p:spPr>
              <a:xfrm>
                <a:off x="3582278" y="4593487"/>
                <a:ext cx="598241" cy="276999"/>
              </a:xfrm>
              <a:prstGeom prst="rect">
                <a:avLst/>
              </a:prstGeom>
              <a:noFill/>
            </p:spPr>
            <p:txBody>
              <a:bodyPr wrap="none" rtlCol="0" anchor="b">
                <a:spAutoFit/>
              </a:bodyPr>
              <a:lstStyle/>
              <a:p>
                <a:r>
                  <a:rPr lang="en-US" sz="1200" dirty="0"/>
                  <a:t>shRNA</a:t>
                </a:r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0B1346F-C993-4DCE-9A8D-F2E981940AAB}"/>
                </a:ext>
              </a:extLst>
            </p:cNvPr>
            <p:cNvSpPr txBox="1"/>
            <p:nvPr/>
          </p:nvSpPr>
          <p:spPr>
            <a:xfrm>
              <a:off x="3547932" y="4728657"/>
              <a:ext cx="340158" cy="276999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/>
            <a:p>
              <a:r>
                <a:rPr lang="en-US" sz="1200" dirty="0"/>
                <a:t>#1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FF450B1-70CA-4874-844F-23B3E10B7367}"/>
                </a:ext>
              </a:extLst>
            </p:cNvPr>
            <p:cNvSpPr txBox="1"/>
            <p:nvPr/>
          </p:nvSpPr>
          <p:spPr>
            <a:xfrm>
              <a:off x="3824769" y="4728657"/>
              <a:ext cx="340158" cy="276999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/>
            <a:p>
              <a:r>
                <a:rPr lang="en-US" sz="1200" dirty="0"/>
                <a:t>#2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0F738A9-FFCA-448D-B958-2DABD826ED68}"/>
              </a:ext>
            </a:extLst>
          </p:cNvPr>
          <p:cNvGrpSpPr/>
          <p:nvPr/>
        </p:nvGrpSpPr>
        <p:grpSpPr>
          <a:xfrm>
            <a:off x="6878657" y="4457655"/>
            <a:ext cx="1859693" cy="1074106"/>
            <a:chOff x="7070288" y="4588352"/>
            <a:chExt cx="1859693" cy="1074106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1FD04BB-4CF4-40BE-AAEA-DF2695C7DCFD}"/>
                </a:ext>
              </a:extLst>
            </p:cNvPr>
            <p:cNvGrpSpPr/>
            <p:nvPr/>
          </p:nvGrpSpPr>
          <p:grpSpPr>
            <a:xfrm>
              <a:off x="7070288" y="4588352"/>
              <a:ext cx="1859693" cy="1074106"/>
              <a:chOff x="4232284" y="4567267"/>
              <a:chExt cx="1859693" cy="1074106"/>
            </a:xfrm>
          </p:grpSpPr>
          <p:pic>
            <p:nvPicPr>
              <p:cNvPr id="32" name="Picture 31" descr="A picture containing small, water, building, standing&#10;&#10;Description automatically generated">
                <a:extLst>
                  <a:ext uri="{FF2B5EF4-FFF2-40B4-BE49-F238E27FC236}">
                    <a16:creationId xmlns:a16="http://schemas.microsoft.com/office/drawing/2014/main" id="{2BA1A313-803F-413C-8EF7-6139640925D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8714" t="13504" r="30023" b="75300"/>
              <a:stretch/>
            </p:blipFill>
            <p:spPr>
              <a:xfrm>
                <a:off x="4934025" y="5005488"/>
                <a:ext cx="1143803" cy="317104"/>
              </a:xfrm>
              <a:prstGeom prst="rect">
                <a:avLst/>
              </a:prstGeom>
            </p:spPr>
          </p:pic>
          <p:pic>
            <p:nvPicPr>
              <p:cNvPr id="50" name="Picture 49" descr="A picture containing water, field, man, table&#10;&#10;Description automatically generated">
                <a:extLst>
                  <a:ext uri="{FF2B5EF4-FFF2-40B4-BE49-F238E27FC236}">
                    <a16:creationId xmlns:a16="http://schemas.microsoft.com/office/drawing/2014/main" id="{70E4D1E1-5027-4212-8E37-805C605A804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6235" t="55784" r="32503" b="38568"/>
              <a:stretch/>
            </p:blipFill>
            <p:spPr>
              <a:xfrm>
                <a:off x="4934024" y="5393897"/>
                <a:ext cx="1143804" cy="200727"/>
              </a:xfrm>
              <a:prstGeom prst="rect">
                <a:avLst/>
              </a:prstGeom>
            </p:spPr>
          </p:pic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C576B2FB-ED9D-44BD-8732-FC11520F2698}"/>
                  </a:ext>
                </a:extLst>
              </p:cNvPr>
              <p:cNvSpPr txBox="1"/>
              <p:nvPr/>
            </p:nvSpPr>
            <p:spPr>
              <a:xfrm>
                <a:off x="4232284" y="4995205"/>
                <a:ext cx="7017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ROR1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1785A0A7-8818-4E2E-93E9-9335E95E1159}"/>
                  </a:ext>
                </a:extLst>
              </p:cNvPr>
              <p:cNvSpPr txBox="1"/>
              <p:nvPr/>
            </p:nvSpPr>
            <p:spPr>
              <a:xfrm>
                <a:off x="4232284" y="5272041"/>
                <a:ext cx="6671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Actin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4913C65D-6144-4676-B5C4-86BD665773F8}"/>
                  </a:ext>
                </a:extLst>
              </p:cNvPr>
              <p:cNvSpPr txBox="1"/>
              <p:nvPr/>
            </p:nvSpPr>
            <p:spPr>
              <a:xfrm>
                <a:off x="4908486" y="4751879"/>
                <a:ext cx="264816" cy="276999"/>
              </a:xfrm>
              <a:prstGeom prst="rect">
                <a:avLst/>
              </a:prstGeom>
              <a:noFill/>
            </p:spPr>
            <p:txBody>
              <a:bodyPr wrap="none" rtlCol="0" anchor="b">
                <a:spAutoFit/>
              </a:bodyPr>
              <a:lstStyle/>
              <a:p>
                <a:r>
                  <a:rPr lang="en-US" sz="1200" dirty="0"/>
                  <a:t>P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EE571985-1BC2-4350-B499-DA743F5DD807}"/>
                  </a:ext>
                </a:extLst>
              </p:cNvPr>
              <p:cNvSpPr txBox="1"/>
              <p:nvPr/>
            </p:nvSpPr>
            <p:spPr>
              <a:xfrm>
                <a:off x="5133114" y="4743558"/>
                <a:ext cx="438005" cy="276999"/>
              </a:xfrm>
              <a:prstGeom prst="rect">
                <a:avLst/>
              </a:prstGeom>
              <a:noFill/>
            </p:spPr>
            <p:txBody>
              <a:bodyPr wrap="none" rtlCol="0" anchor="b">
                <a:spAutoFit/>
              </a:bodyPr>
              <a:lstStyle/>
              <a:p>
                <a:r>
                  <a:rPr lang="en-US" sz="1200" dirty="0"/>
                  <a:t>NTC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92F0CA74-734A-439C-8C2A-0FA9D330BDF6}"/>
                  </a:ext>
                </a:extLst>
              </p:cNvPr>
              <p:cNvSpPr txBox="1"/>
              <p:nvPr/>
            </p:nvSpPr>
            <p:spPr>
              <a:xfrm>
                <a:off x="5493736" y="4567267"/>
                <a:ext cx="598241" cy="276999"/>
              </a:xfrm>
              <a:prstGeom prst="rect">
                <a:avLst/>
              </a:prstGeom>
              <a:noFill/>
            </p:spPr>
            <p:txBody>
              <a:bodyPr wrap="none" rtlCol="0" anchor="b">
                <a:spAutoFit/>
              </a:bodyPr>
              <a:lstStyle/>
              <a:p>
                <a:r>
                  <a:rPr lang="en-US" sz="1200" dirty="0"/>
                  <a:t>shRNA</a:t>
                </a: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67A9763-6C2B-47AC-88EF-C72D00ED6410}"/>
                </a:ext>
              </a:extLst>
            </p:cNvPr>
            <p:cNvSpPr txBox="1"/>
            <p:nvPr/>
          </p:nvSpPr>
          <p:spPr>
            <a:xfrm>
              <a:off x="8332072" y="4764643"/>
              <a:ext cx="340158" cy="276999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/>
            <a:p>
              <a:r>
                <a:rPr lang="en-US" sz="1200" dirty="0"/>
                <a:t>#1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4C14E05-93FD-45A0-B7B8-87253C494733}"/>
                </a:ext>
              </a:extLst>
            </p:cNvPr>
            <p:cNvSpPr txBox="1"/>
            <p:nvPr/>
          </p:nvSpPr>
          <p:spPr>
            <a:xfrm>
              <a:off x="8583742" y="4764643"/>
              <a:ext cx="340158" cy="276999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/>
            <a:p>
              <a:r>
                <a:rPr lang="en-US" sz="1200" dirty="0"/>
                <a:t>#2</a:t>
              </a:r>
            </a:p>
          </p:txBody>
        </p:sp>
      </p:grp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3439C7B0-54FB-4164-AE5E-9F0E6914186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4392320"/>
              </p:ext>
            </p:extLst>
          </p:nvPr>
        </p:nvGraphicFramePr>
        <p:xfrm>
          <a:off x="1571625" y="176213"/>
          <a:ext cx="4668838" cy="436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4" name="Prism 8" r:id="rId7" imgW="4668079" imgH="4366508" progId="Prism8.Document">
                  <p:embed/>
                </p:oleObj>
              </mc:Choice>
              <mc:Fallback>
                <p:oleObj name="Prism 8" r:id="rId7" imgW="4668079" imgH="436650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71625" y="176213"/>
                        <a:ext cx="4668838" cy="4367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47417E88-DA88-4CC2-84C7-2F770C0CC6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6155120"/>
              </p:ext>
            </p:extLst>
          </p:nvPr>
        </p:nvGraphicFramePr>
        <p:xfrm>
          <a:off x="5818188" y="176213"/>
          <a:ext cx="4668837" cy="436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5" name="Prism 8" r:id="rId9" imgW="4668079" imgH="4366508" progId="Prism8.Document">
                  <p:embed/>
                </p:oleObj>
              </mc:Choice>
              <mc:Fallback>
                <p:oleObj name="Prism 8" r:id="rId9" imgW="4668079" imgH="436650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818188" y="176213"/>
                        <a:ext cx="4668837" cy="4367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400627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389087C-4AA6-4136-84F8-8CB8FC68C8B1}"/>
              </a:ext>
            </a:extLst>
          </p:cNvPr>
          <p:cNvSpPr txBox="1"/>
          <p:nvPr/>
        </p:nvSpPr>
        <p:spPr>
          <a:xfrm>
            <a:off x="2321247" y="1625804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H69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0D5ECC-BB10-489E-9D81-29D0EDC92C14}"/>
              </a:ext>
            </a:extLst>
          </p:cNvPr>
          <p:cNvSpPr txBox="1"/>
          <p:nvPr/>
        </p:nvSpPr>
        <p:spPr>
          <a:xfrm>
            <a:off x="4733499" y="1675852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H82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426A2C8-2EF3-44AA-B951-D30E12688F7E}"/>
              </a:ext>
            </a:extLst>
          </p:cNvPr>
          <p:cNvSpPr txBox="1"/>
          <p:nvPr/>
        </p:nvSpPr>
        <p:spPr>
          <a:xfrm>
            <a:off x="3367550" y="1268711"/>
            <a:ext cx="1226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SNS-032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DF8390-4BB4-4640-A180-D59E531F74C2}"/>
              </a:ext>
            </a:extLst>
          </p:cNvPr>
          <p:cNvSpPr txBox="1"/>
          <p:nvPr/>
        </p:nvSpPr>
        <p:spPr>
          <a:xfrm>
            <a:off x="7306899" y="1595434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H69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C5817B-1AC2-4684-9263-BCB70EEFAC6D}"/>
              </a:ext>
            </a:extLst>
          </p:cNvPr>
          <p:cNvSpPr txBox="1"/>
          <p:nvPr/>
        </p:nvSpPr>
        <p:spPr>
          <a:xfrm>
            <a:off x="9831123" y="1645482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H82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E21C78-D24A-42AB-B248-929F586033CC}"/>
              </a:ext>
            </a:extLst>
          </p:cNvPr>
          <p:cNvSpPr txBox="1"/>
          <p:nvPr/>
        </p:nvSpPr>
        <p:spPr>
          <a:xfrm>
            <a:off x="8104686" y="1268711"/>
            <a:ext cx="1704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Abemaciclib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CBA40F2-F223-40B7-9D3D-4E5A8B1D7BF8}"/>
              </a:ext>
            </a:extLst>
          </p:cNvPr>
          <p:cNvSpPr txBox="1"/>
          <p:nvPr/>
        </p:nvSpPr>
        <p:spPr>
          <a:xfrm>
            <a:off x="2221366" y="5756603"/>
            <a:ext cx="75876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/>
              <a:t>Supplementary Figure 10. </a:t>
            </a:r>
            <a:r>
              <a:rPr lang="en-US" dirty="0"/>
              <a:t>Combination index and </a:t>
            </a:r>
            <a:r>
              <a:rPr lang="en-US" dirty="0" err="1"/>
              <a:t>isobole</a:t>
            </a:r>
            <a:r>
              <a:rPr lang="en-US" dirty="0"/>
              <a:t> analysis of </a:t>
            </a:r>
            <a:r>
              <a:rPr lang="en-US" dirty="0" err="1"/>
              <a:t>venetoclax</a:t>
            </a:r>
            <a:r>
              <a:rPr lang="en-US" dirty="0"/>
              <a:t> (Dose B) in combination of SNS-032 or </a:t>
            </a:r>
            <a:r>
              <a:rPr lang="en-US" dirty="0" err="1"/>
              <a:t>abemaciclib</a:t>
            </a:r>
            <a:r>
              <a:rPr lang="en-US" dirty="0"/>
              <a:t> in H69 and H82 cell lines.</a:t>
            </a:r>
            <a:endParaRPr lang="en-US" b="1" dirty="0"/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224CDE91-1964-4BDC-82CC-5C1301F29DF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4262360"/>
              </p:ext>
            </p:extLst>
          </p:nvPr>
        </p:nvGraphicFramePr>
        <p:xfrm>
          <a:off x="6137946" y="1566609"/>
          <a:ext cx="2900879" cy="2414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6" name="Prism 8" r:id="rId3" imgW="3814557" imgH="3174398" progId="Prism8.Document">
                  <p:embed/>
                </p:oleObj>
              </mc:Choice>
              <mc:Fallback>
                <p:oleObj name="Prism 8" r:id="rId3" imgW="3814557" imgH="317439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37946" y="1566609"/>
                        <a:ext cx="2900879" cy="24143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0268AE5B-36EF-4D1B-8849-415342E423B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7312904"/>
              </p:ext>
            </p:extLst>
          </p:nvPr>
        </p:nvGraphicFramePr>
        <p:xfrm>
          <a:off x="6148483" y="3490449"/>
          <a:ext cx="2880355" cy="22743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7" name="Prism 8" r:id="rId5" imgW="3787187" imgH="2991439" progId="Prism8.Document">
                  <p:embed/>
                </p:oleObj>
              </mc:Choice>
              <mc:Fallback>
                <p:oleObj name="Prism 8" r:id="rId5" imgW="3787187" imgH="2991439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148483" y="3490449"/>
                        <a:ext cx="2880355" cy="22743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03F52913-4AD2-406F-9B1A-DCA99D797D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2375114"/>
              </p:ext>
            </p:extLst>
          </p:nvPr>
        </p:nvGraphicFramePr>
        <p:xfrm>
          <a:off x="8662170" y="1566608"/>
          <a:ext cx="2900879" cy="2414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8" name="Prism 8" r:id="rId7" imgW="3814557" imgH="3174398" progId="Prism8.Document">
                  <p:embed/>
                </p:oleObj>
              </mc:Choice>
              <mc:Fallback>
                <p:oleObj name="Prism 8" r:id="rId7" imgW="3814557" imgH="317439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662170" y="1566608"/>
                        <a:ext cx="2900879" cy="24143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2893C2BB-8B40-4C0F-85B5-8207EC9B82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9348056"/>
              </p:ext>
            </p:extLst>
          </p:nvPr>
        </p:nvGraphicFramePr>
        <p:xfrm>
          <a:off x="8672431" y="3479996"/>
          <a:ext cx="2880355" cy="22743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9" name="Prism 8" r:id="rId9" imgW="3787187" imgH="2991439" progId="Prism8.Document">
                  <p:embed/>
                </p:oleObj>
              </mc:Choice>
              <mc:Fallback>
                <p:oleObj name="Prism 8" r:id="rId9" imgW="3787187" imgH="2991439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672431" y="3479996"/>
                        <a:ext cx="2880355" cy="22743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EF76164E-487E-490A-8989-A7BF732850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7679606"/>
              </p:ext>
            </p:extLst>
          </p:nvPr>
        </p:nvGraphicFramePr>
        <p:xfrm>
          <a:off x="804600" y="1566609"/>
          <a:ext cx="2900879" cy="2414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10" name="Prism 8" r:id="rId11" imgW="3814557" imgH="3174398" progId="Prism8.Document">
                  <p:embed/>
                </p:oleObj>
              </mc:Choice>
              <mc:Fallback>
                <p:oleObj name="Prism 8" r:id="rId11" imgW="3814557" imgH="317439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04600" y="1566609"/>
                        <a:ext cx="2900879" cy="24143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C0DE61EF-0C4D-41C4-8B0A-93832E31147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644932"/>
              </p:ext>
            </p:extLst>
          </p:nvPr>
        </p:nvGraphicFramePr>
        <p:xfrm>
          <a:off x="720977" y="3493275"/>
          <a:ext cx="2995039" cy="22610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11" name="Prism 8" r:id="rId13" imgW="3938084" imgH="2973072" progId="Prism8.Document">
                  <p:embed/>
                </p:oleObj>
              </mc:Choice>
              <mc:Fallback>
                <p:oleObj name="Prism 8" r:id="rId13" imgW="3938084" imgH="2973072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20977" y="3493275"/>
                        <a:ext cx="2995039" cy="22610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>
            <a:extLst>
              <a:ext uri="{FF2B5EF4-FFF2-40B4-BE49-F238E27FC236}">
                <a16:creationId xmlns:a16="http://schemas.microsoft.com/office/drawing/2014/main" id="{4E19AD05-20C6-4754-A538-41BE9DEE4B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4019988"/>
              </p:ext>
            </p:extLst>
          </p:nvPr>
        </p:nvGraphicFramePr>
        <p:xfrm>
          <a:off x="3542389" y="1595434"/>
          <a:ext cx="2900879" cy="2414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12" name="Prism 8" r:id="rId15" imgW="3814557" imgH="3174398" progId="Prism8.Document">
                  <p:embed/>
                </p:oleObj>
              </mc:Choice>
              <mc:Fallback>
                <p:oleObj name="Prism 8" r:id="rId15" imgW="3814557" imgH="317439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3542389" y="1595434"/>
                        <a:ext cx="2900879" cy="24143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>
            <a:extLst>
              <a:ext uri="{FF2B5EF4-FFF2-40B4-BE49-F238E27FC236}">
                <a16:creationId xmlns:a16="http://schemas.microsoft.com/office/drawing/2014/main" id="{4C2EE631-0D4D-4E8C-97FA-AE12345BA9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2792192"/>
              </p:ext>
            </p:extLst>
          </p:nvPr>
        </p:nvGraphicFramePr>
        <p:xfrm>
          <a:off x="3433891" y="3503728"/>
          <a:ext cx="2995039" cy="22610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13" name="Prism 8" r:id="rId17" imgW="3938084" imgH="2973072" progId="Prism8.Document">
                  <p:embed/>
                </p:oleObj>
              </mc:Choice>
              <mc:Fallback>
                <p:oleObj name="Prism 8" r:id="rId17" imgW="3938084" imgH="2973072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433891" y="3503728"/>
                        <a:ext cx="2995039" cy="22610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26664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83DCE9A-0D3B-4046-AA8B-15CCC04F81F4}"/>
              </a:ext>
            </a:extLst>
          </p:cNvPr>
          <p:cNvSpPr txBox="1"/>
          <p:nvPr/>
        </p:nvSpPr>
        <p:spPr>
          <a:xfrm>
            <a:off x="2083811" y="5498815"/>
            <a:ext cx="7587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/>
              <a:t>Supplementary Table 1. </a:t>
            </a:r>
            <a:r>
              <a:rPr lang="en-US" dirty="0"/>
              <a:t>Treatment status and tumor stage of FFPE SCLC samples. </a:t>
            </a:r>
            <a:endParaRPr lang="en-US" b="1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811BD52-768A-4EC5-80DB-AEFB79B030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420236"/>
              </p:ext>
            </p:extLst>
          </p:nvPr>
        </p:nvGraphicFramePr>
        <p:xfrm>
          <a:off x="4123047" y="416701"/>
          <a:ext cx="3552881" cy="4911478"/>
        </p:xfrm>
        <a:graphic>
          <a:graphicData uri="http://schemas.openxmlformats.org/drawingml/2006/table">
            <a:tbl>
              <a:tblPr/>
              <a:tblGrid>
                <a:gridCol w="792281">
                  <a:extLst>
                    <a:ext uri="{9D8B030D-6E8A-4147-A177-3AD203B41FA5}">
                      <a16:colId xmlns:a16="http://schemas.microsoft.com/office/drawing/2014/main" val="1501633657"/>
                    </a:ext>
                  </a:extLst>
                </a:gridCol>
                <a:gridCol w="1039868">
                  <a:extLst>
                    <a:ext uri="{9D8B030D-6E8A-4147-A177-3AD203B41FA5}">
                      <a16:colId xmlns:a16="http://schemas.microsoft.com/office/drawing/2014/main" val="2613581308"/>
                    </a:ext>
                  </a:extLst>
                </a:gridCol>
                <a:gridCol w="1720732">
                  <a:extLst>
                    <a:ext uri="{9D8B030D-6E8A-4147-A177-3AD203B41FA5}">
                      <a16:colId xmlns:a16="http://schemas.microsoft.com/office/drawing/2014/main" val="2129692337"/>
                    </a:ext>
                  </a:extLst>
                </a:gridCol>
              </a:tblGrid>
              <a:tr h="150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Sample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Tumor Stage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Treated or Untreated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4093678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3B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Untreated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2501036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3A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Untreated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8967858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3A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Untreated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6119226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Treated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9082444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3B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Untreated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1063627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3A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Untreated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9856657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3A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Untreated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2127976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3B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Untreated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5614999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Untreated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2484862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3B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Treated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54348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Untreated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968430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1B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Untreated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2029857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Treated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1944011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Untreated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6391418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1B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Untreated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5261816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Untreated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8839640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Untreated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7282753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Untreated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2618651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Untreated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3639839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Untreated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5399547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3A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Untreated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9266968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3B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Untreated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6964480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4B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Untreated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8520400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3B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Untreated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9992396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1B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Untreated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3785463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1A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Untreated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8220025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4A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Untreated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9450391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1B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Untreated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09589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389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A47DF3D-1AF0-44FF-ABCE-A60343F63A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781" y="352954"/>
            <a:ext cx="9827439" cy="606493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3F48729-BB27-49EC-B297-13866CA24A8D}"/>
              </a:ext>
            </a:extLst>
          </p:cNvPr>
          <p:cNvSpPr txBox="1"/>
          <p:nvPr/>
        </p:nvSpPr>
        <p:spPr>
          <a:xfrm>
            <a:off x="1966683" y="5934670"/>
            <a:ext cx="75876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/>
              <a:t>Supplementary Figure 2. </a:t>
            </a:r>
            <a:r>
              <a:rPr lang="en-US" dirty="0"/>
              <a:t>Correlation between relative expression of </a:t>
            </a:r>
            <a:r>
              <a:rPr lang="en-US" i="1" dirty="0"/>
              <a:t>miR-15a</a:t>
            </a:r>
            <a:r>
              <a:rPr lang="en-US" dirty="0"/>
              <a:t>, </a:t>
            </a:r>
            <a:r>
              <a:rPr lang="en-US" i="1" dirty="0"/>
              <a:t>miR-15b</a:t>
            </a:r>
            <a:r>
              <a:rPr lang="en-US" dirty="0"/>
              <a:t>, and </a:t>
            </a:r>
            <a:r>
              <a:rPr lang="en-US" i="1" dirty="0"/>
              <a:t>miR-16</a:t>
            </a:r>
            <a:r>
              <a:rPr lang="en-US" dirty="0"/>
              <a:t>, </a:t>
            </a:r>
            <a:r>
              <a:rPr lang="en-US" i="1" dirty="0"/>
              <a:t>BCL2</a:t>
            </a:r>
            <a:r>
              <a:rPr lang="en-US" dirty="0"/>
              <a:t>, and </a:t>
            </a:r>
            <a:r>
              <a:rPr lang="en-US" i="1" dirty="0"/>
              <a:t>ROR1</a:t>
            </a:r>
            <a:r>
              <a:rPr lang="en-US" dirty="0"/>
              <a:t> in 28 SCLC FFPE samples normalized to actin and Human Lung RNA.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11119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37BA94AC-3F06-4ED6-8FA0-3DC276BA711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7584" y="255326"/>
          <a:ext cx="3856037" cy="297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" name="Prism 8" r:id="rId3" imgW="3855613" imgH="2973072" progId="Prism8.Document">
                  <p:embed/>
                </p:oleObj>
              </mc:Choice>
              <mc:Fallback>
                <p:oleObj name="Prism 8" r:id="rId3" imgW="3855613" imgH="2973072" progId="Prism8.Document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37BA94AC-3F06-4ED6-8FA0-3DC276BA71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7584" y="255326"/>
                        <a:ext cx="3856037" cy="2973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6E95050F-4FE0-4725-9641-71F71E6A3B7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74242" y="255325"/>
          <a:ext cx="3856037" cy="297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" name="Prism 8" r:id="rId5" imgW="3855613" imgH="2973072" progId="Prism8.Document">
                  <p:embed/>
                </p:oleObj>
              </mc:Choice>
              <mc:Fallback>
                <p:oleObj name="Prism 8" r:id="rId5" imgW="3855613" imgH="2973072" progId="Prism8.Document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6E95050F-4FE0-4725-9641-71F71E6A3B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74242" y="255325"/>
                        <a:ext cx="3856037" cy="2973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6DDD6F85-BA9C-445B-8C3E-28EC859A99F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598285" y="255324"/>
          <a:ext cx="3856037" cy="297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" name="Prism 8" r:id="rId7" imgW="3855613" imgH="2973072" progId="Prism8.Document">
                  <p:embed/>
                </p:oleObj>
              </mc:Choice>
              <mc:Fallback>
                <p:oleObj name="Prism 8" r:id="rId7" imgW="3855613" imgH="2973072" progId="Prism8.Document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6DDD6F85-BA9C-445B-8C3E-28EC859A99F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598285" y="255324"/>
                        <a:ext cx="3856037" cy="2973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C23BB2D4-A8D7-4288-9EE9-2BDE93789F2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7583" y="3074027"/>
          <a:ext cx="3856037" cy="297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" name="Prism 8" r:id="rId9" imgW="3855613" imgH="2973072" progId="Prism8.Document">
                  <p:embed/>
                </p:oleObj>
              </mc:Choice>
              <mc:Fallback>
                <p:oleObj name="Prism 8" r:id="rId9" imgW="3855613" imgH="2973072" progId="Prism8.Document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C23BB2D4-A8D7-4288-9EE9-2BDE93789F2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07583" y="3074027"/>
                        <a:ext cx="3856037" cy="2973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05D5DFCA-216D-4486-9EF4-1D41F234662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74241" y="3151368"/>
          <a:ext cx="3856037" cy="297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6" name="Prism 8" r:id="rId11" imgW="3855613" imgH="2973072" progId="Prism8.Document">
                  <p:embed/>
                </p:oleObj>
              </mc:Choice>
              <mc:Fallback>
                <p:oleObj name="Prism 8" r:id="rId11" imgW="3855613" imgH="2973072" progId="Prism8.Document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05D5DFCA-216D-4486-9EF4-1D41F234662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974241" y="3151368"/>
                        <a:ext cx="3856037" cy="2973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D974CA71-4F47-4D06-B2F8-5A1277F475B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598284" y="3074026"/>
          <a:ext cx="3856037" cy="297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" name="Prism 8" r:id="rId13" imgW="3855613" imgH="2973072" progId="Prism8.Document">
                  <p:embed/>
                </p:oleObj>
              </mc:Choice>
              <mc:Fallback>
                <p:oleObj name="Prism 8" r:id="rId13" imgW="3855613" imgH="2973072" progId="Prism8.Document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D974CA71-4F47-4D06-B2F8-5A1277F475B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598284" y="3074026"/>
                        <a:ext cx="3856037" cy="2973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242DCF47-D0BD-444F-8249-0D0CD7B47315}"/>
              </a:ext>
            </a:extLst>
          </p:cNvPr>
          <p:cNvSpPr txBox="1"/>
          <p:nvPr/>
        </p:nvSpPr>
        <p:spPr>
          <a:xfrm>
            <a:off x="2121722" y="5934670"/>
            <a:ext cx="75876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/>
              <a:t>Supplementary Figure 3. </a:t>
            </a:r>
            <a:r>
              <a:rPr lang="en-US" dirty="0"/>
              <a:t>KAN0441571C dose-response curves using results from 2 aggregated experiments for H146, H187, H209 and H211 SCLC cell lines, and 1 experiment for H1417 and H1963 SCLC cell lines.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16418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812EC055-DF85-4627-A8CF-913829730F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0440263"/>
              </p:ext>
            </p:extLst>
          </p:nvPr>
        </p:nvGraphicFramePr>
        <p:xfrm>
          <a:off x="3697288" y="87313"/>
          <a:ext cx="3856037" cy="299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" name="Prism 8" r:id="rId3" imgW="3855613" imgH="2991439" progId="Prism8.Document">
                  <p:embed/>
                </p:oleObj>
              </mc:Choice>
              <mc:Fallback>
                <p:oleObj name="Prism 8" r:id="rId3" imgW="3855613" imgH="2991439" progId="Prism8.Document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812EC055-DF85-4627-A8CF-913829730F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97288" y="87313"/>
                        <a:ext cx="3856037" cy="2990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77A64873-7547-406B-B162-012ADFBBD7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5478001"/>
              </p:ext>
            </p:extLst>
          </p:nvPr>
        </p:nvGraphicFramePr>
        <p:xfrm>
          <a:off x="193675" y="87313"/>
          <a:ext cx="3856038" cy="299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" name="Prism 8" r:id="rId5" imgW="3855613" imgH="2991439" progId="Prism8.Document">
                  <p:embed/>
                </p:oleObj>
              </mc:Choice>
              <mc:Fallback>
                <p:oleObj name="Prism 8" r:id="rId5" imgW="3855613" imgH="2991439" progId="Prism8.Document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77A64873-7547-406B-B162-012ADFBBD7B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3675" y="87313"/>
                        <a:ext cx="3856038" cy="2990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D9C0ACD7-29BF-4891-B6B2-93AFDD95D7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820495"/>
              </p:ext>
            </p:extLst>
          </p:nvPr>
        </p:nvGraphicFramePr>
        <p:xfrm>
          <a:off x="7061200" y="87313"/>
          <a:ext cx="3856038" cy="299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" name="Prism 8" r:id="rId7" imgW="3855613" imgH="2991439" progId="Prism8.Document">
                  <p:embed/>
                </p:oleObj>
              </mc:Choice>
              <mc:Fallback>
                <p:oleObj name="Prism 8" r:id="rId7" imgW="3855613" imgH="2991439" progId="Prism8.Document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D9C0ACD7-29BF-4891-B6B2-93AFDD95D7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061200" y="87313"/>
                        <a:ext cx="3856038" cy="2990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BD13FBE3-CA5B-495A-9213-E0A4D3C3A1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6006602"/>
              </p:ext>
            </p:extLst>
          </p:nvPr>
        </p:nvGraphicFramePr>
        <p:xfrm>
          <a:off x="193675" y="2914650"/>
          <a:ext cx="3856038" cy="299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" name="Prism 8" r:id="rId9" imgW="3855613" imgH="2991439" progId="Prism8.Document">
                  <p:embed/>
                </p:oleObj>
              </mc:Choice>
              <mc:Fallback>
                <p:oleObj name="Prism 8" r:id="rId9" imgW="3855613" imgH="2991439" progId="Prism8.Document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BD13FBE3-CA5B-495A-9213-E0A4D3C3A16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93675" y="2914650"/>
                        <a:ext cx="3856038" cy="2990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F539438F-E29A-4823-9FC7-7F0CC7275D8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3217982"/>
              </p:ext>
            </p:extLst>
          </p:nvPr>
        </p:nvGraphicFramePr>
        <p:xfrm>
          <a:off x="3697288" y="2914650"/>
          <a:ext cx="3856037" cy="299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0" name="Prism 8" r:id="rId11" imgW="3855613" imgH="2991439" progId="Prism8.Document">
                  <p:embed/>
                </p:oleObj>
              </mc:Choice>
              <mc:Fallback>
                <p:oleObj name="Prism 8" r:id="rId11" imgW="3855613" imgH="2991439" progId="Prism8.Document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F539438F-E29A-4823-9FC7-7F0CC7275D8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697288" y="2914650"/>
                        <a:ext cx="3856037" cy="2990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F988AA39-652E-49E6-885D-D89B9953C6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6746057"/>
              </p:ext>
            </p:extLst>
          </p:nvPr>
        </p:nvGraphicFramePr>
        <p:xfrm>
          <a:off x="7061200" y="2914650"/>
          <a:ext cx="3856038" cy="299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1" name="Prism 8" r:id="rId13" imgW="3855613" imgH="2991439" progId="Prism8.Document">
                  <p:embed/>
                </p:oleObj>
              </mc:Choice>
              <mc:Fallback>
                <p:oleObj name="Prism 8" r:id="rId13" imgW="3855613" imgH="2991439" progId="Prism8.Document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F988AA39-652E-49E6-885D-D89B9953C6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061200" y="2914650"/>
                        <a:ext cx="3856038" cy="2990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1BD995C2-C678-40CD-9858-71E5E4D58133}"/>
              </a:ext>
            </a:extLst>
          </p:cNvPr>
          <p:cNvSpPr txBox="1"/>
          <p:nvPr/>
        </p:nvSpPr>
        <p:spPr>
          <a:xfrm>
            <a:off x="2121722" y="5934670"/>
            <a:ext cx="7587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/>
              <a:t>Supplementary Figure 4. </a:t>
            </a:r>
            <a:r>
              <a:rPr lang="en-US" dirty="0" err="1"/>
              <a:t>Venetoclax</a:t>
            </a:r>
            <a:r>
              <a:rPr lang="en-US" dirty="0"/>
              <a:t> dose-response curves for H146, H187, H209, H211, H1417 and H1963 SCLC cell lines.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65909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6B0788A-43F5-445F-963D-B1BB2428F02A}"/>
              </a:ext>
            </a:extLst>
          </p:cNvPr>
          <p:cNvGraphicFramePr>
            <a:graphicFrameLocks noGrp="1"/>
          </p:cNvGraphicFramePr>
          <p:nvPr/>
        </p:nvGraphicFramePr>
        <p:xfrm>
          <a:off x="3793104" y="983248"/>
          <a:ext cx="3560195" cy="2879569"/>
        </p:xfrm>
        <a:graphic>
          <a:graphicData uri="http://schemas.openxmlformats.org/drawingml/2006/table">
            <a:tbl>
              <a:tblPr/>
              <a:tblGrid>
                <a:gridCol w="836668">
                  <a:extLst>
                    <a:ext uri="{9D8B030D-6E8A-4147-A177-3AD203B41FA5}">
                      <a16:colId xmlns:a16="http://schemas.microsoft.com/office/drawing/2014/main" val="1037895702"/>
                    </a:ext>
                  </a:extLst>
                </a:gridCol>
                <a:gridCol w="1272432">
                  <a:extLst>
                    <a:ext uri="{9D8B030D-6E8A-4147-A177-3AD203B41FA5}">
                      <a16:colId xmlns:a16="http://schemas.microsoft.com/office/drawing/2014/main" val="1730782200"/>
                    </a:ext>
                  </a:extLst>
                </a:gridCol>
                <a:gridCol w="1451095">
                  <a:extLst>
                    <a:ext uri="{9D8B030D-6E8A-4147-A177-3AD203B41FA5}">
                      <a16:colId xmlns:a16="http://schemas.microsoft.com/office/drawing/2014/main" val="71120093"/>
                    </a:ext>
                  </a:extLst>
                </a:gridCol>
              </a:tblGrid>
              <a:tr h="261779"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KAN571C (nM)</a:t>
                      </a: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Venetoclax (</a:t>
                      </a:r>
                      <a:r>
                        <a:rPr lang="el-GR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μ</a:t>
                      </a: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M)</a:t>
                      </a: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9206067"/>
                  </a:ext>
                </a:extLst>
              </a:tr>
              <a:tr h="26177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H69</a:t>
                      </a: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350.90</a:t>
                      </a: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25.09</a:t>
                      </a: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7269740"/>
                  </a:ext>
                </a:extLst>
              </a:tr>
              <a:tr h="26177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H82</a:t>
                      </a: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417.20</a:t>
                      </a: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13.63</a:t>
                      </a: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3511635"/>
                  </a:ext>
                </a:extLst>
              </a:tr>
              <a:tr h="26177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H146</a:t>
                      </a: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234.50</a:t>
                      </a: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6.75</a:t>
                      </a: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2395048"/>
                  </a:ext>
                </a:extLst>
              </a:tr>
              <a:tr h="26177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H187</a:t>
                      </a: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232.50</a:t>
                      </a: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7.08</a:t>
                      </a: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1907372"/>
                  </a:ext>
                </a:extLst>
              </a:tr>
              <a:tr h="26177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H209</a:t>
                      </a: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237.10</a:t>
                      </a: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20.67</a:t>
                      </a: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7873058"/>
                  </a:ext>
                </a:extLst>
              </a:tr>
              <a:tr h="26177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H211</a:t>
                      </a: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183.40</a:t>
                      </a: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18.42</a:t>
                      </a: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5565114"/>
                  </a:ext>
                </a:extLst>
              </a:tr>
              <a:tr h="26177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H1417</a:t>
                      </a: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540.30</a:t>
                      </a: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11.48</a:t>
                      </a: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9031576"/>
                  </a:ext>
                </a:extLst>
              </a:tr>
              <a:tr h="26177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H1963</a:t>
                      </a: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196.00</a:t>
                      </a: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&gt;50</a:t>
                      </a: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3193038"/>
                  </a:ext>
                </a:extLst>
              </a:tr>
              <a:tr h="261779"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2902874"/>
                  </a:ext>
                </a:extLst>
              </a:tr>
              <a:tr h="26177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298.99</a:t>
                      </a: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16.74</a:t>
                      </a:r>
                    </a:p>
                  </a:txBody>
                  <a:tcPr marL="13089" marR="13089" marT="13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543951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83DCE9A-0D3B-4046-AA8B-15CCC04F81F4}"/>
              </a:ext>
            </a:extLst>
          </p:cNvPr>
          <p:cNvSpPr txBox="1"/>
          <p:nvPr/>
        </p:nvSpPr>
        <p:spPr>
          <a:xfrm>
            <a:off x="2754930" y="4223688"/>
            <a:ext cx="7587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/>
              <a:t>Supplementary Table 2. </a:t>
            </a:r>
            <a:r>
              <a:rPr lang="en-US" dirty="0"/>
              <a:t>IC50 values of KAN0441571C and </a:t>
            </a:r>
            <a:r>
              <a:rPr lang="en-US" dirty="0" err="1"/>
              <a:t>venetoclax</a:t>
            </a:r>
            <a:r>
              <a:rPr lang="en-US" dirty="0"/>
              <a:t> in eight SCLC cell lines.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41746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771B314-7DAC-41FC-842A-31298F6AFF14}"/>
              </a:ext>
            </a:extLst>
          </p:cNvPr>
          <p:cNvSpPr txBox="1"/>
          <p:nvPr/>
        </p:nvSpPr>
        <p:spPr>
          <a:xfrm>
            <a:off x="1455577" y="179214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H146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01D771-50DC-45BC-8D4D-1EFF9C0B1E00}"/>
              </a:ext>
            </a:extLst>
          </p:cNvPr>
          <p:cNvSpPr txBox="1"/>
          <p:nvPr/>
        </p:nvSpPr>
        <p:spPr>
          <a:xfrm>
            <a:off x="5190695" y="179214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H187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DBF14D-339C-47FF-8BDF-AC807FC80767}"/>
              </a:ext>
            </a:extLst>
          </p:cNvPr>
          <p:cNvSpPr txBox="1"/>
          <p:nvPr/>
        </p:nvSpPr>
        <p:spPr>
          <a:xfrm>
            <a:off x="9038018" y="179214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H209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7DC553-C9B8-4709-930C-5DA5D45FA7BC}"/>
              </a:ext>
            </a:extLst>
          </p:cNvPr>
          <p:cNvSpPr txBox="1"/>
          <p:nvPr/>
        </p:nvSpPr>
        <p:spPr>
          <a:xfrm>
            <a:off x="1455577" y="3140128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H211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91CCC4-C1CC-49A0-810F-D6DFDD679F17}"/>
              </a:ext>
            </a:extLst>
          </p:cNvPr>
          <p:cNvSpPr txBox="1"/>
          <p:nvPr/>
        </p:nvSpPr>
        <p:spPr>
          <a:xfrm>
            <a:off x="5132185" y="3140128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H1417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72B3B7-CDD9-4CE9-BCD5-959A5D4F85CC}"/>
              </a:ext>
            </a:extLst>
          </p:cNvPr>
          <p:cNvSpPr txBox="1"/>
          <p:nvPr/>
        </p:nvSpPr>
        <p:spPr>
          <a:xfrm>
            <a:off x="8979508" y="3140128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H1963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AB1313-9E00-4825-9A64-58B7966717F0}"/>
              </a:ext>
            </a:extLst>
          </p:cNvPr>
          <p:cNvSpPr txBox="1"/>
          <p:nvPr/>
        </p:nvSpPr>
        <p:spPr>
          <a:xfrm>
            <a:off x="2445265" y="5986288"/>
            <a:ext cx="7587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/>
              <a:t>Supplementary Figure 5. </a:t>
            </a:r>
            <a:r>
              <a:rPr lang="en-US" dirty="0"/>
              <a:t>Combinatorial index over F</a:t>
            </a:r>
            <a:r>
              <a:rPr lang="en-US" baseline="-25000" dirty="0"/>
              <a:t>a</a:t>
            </a:r>
            <a:r>
              <a:rPr lang="en-US" dirty="0"/>
              <a:t> graphs for H146, H187, H209, H211, H1417 and H1963 SCLC cell lines.</a:t>
            </a:r>
            <a:endParaRPr lang="en-US" b="1" dirty="0"/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963E10D3-1177-4BE7-8323-F8F1A4E9788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1336618"/>
              </p:ext>
            </p:extLst>
          </p:nvPr>
        </p:nvGraphicFramePr>
        <p:xfrm>
          <a:off x="-111808" y="0"/>
          <a:ext cx="3814763" cy="317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92" name="Prism 8" r:id="rId3" imgW="3814557" imgH="3174398" progId="Prism8.Document">
                  <p:embed/>
                </p:oleObj>
              </mc:Choice>
              <mc:Fallback>
                <p:oleObj name="Prism 8" r:id="rId3" imgW="3814557" imgH="317439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11808" y="0"/>
                        <a:ext cx="3814763" cy="3175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464E1606-C3FE-41AC-A684-8154BA9431B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6645351"/>
              </p:ext>
            </p:extLst>
          </p:nvPr>
        </p:nvGraphicFramePr>
        <p:xfrm>
          <a:off x="3623309" y="0"/>
          <a:ext cx="3814763" cy="317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93" name="Prism 8" r:id="rId5" imgW="3814557" imgH="3174398" progId="Prism8.Document">
                  <p:embed/>
                </p:oleObj>
              </mc:Choice>
              <mc:Fallback>
                <p:oleObj name="Prism 8" r:id="rId5" imgW="3814557" imgH="317439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623309" y="0"/>
                        <a:ext cx="3814763" cy="3175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9403E3CD-C7A0-41D8-B5B2-2676F0D135C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0953241"/>
              </p:ext>
            </p:extLst>
          </p:nvPr>
        </p:nvGraphicFramePr>
        <p:xfrm>
          <a:off x="7470632" y="0"/>
          <a:ext cx="3814763" cy="317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94" name="Prism 8" r:id="rId7" imgW="3814557" imgH="3174398" progId="Prism8.Document">
                  <p:embed/>
                </p:oleObj>
              </mc:Choice>
              <mc:Fallback>
                <p:oleObj name="Prism 8" r:id="rId7" imgW="3814557" imgH="317439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470632" y="0"/>
                        <a:ext cx="3814763" cy="3175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DEBFC2FE-85EE-4AB9-BF29-266F749294D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4606113"/>
              </p:ext>
            </p:extLst>
          </p:nvPr>
        </p:nvGraphicFramePr>
        <p:xfrm>
          <a:off x="-111808" y="2811288"/>
          <a:ext cx="3814763" cy="317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95" name="Prism 8" r:id="rId9" imgW="3814557" imgH="3174398" progId="Prism8.Document">
                  <p:embed/>
                </p:oleObj>
              </mc:Choice>
              <mc:Fallback>
                <p:oleObj name="Prism 8" r:id="rId9" imgW="3814557" imgH="317439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-111808" y="2811288"/>
                        <a:ext cx="3814763" cy="3175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C2D8C094-3C8C-48CB-A8C6-59C9DB47F6A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6121659"/>
              </p:ext>
            </p:extLst>
          </p:nvPr>
        </p:nvGraphicFramePr>
        <p:xfrm>
          <a:off x="3623308" y="2811288"/>
          <a:ext cx="3814763" cy="317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96" name="Prism 8" r:id="rId11" imgW="3814557" imgH="3174398" progId="Prism8.Document">
                  <p:embed/>
                </p:oleObj>
              </mc:Choice>
              <mc:Fallback>
                <p:oleObj name="Prism 8" r:id="rId11" imgW="3814557" imgH="317439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623308" y="2811288"/>
                        <a:ext cx="3814763" cy="3175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62F67081-8AAF-4F8B-BA3B-A331CB1870E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2182987"/>
              </p:ext>
            </p:extLst>
          </p:nvPr>
        </p:nvGraphicFramePr>
        <p:xfrm>
          <a:off x="7470631" y="2811288"/>
          <a:ext cx="3814763" cy="317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97" name="Prism 8" r:id="rId13" imgW="3814557" imgH="3174398" progId="Prism8.Document">
                  <p:embed/>
                </p:oleObj>
              </mc:Choice>
              <mc:Fallback>
                <p:oleObj name="Prism 8" r:id="rId13" imgW="3814557" imgH="317439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470631" y="2811288"/>
                        <a:ext cx="3814763" cy="3175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0481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1FDA367-6E29-45FB-ABCB-3315F343340A}"/>
              </a:ext>
            </a:extLst>
          </p:cNvPr>
          <p:cNvSpPr txBox="1"/>
          <p:nvPr/>
        </p:nvSpPr>
        <p:spPr>
          <a:xfrm>
            <a:off x="1455577" y="179214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H146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217D34-C95C-4F3A-B4ED-17B8EB2D483C}"/>
              </a:ext>
            </a:extLst>
          </p:cNvPr>
          <p:cNvSpPr txBox="1"/>
          <p:nvPr/>
        </p:nvSpPr>
        <p:spPr>
          <a:xfrm>
            <a:off x="5190695" y="179214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H187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62C870-7256-4FE5-B9C4-6157A4BB8A91}"/>
              </a:ext>
            </a:extLst>
          </p:cNvPr>
          <p:cNvSpPr txBox="1"/>
          <p:nvPr/>
        </p:nvSpPr>
        <p:spPr>
          <a:xfrm>
            <a:off x="9038018" y="179214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H209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26616E-77DA-4917-9B3F-1DDF1844A577}"/>
              </a:ext>
            </a:extLst>
          </p:cNvPr>
          <p:cNvSpPr txBox="1"/>
          <p:nvPr/>
        </p:nvSpPr>
        <p:spPr>
          <a:xfrm>
            <a:off x="1455577" y="3140128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H211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1D4830-41CF-450E-A534-EB587E663771}"/>
              </a:ext>
            </a:extLst>
          </p:cNvPr>
          <p:cNvSpPr txBox="1"/>
          <p:nvPr/>
        </p:nvSpPr>
        <p:spPr>
          <a:xfrm>
            <a:off x="5132185" y="3140128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H1417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A12E19-E574-4B57-8F94-1FD948004FDA}"/>
              </a:ext>
            </a:extLst>
          </p:cNvPr>
          <p:cNvSpPr txBox="1"/>
          <p:nvPr/>
        </p:nvSpPr>
        <p:spPr>
          <a:xfrm>
            <a:off x="8979508" y="3140128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H1963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8D4DAA-AD45-4B63-B5CB-1155E76461FA}"/>
              </a:ext>
            </a:extLst>
          </p:cNvPr>
          <p:cNvSpPr txBox="1"/>
          <p:nvPr/>
        </p:nvSpPr>
        <p:spPr>
          <a:xfrm>
            <a:off x="2445265" y="5986288"/>
            <a:ext cx="7587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/>
              <a:t>Supplementary Figure 6. </a:t>
            </a:r>
            <a:r>
              <a:rPr lang="en-US" dirty="0" err="1"/>
              <a:t>Isobole</a:t>
            </a:r>
            <a:r>
              <a:rPr lang="en-US" dirty="0"/>
              <a:t> synergy analysis for H146, H187, H209, H211, H1417 and H1963 SCLC cell lines.</a:t>
            </a:r>
            <a:endParaRPr lang="en-US" b="1" dirty="0"/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FE597812-EB18-444B-A7E6-3630087F62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4891909"/>
              </p:ext>
            </p:extLst>
          </p:nvPr>
        </p:nvGraphicFramePr>
        <p:xfrm>
          <a:off x="-2057" y="287794"/>
          <a:ext cx="3933825" cy="297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12" name="Prism 8" r:id="rId3" imgW="3933402" imgH="2973072" progId="Prism8.Document">
                  <p:embed/>
                </p:oleObj>
              </mc:Choice>
              <mc:Fallback>
                <p:oleObj name="Prism 8" r:id="rId3" imgW="3933402" imgH="2973072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2057" y="287794"/>
                        <a:ext cx="3933825" cy="2973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304A6330-4340-4904-858D-3F775C9D5A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7737521"/>
              </p:ext>
            </p:extLst>
          </p:nvPr>
        </p:nvGraphicFramePr>
        <p:xfrm>
          <a:off x="3593205" y="287793"/>
          <a:ext cx="3933825" cy="297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13" name="Prism 8" r:id="rId5" imgW="3933402" imgH="2973072" progId="Prism8.Document">
                  <p:embed/>
                </p:oleObj>
              </mc:Choice>
              <mc:Fallback>
                <p:oleObj name="Prism 8" r:id="rId5" imgW="3933402" imgH="2973072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593205" y="287793"/>
                        <a:ext cx="3933825" cy="2973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08D4F5E6-2015-4F1C-B565-5AF563F6C13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9668224"/>
              </p:ext>
            </p:extLst>
          </p:nvPr>
        </p:nvGraphicFramePr>
        <p:xfrm>
          <a:off x="7325133" y="281807"/>
          <a:ext cx="3933825" cy="297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14" name="Prism 8" r:id="rId7" imgW="3933402" imgH="2973072" progId="Prism8.Document">
                  <p:embed/>
                </p:oleObj>
              </mc:Choice>
              <mc:Fallback>
                <p:oleObj name="Prism 8" r:id="rId7" imgW="3933402" imgH="2973072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325133" y="281807"/>
                        <a:ext cx="3933825" cy="2973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F35B6E81-E7CB-4277-A621-5E045B1BBE0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5921165"/>
              </p:ext>
            </p:extLst>
          </p:nvPr>
        </p:nvGraphicFramePr>
        <p:xfrm>
          <a:off x="34455" y="3255194"/>
          <a:ext cx="3860800" cy="297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15" name="Prism 8" r:id="rId9" imgW="3860295" imgH="2973072" progId="Prism8.Document">
                  <p:embed/>
                </p:oleObj>
              </mc:Choice>
              <mc:Fallback>
                <p:oleObj name="Prism 8" r:id="rId9" imgW="3860295" imgH="2973072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4455" y="3255194"/>
                        <a:ext cx="3860800" cy="2973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D2013163-6120-4C9A-9E39-5A52AF8AADE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2429315"/>
              </p:ext>
            </p:extLst>
          </p:nvPr>
        </p:nvGraphicFramePr>
        <p:xfrm>
          <a:off x="3563246" y="3140128"/>
          <a:ext cx="3933825" cy="297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16" name="Prism 8" r:id="rId11" imgW="3933402" imgH="2973072" progId="Prism8.Document">
                  <p:embed/>
                </p:oleObj>
              </mc:Choice>
              <mc:Fallback>
                <p:oleObj name="Prism 8" r:id="rId11" imgW="3933402" imgH="2973072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563246" y="3140128"/>
                        <a:ext cx="3933825" cy="2973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20F557F2-F1F6-40C2-8EAB-342BF0159B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9675571"/>
              </p:ext>
            </p:extLst>
          </p:nvPr>
        </p:nvGraphicFramePr>
        <p:xfrm>
          <a:off x="7412651" y="3140128"/>
          <a:ext cx="3933825" cy="297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17" name="Prism 8" r:id="rId13" imgW="3933402" imgH="2973072" progId="Prism8.Document">
                  <p:embed/>
                </p:oleObj>
              </mc:Choice>
              <mc:Fallback>
                <p:oleObj name="Prism 8" r:id="rId13" imgW="3933402" imgH="2973072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412651" y="3140128"/>
                        <a:ext cx="3933825" cy="2973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05023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8618588-0EEC-41B4-A4AF-B1938AFEA9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0140364"/>
              </p:ext>
            </p:extLst>
          </p:nvPr>
        </p:nvGraphicFramePr>
        <p:xfrm>
          <a:off x="3918117" y="1160151"/>
          <a:ext cx="3704993" cy="386531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630259">
                  <a:extLst>
                    <a:ext uri="{9D8B030D-6E8A-4147-A177-3AD203B41FA5}">
                      <a16:colId xmlns:a16="http://schemas.microsoft.com/office/drawing/2014/main" val="1471651562"/>
                    </a:ext>
                  </a:extLst>
                </a:gridCol>
                <a:gridCol w="2074734">
                  <a:extLst>
                    <a:ext uri="{9D8B030D-6E8A-4147-A177-3AD203B41FA5}">
                      <a16:colId xmlns:a16="http://schemas.microsoft.com/office/drawing/2014/main" val="329944475"/>
                    </a:ext>
                  </a:extLst>
                </a:gridCol>
              </a:tblGrid>
              <a:tr h="628020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 b="1" dirty="0">
                          <a:effectLst/>
                        </a:rPr>
                        <a:t>Kinase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39" marR="85639" marT="0" marB="0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 b="1" dirty="0">
                          <a:effectLst/>
                        </a:rPr>
                        <a:t>KAN0441571C kinase activity IC50 (</a:t>
                      </a:r>
                      <a:r>
                        <a:rPr lang="en-US" sz="1400" b="1" dirty="0" err="1">
                          <a:effectLst/>
                        </a:rPr>
                        <a:t>nM</a:t>
                      </a:r>
                      <a:r>
                        <a:rPr lang="en-US" sz="1400" b="1" dirty="0">
                          <a:effectLst/>
                        </a:rPr>
                        <a:t>)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39" marR="85639" marT="0" marB="0"/>
                </a:tc>
                <a:extLst>
                  <a:ext uri="{0D108BD9-81ED-4DB2-BD59-A6C34878D82A}">
                    <a16:rowId xmlns:a16="http://schemas.microsoft.com/office/drawing/2014/main" val="1013820423"/>
                  </a:ext>
                </a:extLst>
              </a:tr>
              <a:tr h="209340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CDK4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39" marR="85639" marT="0" marB="0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29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39" marR="85639" marT="0" marB="0"/>
                </a:tc>
                <a:extLst>
                  <a:ext uri="{0D108BD9-81ED-4DB2-BD59-A6C34878D82A}">
                    <a16:rowId xmlns:a16="http://schemas.microsoft.com/office/drawing/2014/main" val="2832647096"/>
                  </a:ext>
                </a:extLst>
              </a:tr>
              <a:tr h="209340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CDK6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39" marR="85639" marT="0" marB="0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28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39" marR="85639" marT="0" marB="0"/>
                </a:tc>
                <a:extLst>
                  <a:ext uri="{0D108BD9-81ED-4DB2-BD59-A6C34878D82A}">
                    <a16:rowId xmlns:a16="http://schemas.microsoft.com/office/drawing/2014/main" val="3602994656"/>
                  </a:ext>
                </a:extLst>
              </a:tr>
              <a:tr h="209340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CDK7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39" marR="85639" marT="0" marB="0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106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39" marR="85639" marT="0" marB="0"/>
                </a:tc>
                <a:extLst>
                  <a:ext uri="{0D108BD9-81ED-4DB2-BD59-A6C34878D82A}">
                    <a16:rowId xmlns:a16="http://schemas.microsoft.com/office/drawing/2014/main" val="3332920741"/>
                  </a:ext>
                </a:extLst>
              </a:tr>
              <a:tr h="209340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CDK9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39" marR="85639" marT="0" marB="0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5.7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39" marR="85639" marT="0" marB="0"/>
                </a:tc>
                <a:extLst>
                  <a:ext uri="{0D108BD9-81ED-4DB2-BD59-A6C34878D82A}">
                    <a16:rowId xmlns:a16="http://schemas.microsoft.com/office/drawing/2014/main" val="3265008520"/>
                  </a:ext>
                </a:extLst>
              </a:tr>
              <a:tr h="209340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CDK13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39" marR="85639" marT="0" marB="0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42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39" marR="85639" marT="0" marB="0"/>
                </a:tc>
                <a:extLst>
                  <a:ext uri="{0D108BD9-81ED-4DB2-BD59-A6C34878D82A}">
                    <a16:rowId xmlns:a16="http://schemas.microsoft.com/office/drawing/2014/main" val="850508432"/>
                  </a:ext>
                </a:extLst>
              </a:tr>
              <a:tr h="209340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CDK17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39" marR="85639" marT="0" marB="0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1180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39" marR="85639" marT="0" marB="0"/>
                </a:tc>
                <a:extLst>
                  <a:ext uri="{0D108BD9-81ED-4DB2-BD59-A6C34878D82A}">
                    <a16:rowId xmlns:a16="http://schemas.microsoft.com/office/drawing/2014/main" val="1529153787"/>
                  </a:ext>
                </a:extLst>
              </a:tr>
              <a:tr h="209340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JAK1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39" marR="85639" marT="0" marB="0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 dirty="0">
                          <a:effectLst/>
                        </a:rPr>
                        <a:t>1190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39" marR="85639" marT="0" marB="0"/>
                </a:tc>
                <a:extLst>
                  <a:ext uri="{0D108BD9-81ED-4DB2-BD59-A6C34878D82A}">
                    <a16:rowId xmlns:a16="http://schemas.microsoft.com/office/drawing/2014/main" val="3617168233"/>
                  </a:ext>
                </a:extLst>
              </a:tr>
              <a:tr h="209340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JAK2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39" marR="85639" marT="0" marB="0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 dirty="0">
                          <a:effectLst/>
                        </a:rPr>
                        <a:t>957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39" marR="85639" marT="0" marB="0"/>
                </a:tc>
                <a:extLst>
                  <a:ext uri="{0D108BD9-81ED-4DB2-BD59-A6C34878D82A}">
                    <a16:rowId xmlns:a16="http://schemas.microsoft.com/office/drawing/2014/main" val="464230721"/>
                  </a:ext>
                </a:extLst>
              </a:tr>
              <a:tr h="209340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JAK3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39" marR="85639" marT="0" marB="0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451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39" marR="85639" marT="0" marB="0"/>
                </a:tc>
                <a:extLst>
                  <a:ext uri="{0D108BD9-81ED-4DB2-BD59-A6C34878D82A}">
                    <a16:rowId xmlns:a16="http://schemas.microsoft.com/office/drawing/2014/main" val="1613716237"/>
                  </a:ext>
                </a:extLst>
              </a:tr>
              <a:tr h="209340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TYK2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39" marR="85639" marT="0" marB="0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111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39" marR="85639" marT="0" marB="0"/>
                </a:tc>
                <a:extLst>
                  <a:ext uri="{0D108BD9-81ED-4DB2-BD59-A6C34878D82A}">
                    <a16:rowId xmlns:a16="http://schemas.microsoft.com/office/drawing/2014/main" val="2103021785"/>
                  </a:ext>
                </a:extLst>
              </a:tr>
              <a:tr h="209340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PDGFRb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39" marR="85639" marT="0" marB="0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36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39" marR="85639" marT="0" marB="0"/>
                </a:tc>
                <a:extLst>
                  <a:ext uri="{0D108BD9-81ED-4DB2-BD59-A6C34878D82A}">
                    <a16:rowId xmlns:a16="http://schemas.microsoft.com/office/drawing/2014/main" val="2545934384"/>
                  </a:ext>
                </a:extLst>
              </a:tr>
              <a:tr h="250256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 dirty="0">
                          <a:effectLst/>
                        </a:rPr>
                        <a:t>Aurora A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39" marR="85639" marT="0" marB="0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 dirty="0">
                          <a:effectLst/>
                        </a:rPr>
                        <a:t>580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39" marR="85639" marT="0" marB="0"/>
                </a:tc>
                <a:extLst>
                  <a:ext uri="{0D108BD9-81ED-4DB2-BD59-A6C34878D82A}">
                    <a16:rowId xmlns:a16="http://schemas.microsoft.com/office/drawing/2014/main" val="1325396163"/>
                  </a:ext>
                </a:extLst>
              </a:tr>
              <a:tr h="209340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FLT3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39" marR="85639" marT="0" marB="0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39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39" marR="85639" marT="0" marB="0"/>
                </a:tc>
                <a:extLst>
                  <a:ext uri="{0D108BD9-81ED-4DB2-BD59-A6C34878D82A}">
                    <a16:rowId xmlns:a16="http://schemas.microsoft.com/office/drawing/2014/main" val="2087607192"/>
                  </a:ext>
                </a:extLst>
              </a:tr>
              <a:tr h="209340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MKNK2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39" marR="85639" marT="0" marB="0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3430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39" marR="85639" marT="0" marB="0"/>
                </a:tc>
                <a:extLst>
                  <a:ext uri="{0D108BD9-81ED-4DB2-BD59-A6C34878D82A}">
                    <a16:rowId xmlns:a16="http://schemas.microsoft.com/office/drawing/2014/main" val="210736656"/>
                  </a:ext>
                </a:extLst>
              </a:tr>
              <a:tr h="209340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>
                          <a:effectLst/>
                        </a:rPr>
                        <a:t>ROCK2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39" marR="85639" marT="0" marB="0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400" dirty="0">
                          <a:effectLst/>
                        </a:rPr>
                        <a:t>2090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39" marR="85639" marT="0" marB="0"/>
                </a:tc>
                <a:extLst>
                  <a:ext uri="{0D108BD9-81ED-4DB2-BD59-A6C34878D82A}">
                    <a16:rowId xmlns:a16="http://schemas.microsoft.com/office/drawing/2014/main" val="1484383179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90D548D3-D28A-4214-A170-0630BA7A5B5B}"/>
              </a:ext>
            </a:extLst>
          </p:cNvPr>
          <p:cNvSpPr txBox="1"/>
          <p:nvPr/>
        </p:nvSpPr>
        <p:spPr>
          <a:xfrm>
            <a:off x="2083811" y="5498815"/>
            <a:ext cx="75876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/>
              <a:t>Supplementary Table 3. </a:t>
            </a:r>
            <a:r>
              <a:rPr lang="en-US" dirty="0"/>
              <a:t>Potencies of KAN04415171C against off-target </a:t>
            </a:r>
            <a:r>
              <a:rPr lang="en-US"/>
              <a:t>kinases determined by </a:t>
            </a:r>
            <a:r>
              <a:rPr lang="en-US" dirty="0" err="1"/>
              <a:t>Flashplate</a:t>
            </a:r>
            <a:r>
              <a:rPr lang="en-US" dirty="0"/>
              <a:t>-based radiometric </a:t>
            </a:r>
            <a:r>
              <a:rPr lang="en-US" baseline="30000" dirty="0"/>
              <a:t>33</a:t>
            </a:r>
            <a:r>
              <a:rPr lang="en-US" dirty="0"/>
              <a:t>P assay (</a:t>
            </a:r>
            <a:r>
              <a:rPr lang="en-US" dirty="0" err="1"/>
              <a:t>ProQinase</a:t>
            </a:r>
            <a:r>
              <a:rPr lang="en-US" dirty="0"/>
              <a:t>, Freiburg, Germany) subsequent to identification of off-target effectors via </a:t>
            </a:r>
            <a:r>
              <a:rPr lang="en-US" dirty="0" err="1"/>
              <a:t>KINOMEscan</a:t>
            </a:r>
            <a:r>
              <a:rPr lang="en-US" dirty="0"/>
              <a:t>™ (</a:t>
            </a:r>
            <a:r>
              <a:rPr lang="en-US" dirty="0" err="1"/>
              <a:t>DiscoverX</a:t>
            </a:r>
            <a:r>
              <a:rPr lang="en-US" dirty="0"/>
              <a:t>, San Diego, CA, USA) profiling.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8346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3167</TotalTime>
  <Words>821</Words>
  <Application>Microsoft Office PowerPoint</Application>
  <PresentationFormat>Widescreen</PresentationFormat>
  <Paragraphs>350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Prism 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Walter Wang</dc:creator>
  <cp:lastModifiedBy>Wang, Walter</cp:lastModifiedBy>
  <cp:revision>43</cp:revision>
  <dcterms:created xsi:type="dcterms:W3CDTF">2020-05-05T17:03:34Z</dcterms:created>
  <dcterms:modified xsi:type="dcterms:W3CDTF">2021-05-13T09:23:34Z</dcterms:modified>
</cp:coreProperties>
</file>