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ms-powerpoint.presentation.macroEnabled.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 id="261" r:id="rId4"/>
    <p:sldId id="262" r:id="rId5"/>
    <p:sldId id="260"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62" d="100"/>
          <a:sy n="62" d="100"/>
        </p:scale>
        <p:origin x="2190"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pt-BR"/>
              <a:t>Clique para editar o título Mestre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7CB3F7B3-91C5-40FC-B6D0-403D17DF85E5}" type="datetimeFigureOut">
              <a:rPr lang="pt-BR" smtClean="0"/>
              <a:t>04/03/2021</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3079980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CB3F7B3-91C5-40FC-B6D0-403D17DF85E5}" type="datetimeFigureOut">
              <a:rPr lang="pt-BR" smtClean="0"/>
              <a:t>04/03/2021</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3800069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CB3F7B3-91C5-40FC-B6D0-403D17DF85E5}" type="datetimeFigureOut">
              <a:rPr lang="pt-BR" smtClean="0"/>
              <a:t>04/03/2021</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3458917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CB3F7B3-91C5-40FC-B6D0-403D17DF85E5}" type="datetimeFigureOut">
              <a:rPr lang="pt-BR" smtClean="0"/>
              <a:t>04/03/2021</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4045074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pt-BR"/>
              <a:t>Clique para editar o título Mestre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fld id="{7CB3F7B3-91C5-40FC-B6D0-403D17DF85E5}" type="datetimeFigureOut">
              <a:rPr lang="pt-BR" smtClean="0"/>
              <a:t>04/03/2021</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356805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7CB3F7B3-91C5-40FC-B6D0-403D17DF85E5}" type="datetimeFigureOut">
              <a:rPr lang="pt-BR" smtClean="0"/>
              <a:t>04/03/2021</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1439305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4" name="Content Placeholder 3"/>
          <p:cNvSpPr>
            <a:spLocks noGrp="1"/>
          </p:cNvSpPr>
          <p:nvPr>
            <p:ph sz="half" idx="2"/>
          </p:nvPr>
        </p:nvSpPr>
        <p:spPr>
          <a:xfrm>
            <a:off x="472381" y="3618442"/>
            <a:ext cx="2901255" cy="532218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6" name="Content Placeholder 5"/>
          <p:cNvSpPr>
            <a:spLocks noGrp="1"/>
          </p:cNvSpPr>
          <p:nvPr>
            <p:ph sz="quarter" idx="4"/>
          </p:nvPr>
        </p:nvSpPr>
        <p:spPr>
          <a:xfrm>
            <a:off x="3471863" y="3618442"/>
            <a:ext cx="2915543" cy="532218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7CB3F7B3-91C5-40FC-B6D0-403D17DF85E5}" type="datetimeFigureOut">
              <a:rPr lang="pt-BR" smtClean="0"/>
              <a:t>04/03/2021</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525535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7CB3F7B3-91C5-40FC-B6D0-403D17DF85E5}" type="datetimeFigureOut">
              <a:rPr lang="pt-BR" smtClean="0"/>
              <a:t>04/03/2021</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932700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3F7B3-91C5-40FC-B6D0-403D17DF85E5}" type="datetimeFigureOut">
              <a:rPr lang="pt-BR" smtClean="0"/>
              <a:t>04/03/2021</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3767855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pt-BR"/>
              <a:t>Clique para editar o título Mestre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7CB3F7B3-91C5-40FC-B6D0-403D17DF85E5}" type="datetimeFigureOut">
              <a:rPr lang="pt-BR" smtClean="0"/>
              <a:t>04/03/2021</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1465026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a:t>Clique no ícone para adicionar uma imagem</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7CB3F7B3-91C5-40FC-B6D0-403D17DF85E5}" type="datetimeFigureOut">
              <a:rPr lang="pt-BR" smtClean="0"/>
              <a:t>04/03/2021</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C0BFCB83-369D-40F2-814A-41701B592628}" type="slidenum">
              <a:rPr lang="pt-BR" smtClean="0"/>
              <a:t>‹#›</a:t>
            </a:fld>
            <a:endParaRPr lang="pt-BR"/>
          </a:p>
        </p:txBody>
      </p:sp>
    </p:spTree>
    <p:extLst>
      <p:ext uri="{BB962C8B-B14F-4D97-AF65-F5344CB8AC3E}">
        <p14:creationId xmlns:p14="http://schemas.microsoft.com/office/powerpoint/2010/main" val="1449930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CB3F7B3-91C5-40FC-B6D0-403D17DF85E5}" type="datetimeFigureOut">
              <a:rPr lang="pt-BR" smtClean="0"/>
              <a:t>04/03/2021</a:t>
            </a:fld>
            <a:endParaRPr lang="pt-B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0BFCB83-369D-40F2-814A-41701B592628}" type="slidenum">
              <a:rPr lang="pt-BR" smtClean="0"/>
              <a:t>‹#›</a:t>
            </a:fld>
            <a:endParaRPr lang="pt-BR"/>
          </a:p>
        </p:txBody>
      </p:sp>
    </p:spTree>
    <p:extLst>
      <p:ext uri="{BB962C8B-B14F-4D97-AF65-F5344CB8AC3E}">
        <p14:creationId xmlns:p14="http://schemas.microsoft.com/office/powerpoint/2010/main" val="25297804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image" Target="../media/image14.emf"/><Relationship Id="rId1" Type="http://schemas.openxmlformats.org/officeDocument/2006/relationships/slideLayout" Target="../slideLayouts/slideLayout7.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s>
</file>

<file path=ppt/slides/_rels/slide5.x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image" Target="../media/image37.emf"/><Relationship Id="rId3" Type="http://schemas.openxmlformats.org/officeDocument/2006/relationships/image" Target="../media/image27.emf"/><Relationship Id="rId7" Type="http://schemas.openxmlformats.org/officeDocument/2006/relationships/image" Target="../media/image31.emf"/><Relationship Id="rId12" Type="http://schemas.openxmlformats.org/officeDocument/2006/relationships/image" Target="../media/image36.emf"/><Relationship Id="rId2" Type="http://schemas.openxmlformats.org/officeDocument/2006/relationships/image" Target="../media/image26.emf"/><Relationship Id="rId1" Type="http://schemas.openxmlformats.org/officeDocument/2006/relationships/slideLayout" Target="../slideLayouts/slideLayout7.xml"/><Relationship Id="rId6" Type="http://schemas.openxmlformats.org/officeDocument/2006/relationships/image" Target="../media/image30.emf"/><Relationship Id="rId11" Type="http://schemas.openxmlformats.org/officeDocument/2006/relationships/image" Target="../media/image35.emf"/><Relationship Id="rId5" Type="http://schemas.openxmlformats.org/officeDocument/2006/relationships/image" Target="../media/image29.emf"/><Relationship Id="rId10" Type="http://schemas.openxmlformats.org/officeDocument/2006/relationships/image" Target="../media/image34.emf"/><Relationship Id="rId4" Type="http://schemas.openxmlformats.org/officeDocument/2006/relationships/image" Target="../media/image28.emf"/><Relationship Id="rId9" Type="http://schemas.openxmlformats.org/officeDocument/2006/relationships/image" Target="../media/image3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2CD1EC5-05E0-4781-AEBE-C017ED376E38}"/>
              </a:ext>
            </a:extLst>
          </p:cNvPr>
          <p:cNvSpPr/>
          <p:nvPr/>
        </p:nvSpPr>
        <p:spPr>
          <a:xfrm>
            <a:off x="646545" y="1641810"/>
            <a:ext cx="5250459" cy="276999"/>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Table S1: Oligonucleotides used for the qPCR assays.</a:t>
            </a:r>
            <a:endParaRPr kumimoji="0" lang="en-US" sz="1200"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graphicFrame>
        <p:nvGraphicFramePr>
          <p:cNvPr id="3" name="Tabela 2">
            <a:extLst>
              <a:ext uri="{FF2B5EF4-FFF2-40B4-BE49-F238E27FC236}">
                <a16:creationId xmlns:a16="http://schemas.microsoft.com/office/drawing/2014/main" id="{F1294260-8D3B-42A0-BBDE-AAF10B2236A3}"/>
              </a:ext>
            </a:extLst>
          </p:cNvPr>
          <p:cNvGraphicFramePr>
            <a:graphicFrameLocks noGrp="1"/>
          </p:cNvGraphicFramePr>
          <p:nvPr>
            <p:extLst>
              <p:ext uri="{D42A27DB-BD31-4B8C-83A1-F6EECF244321}">
                <p14:modId xmlns:p14="http://schemas.microsoft.com/office/powerpoint/2010/main" val="81394303"/>
              </p:ext>
            </p:extLst>
          </p:nvPr>
        </p:nvGraphicFramePr>
        <p:xfrm>
          <a:off x="660400" y="2013687"/>
          <a:ext cx="5537200" cy="2515870"/>
        </p:xfrm>
        <a:graphic>
          <a:graphicData uri="http://schemas.openxmlformats.org/drawingml/2006/table">
            <a:tbl>
              <a:tblPr firstRow="1" firstCol="1" bandRow="1">
                <a:tableStyleId>{5C22544A-7EE6-4342-B048-85BDC9FD1C3A}</a:tableStyleId>
              </a:tblPr>
              <a:tblGrid>
                <a:gridCol w="969010">
                  <a:extLst>
                    <a:ext uri="{9D8B030D-6E8A-4147-A177-3AD203B41FA5}">
                      <a16:colId xmlns:a16="http://schemas.microsoft.com/office/drawing/2014/main" val="625072714"/>
                    </a:ext>
                  </a:extLst>
                </a:gridCol>
                <a:gridCol w="2250440">
                  <a:extLst>
                    <a:ext uri="{9D8B030D-6E8A-4147-A177-3AD203B41FA5}">
                      <a16:colId xmlns:a16="http://schemas.microsoft.com/office/drawing/2014/main" val="247494255"/>
                    </a:ext>
                  </a:extLst>
                </a:gridCol>
                <a:gridCol w="2317750">
                  <a:extLst>
                    <a:ext uri="{9D8B030D-6E8A-4147-A177-3AD203B41FA5}">
                      <a16:colId xmlns:a16="http://schemas.microsoft.com/office/drawing/2014/main" val="4222381729"/>
                    </a:ext>
                  </a:extLst>
                </a:gridCol>
              </a:tblGrid>
              <a:tr h="179705">
                <a:tc>
                  <a:txBody>
                    <a:bodyPr/>
                    <a:lstStyle/>
                    <a:p>
                      <a:pPr marL="0" marR="0" algn="just">
                        <a:lnSpc>
                          <a:spcPct val="107000"/>
                        </a:lnSpc>
                        <a:spcBef>
                          <a:spcPts val="825"/>
                        </a:spcBef>
                        <a:spcAft>
                          <a:spcPts val="825"/>
                        </a:spcAft>
                      </a:pPr>
                      <a:r>
                        <a:rPr lang="en-US" sz="800" kern="0">
                          <a:effectLst/>
                        </a:rPr>
                        <a:t>GENE</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800" kern="0">
                          <a:effectLst/>
                        </a:rPr>
                        <a:t>FORWARD (5´-3´)</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800" kern="0">
                          <a:effectLst/>
                        </a:rPr>
                        <a:t>REVERSE (5´-3´)</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92276536"/>
                  </a:ext>
                </a:extLst>
              </a:tr>
              <a:tr h="179705">
                <a:tc>
                  <a:txBody>
                    <a:bodyPr/>
                    <a:lstStyle/>
                    <a:p>
                      <a:pPr marL="0" marR="0" algn="just">
                        <a:lnSpc>
                          <a:spcPct val="107000"/>
                        </a:lnSpc>
                        <a:spcBef>
                          <a:spcPts val="825"/>
                        </a:spcBef>
                        <a:spcAft>
                          <a:spcPts val="825"/>
                        </a:spcAft>
                      </a:pPr>
                      <a:r>
                        <a:rPr lang="en-US" sz="1000" kern="0">
                          <a:effectLst/>
                        </a:rPr>
                        <a:t>BAX</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GGGTTGTCGCCCTTTTCTAC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GGGACATCAGTCGCTTCAG</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10328125"/>
                  </a:ext>
                </a:extLst>
              </a:tr>
              <a:tr h="179705">
                <a:tc>
                  <a:txBody>
                    <a:bodyPr/>
                    <a:lstStyle/>
                    <a:p>
                      <a:pPr marL="0" marR="0" algn="just">
                        <a:lnSpc>
                          <a:spcPct val="107000"/>
                        </a:lnSpc>
                        <a:spcBef>
                          <a:spcPts val="825"/>
                        </a:spcBef>
                        <a:spcAft>
                          <a:spcPts val="825"/>
                        </a:spcAft>
                      </a:pPr>
                      <a:r>
                        <a:rPr lang="en-US" sz="1000" kern="0">
                          <a:effectLst/>
                        </a:rPr>
                        <a:t>HDM2</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AGGAGATTTGTTTGGCGTGC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TGAGTCCGATGATTCCTGCTG</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5739107"/>
                  </a:ext>
                </a:extLst>
              </a:tr>
              <a:tr h="179705">
                <a:tc>
                  <a:txBody>
                    <a:bodyPr/>
                    <a:lstStyle/>
                    <a:p>
                      <a:pPr marL="0" marR="0" algn="just">
                        <a:lnSpc>
                          <a:spcPct val="107000"/>
                        </a:lnSpc>
                        <a:spcBef>
                          <a:spcPts val="825"/>
                        </a:spcBef>
                        <a:spcAft>
                          <a:spcPts val="825"/>
                        </a:spcAft>
                      </a:pPr>
                      <a:r>
                        <a:rPr lang="en-US" sz="1000" kern="0" dirty="0">
                          <a:effectLst/>
                        </a:rPr>
                        <a:t>TP53</a:t>
                      </a:r>
                      <a:endParaRPr lang="pt-BR" sz="1100" b="1" kern="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TCTGACTGTACCACCATCCACTA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CAAACACGCACCTCAAAGC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61852833"/>
                  </a:ext>
                </a:extLst>
              </a:tr>
              <a:tr h="179705">
                <a:tc>
                  <a:txBody>
                    <a:bodyPr/>
                    <a:lstStyle/>
                    <a:p>
                      <a:pPr marL="0" marR="0" algn="just">
                        <a:lnSpc>
                          <a:spcPct val="107000"/>
                        </a:lnSpc>
                        <a:spcBef>
                          <a:spcPts val="825"/>
                        </a:spcBef>
                        <a:spcAft>
                          <a:spcPts val="825"/>
                        </a:spcAft>
                      </a:pPr>
                      <a:r>
                        <a:rPr lang="en-US" sz="1000" kern="0">
                          <a:effectLst/>
                        </a:rPr>
                        <a:t>TRAIL</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GTAGCAGCTCACATAACTGGGA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GAGCCTTTTCATTCTTGGAGTTTGG</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23688150"/>
                  </a:ext>
                </a:extLst>
              </a:tr>
              <a:tr h="179705">
                <a:tc>
                  <a:txBody>
                    <a:bodyPr/>
                    <a:lstStyle/>
                    <a:p>
                      <a:pPr marL="0" marR="0" algn="just">
                        <a:lnSpc>
                          <a:spcPct val="107000"/>
                        </a:lnSpc>
                        <a:spcBef>
                          <a:spcPts val="825"/>
                        </a:spcBef>
                        <a:spcAft>
                          <a:spcPts val="825"/>
                        </a:spcAft>
                      </a:pPr>
                      <a:r>
                        <a:rPr lang="en-US" sz="1000" kern="0">
                          <a:effectLst/>
                        </a:rPr>
                        <a:t>Mx1</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ACCAGGTATACAGGGGTGCAT</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GCCATCAGGTGCTGAAAGAT</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3444664"/>
                  </a:ext>
                </a:extLst>
              </a:tr>
              <a:tr h="179705">
                <a:tc>
                  <a:txBody>
                    <a:bodyPr/>
                    <a:lstStyle/>
                    <a:p>
                      <a:pPr marL="0" marR="0" algn="just">
                        <a:lnSpc>
                          <a:spcPct val="107000"/>
                        </a:lnSpc>
                        <a:spcBef>
                          <a:spcPts val="825"/>
                        </a:spcBef>
                        <a:spcAft>
                          <a:spcPts val="825"/>
                        </a:spcAft>
                      </a:pPr>
                      <a:r>
                        <a:rPr lang="en-US" sz="1000" kern="0">
                          <a:effectLst/>
                        </a:rPr>
                        <a:t>NOXA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GCTGGAAGTCGAGTGTGCTA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CCTGAGCAGAAGAGTTTGGA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42732783"/>
                  </a:ext>
                </a:extLst>
              </a:tr>
              <a:tr h="179705">
                <a:tc>
                  <a:txBody>
                    <a:bodyPr/>
                    <a:lstStyle/>
                    <a:p>
                      <a:pPr marL="0" marR="0" algn="just">
                        <a:lnSpc>
                          <a:spcPct val="107000"/>
                        </a:lnSpc>
                        <a:spcBef>
                          <a:spcPts val="825"/>
                        </a:spcBef>
                        <a:spcAft>
                          <a:spcPts val="825"/>
                        </a:spcAft>
                      </a:pPr>
                      <a:r>
                        <a:rPr lang="en-US" sz="1000" kern="0">
                          <a:effectLst/>
                        </a:rPr>
                        <a:t>GAPDH</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TGCACCACCTGCTTAGC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GGCATGGACTGTGGTCATGAG</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51534099"/>
                  </a:ext>
                </a:extLst>
              </a:tr>
              <a:tr h="179705">
                <a:tc>
                  <a:txBody>
                    <a:bodyPr/>
                    <a:lstStyle/>
                    <a:p>
                      <a:pPr marL="0" marR="0" algn="just">
                        <a:lnSpc>
                          <a:spcPct val="107000"/>
                        </a:lnSpc>
                        <a:spcBef>
                          <a:spcPts val="825"/>
                        </a:spcBef>
                        <a:spcAft>
                          <a:spcPts val="825"/>
                        </a:spcAft>
                      </a:pPr>
                      <a:r>
                        <a:rPr lang="en-US" sz="1000" kern="0" dirty="0">
                          <a:effectLst/>
                        </a:rPr>
                        <a:t>P21 (CDKN1A)</a:t>
                      </a:r>
                      <a:endParaRPr lang="pt-BR" sz="1100" b="1" kern="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AGGAAGACCATGTGGACCTGT</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CGTTTGGAGTGGTAGAAATCTGTC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00362791"/>
                  </a:ext>
                </a:extLst>
              </a:tr>
              <a:tr h="179705">
                <a:tc>
                  <a:txBody>
                    <a:bodyPr/>
                    <a:lstStyle/>
                    <a:p>
                      <a:pPr marL="0" marR="0" algn="just">
                        <a:lnSpc>
                          <a:spcPct val="107000"/>
                        </a:lnSpc>
                        <a:spcBef>
                          <a:spcPts val="825"/>
                        </a:spcBef>
                        <a:spcAft>
                          <a:spcPts val="825"/>
                        </a:spcAft>
                      </a:pPr>
                      <a:r>
                        <a:rPr lang="en-US" sz="1000" kern="0">
                          <a:effectLst/>
                        </a:rPr>
                        <a:t>IRF7	</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TGCAAGGTGTACTGGGAGGT</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AAGTCGAAGATGGGGGTGTC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98102417"/>
                  </a:ext>
                </a:extLst>
              </a:tr>
              <a:tr h="179705">
                <a:tc>
                  <a:txBody>
                    <a:bodyPr/>
                    <a:lstStyle/>
                    <a:p>
                      <a:pPr marL="0" marR="0" algn="just">
                        <a:lnSpc>
                          <a:spcPct val="107000"/>
                        </a:lnSpc>
                        <a:spcBef>
                          <a:spcPts val="825"/>
                        </a:spcBef>
                        <a:spcAft>
                          <a:spcPts val="825"/>
                        </a:spcAft>
                      </a:pPr>
                      <a:r>
                        <a:rPr lang="en-US" sz="1000" kern="0">
                          <a:effectLst/>
                        </a:rPr>
                        <a:t>IRF3</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CCAAGTCTTCCAGCAGACCA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CACATGCCTCACGTAGCTCA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08770517"/>
                  </a:ext>
                </a:extLst>
              </a:tr>
              <a:tr h="179705">
                <a:tc>
                  <a:txBody>
                    <a:bodyPr/>
                    <a:lstStyle/>
                    <a:p>
                      <a:pPr marL="0" marR="0" algn="just">
                        <a:lnSpc>
                          <a:spcPct val="107000"/>
                        </a:lnSpc>
                        <a:spcBef>
                          <a:spcPts val="825"/>
                        </a:spcBef>
                        <a:spcAft>
                          <a:spcPts val="825"/>
                        </a:spcAft>
                      </a:pPr>
                      <a:r>
                        <a:rPr lang="en-US" sz="1000" kern="0">
                          <a:effectLst/>
                        </a:rPr>
                        <a:t>IRF9</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GCAGAGATCCTCCATGTAGCC</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GCCCTGAAAGTACCTGACCA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47244135"/>
                  </a:ext>
                </a:extLst>
              </a:tr>
              <a:tr h="179705">
                <a:tc>
                  <a:txBody>
                    <a:bodyPr/>
                    <a:lstStyle/>
                    <a:p>
                      <a:pPr marL="0" marR="0" algn="just">
                        <a:lnSpc>
                          <a:spcPct val="107000"/>
                        </a:lnSpc>
                        <a:spcBef>
                          <a:spcPts val="825"/>
                        </a:spcBef>
                        <a:spcAft>
                          <a:spcPts val="825"/>
                        </a:spcAft>
                      </a:pPr>
                      <a:r>
                        <a:rPr lang="en-US" sz="1000" kern="0" dirty="0">
                          <a:effectLst/>
                        </a:rPr>
                        <a:t>IFN</a:t>
                      </a:r>
                      <a:r>
                        <a:rPr lang="el-GR" sz="1000" kern="0" dirty="0">
                          <a:effectLst/>
                        </a:rPr>
                        <a:t>β</a:t>
                      </a:r>
                      <a:endParaRPr lang="pt-BR" sz="1100" b="1" kern="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ACGCCGCATTGACCATCTAT</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a:effectLst/>
                        </a:rPr>
                        <a:t>GTCTCATTCCAGCCAGTGCTA</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95184054"/>
                  </a:ext>
                </a:extLst>
              </a:tr>
              <a:tr h="179705">
                <a:tc>
                  <a:txBody>
                    <a:bodyPr/>
                    <a:lstStyle/>
                    <a:p>
                      <a:pPr marL="0" marR="0" algn="just">
                        <a:lnSpc>
                          <a:spcPct val="107000"/>
                        </a:lnSpc>
                        <a:spcBef>
                          <a:spcPts val="825"/>
                        </a:spcBef>
                        <a:spcAft>
                          <a:spcPts val="825"/>
                        </a:spcAft>
                      </a:pPr>
                      <a:r>
                        <a:rPr lang="en-US" sz="1000" kern="0">
                          <a:effectLst/>
                        </a:rPr>
                        <a:t>IRF1</a:t>
                      </a:r>
                      <a:endParaRPr lang="pt-BR" sz="1100" b="1" ker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dirty="0">
                          <a:effectLst/>
                        </a:rPr>
                        <a:t>CATGCCCTCCACCTCTGAAG</a:t>
                      </a:r>
                      <a:endParaRPr lang="pt-BR" sz="1100" b="1" kern="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07000"/>
                        </a:lnSpc>
                        <a:spcBef>
                          <a:spcPts val="825"/>
                        </a:spcBef>
                        <a:spcAft>
                          <a:spcPts val="825"/>
                        </a:spcAft>
                      </a:pPr>
                      <a:r>
                        <a:rPr lang="en-US" sz="1000" kern="0" dirty="0">
                          <a:effectLst/>
                        </a:rPr>
                        <a:t>CCATCCACGTTTGTTGGCTG</a:t>
                      </a:r>
                      <a:endParaRPr lang="pt-BR" sz="1100" b="1" kern="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44522518"/>
                  </a:ext>
                </a:extLst>
              </a:tr>
            </a:tbl>
          </a:graphicData>
        </a:graphic>
      </p:graphicFrame>
    </p:spTree>
    <p:extLst>
      <p:ext uri="{BB962C8B-B14F-4D97-AF65-F5344CB8AC3E}">
        <p14:creationId xmlns:p14="http://schemas.microsoft.com/office/powerpoint/2010/main" val="2667613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tângulo 27">
            <a:extLst>
              <a:ext uri="{FF2B5EF4-FFF2-40B4-BE49-F238E27FC236}">
                <a16:creationId xmlns:a16="http://schemas.microsoft.com/office/drawing/2014/main" id="{E07A3634-BAA6-48FA-9517-72762FA92244}"/>
              </a:ext>
            </a:extLst>
          </p:cNvPr>
          <p:cNvSpPr/>
          <p:nvPr/>
        </p:nvSpPr>
        <p:spPr>
          <a:xfrm>
            <a:off x="920742" y="4537006"/>
            <a:ext cx="5250459" cy="1569660"/>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Figure S1. Schematic representation of the </a:t>
            </a:r>
            <a:r>
              <a:rPr kumimoji="0" lang="en-US" sz="1200" b="1"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AdRGD</a:t>
            </a: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-PG vectors. </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ITR, inverted terminal repeat; attR2, attR1, site specific recombination sites; PG </a:t>
            </a:r>
            <a:r>
              <a:rPr kumimoji="0" lang="en-US" sz="12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Tx</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β</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glob, chimeric p53 responsive promoter, where PG represents the p53 responsive element, </a:t>
            </a:r>
            <a:r>
              <a:rPr kumimoji="0" lang="en-US" sz="12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Tx</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minimal promoter, and </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β</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glob, intron from rabbit </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β-</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globin gene; p53, human </a:t>
            </a:r>
            <a:r>
              <a:rPr kumimoji="0" lang="en-US" sz="1200" b="0" i="1"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TP53</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cDNA, </a:t>
            </a:r>
            <a:r>
              <a:rPr kumimoji="0" lang="en-US" sz="12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hIFN</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β, </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human interferon-</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β </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cDNA; </a:t>
            </a:r>
            <a:r>
              <a:rPr kumimoji="0" lang="en-US" sz="12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eGFP</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enhanced green fluorescent protein cDNA; </a:t>
            </a:r>
            <a:r>
              <a:rPr kumimoji="0" lang="en-US" sz="12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pA</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polyadenylation site, Ad5, serotype 5 adenovirus backbone, </a:t>
            </a:r>
            <a:r>
              <a:rPr kumimoji="0" lang="el-GR"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Δ</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E1/E3, deletion of the E1 and E3 genes; RGD, tripeptide modification of the H1 loop of the knob protein. </a:t>
            </a:r>
          </a:p>
        </p:txBody>
      </p:sp>
      <p:pic>
        <p:nvPicPr>
          <p:cNvPr id="42" name="Imagem 41">
            <a:extLst>
              <a:ext uri="{FF2B5EF4-FFF2-40B4-BE49-F238E27FC236}">
                <a16:creationId xmlns:a16="http://schemas.microsoft.com/office/drawing/2014/main" id="{FE9015C1-302D-4442-8207-E14F8C347A23}"/>
              </a:ext>
            </a:extLst>
          </p:cNvPr>
          <p:cNvPicPr>
            <a:picLocks noChangeAspect="1"/>
          </p:cNvPicPr>
          <p:nvPr/>
        </p:nvPicPr>
        <p:blipFill>
          <a:blip r:embed="rId2"/>
          <a:stretch>
            <a:fillRect/>
          </a:stretch>
        </p:blipFill>
        <p:spPr>
          <a:xfrm>
            <a:off x="1568976" y="2873914"/>
            <a:ext cx="4720787" cy="1171613"/>
          </a:xfrm>
          <a:prstGeom prst="rect">
            <a:avLst/>
          </a:prstGeom>
        </p:spPr>
      </p:pic>
      <p:sp>
        <p:nvSpPr>
          <p:cNvPr id="43" name="CaixaDeTexto 42">
            <a:extLst>
              <a:ext uri="{FF2B5EF4-FFF2-40B4-BE49-F238E27FC236}">
                <a16:creationId xmlns:a16="http://schemas.microsoft.com/office/drawing/2014/main" id="{BEE8A19A-A31E-4039-8F27-FBCBDA402E71}"/>
              </a:ext>
            </a:extLst>
          </p:cNvPr>
          <p:cNvSpPr txBox="1"/>
          <p:nvPr/>
        </p:nvSpPr>
        <p:spPr>
          <a:xfrm>
            <a:off x="360434" y="2903440"/>
            <a:ext cx="1315977" cy="276999"/>
          </a:xfrm>
          <a:prstGeom prst="rect">
            <a:avLst/>
          </a:prstGeom>
          <a:noFill/>
        </p:spPr>
        <p:txBody>
          <a:bodyPr wrap="square" rtlCol="0">
            <a:spAutoFit/>
          </a:bodyPr>
          <a:lstStyle/>
          <a:p>
            <a:r>
              <a:rPr lang="pt-BR" sz="1200" dirty="0"/>
              <a:t>AdRGD-PG-p53</a:t>
            </a:r>
          </a:p>
        </p:txBody>
      </p:sp>
      <p:sp>
        <p:nvSpPr>
          <p:cNvPr id="44" name="CaixaDeTexto 43">
            <a:extLst>
              <a:ext uri="{FF2B5EF4-FFF2-40B4-BE49-F238E27FC236}">
                <a16:creationId xmlns:a16="http://schemas.microsoft.com/office/drawing/2014/main" id="{7DD36FB4-2F96-4952-8E85-07929B135A16}"/>
              </a:ext>
            </a:extLst>
          </p:cNvPr>
          <p:cNvSpPr txBox="1"/>
          <p:nvPr/>
        </p:nvSpPr>
        <p:spPr>
          <a:xfrm>
            <a:off x="360434" y="3315793"/>
            <a:ext cx="1315977" cy="276999"/>
          </a:xfrm>
          <a:prstGeom prst="rect">
            <a:avLst/>
          </a:prstGeom>
          <a:noFill/>
        </p:spPr>
        <p:txBody>
          <a:bodyPr wrap="square" rtlCol="0">
            <a:spAutoFit/>
          </a:bodyPr>
          <a:lstStyle/>
          <a:p>
            <a:r>
              <a:rPr lang="pt-BR" sz="1200" dirty="0" err="1"/>
              <a:t>AdRGD</a:t>
            </a:r>
            <a:r>
              <a:rPr lang="pt-BR" sz="1200" dirty="0"/>
              <a:t>-PG-</a:t>
            </a:r>
            <a:r>
              <a:rPr lang="pt-BR" sz="1200" dirty="0" err="1"/>
              <a:t>hIFN</a:t>
            </a:r>
            <a:r>
              <a:rPr lang="el-GR" sz="1200" dirty="0"/>
              <a:t>β</a:t>
            </a:r>
            <a:endParaRPr lang="pt-BR" sz="1200" dirty="0"/>
          </a:p>
        </p:txBody>
      </p:sp>
      <p:sp>
        <p:nvSpPr>
          <p:cNvPr id="45" name="CaixaDeTexto 44">
            <a:extLst>
              <a:ext uri="{FF2B5EF4-FFF2-40B4-BE49-F238E27FC236}">
                <a16:creationId xmlns:a16="http://schemas.microsoft.com/office/drawing/2014/main" id="{D17F891E-E0BC-4669-B212-DE58E77C7A14}"/>
              </a:ext>
            </a:extLst>
          </p:cNvPr>
          <p:cNvSpPr txBox="1"/>
          <p:nvPr/>
        </p:nvSpPr>
        <p:spPr>
          <a:xfrm>
            <a:off x="360434" y="3735989"/>
            <a:ext cx="1315977" cy="276999"/>
          </a:xfrm>
          <a:prstGeom prst="rect">
            <a:avLst/>
          </a:prstGeom>
          <a:noFill/>
        </p:spPr>
        <p:txBody>
          <a:bodyPr wrap="square" rtlCol="0">
            <a:spAutoFit/>
          </a:bodyPr>
          <a:lstStyle/>
          <a:p>
            <a:r>
              <a:rPr lang="pt-BR" sz="1200" dirty="0" err="1"/>
              <a:t>AdRGD</a:t>
            </a:r>
            <a:r>
              <a:rPr lang="pt-BR" sz="1200" dirty="0"/>
              <a:t>-PG-</a:t>
            </a:r>
            <a:r>
              <a:rPr lang="pt-BR" sz="1200" dirty="0" err="1"/>
              <a:t>eGFP</a:t>
            </a:r>
            <a:endParaRPr lang="pt-BR" sz="1200" dirty="0"/>
          </a:p>
        </p:txBody>
      </p:sp>
    </p:spTree>
    <p:extLst>
      <p:ext uri="{BB962C8B-B14F-4D97-AF65-F5344CB8AC3E}">
        <p14:creationId xmlns:p14="http://schemas.microsoft.com/office/powerpoint/2010/main" val="3791635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ângulo 13">
            <a:extLst>
              <a:ext uri="{FF2B5EF4-FFF2-40B4-BE49-F238E27FC236}">
                <a16:creationId xmlns:a16="http://schemas.microsoft.com/office/drawing/2014/main" id="{98414618-3B69-4E4B-A5D5-6A111371278F}"/>
              </a:ext>
            </a:extLst>
          </p:cNvPr>
          <p:cNvSpPr/>
          <p:nvPr/>
        </p:nvSpPr>
        <p:spPr>
          <a:xfrm>
            <a:off x="441703" y="506772"/>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chemeClr val="tx1"/>
                </a:solidFill>
              </a:rPr>
              <a:t>HCT116</a:t>
            </a:r>
            <a:r>
              <a:rPr lang="pt-BR" sz="1200" baseline="30000" dirty="0">
                <a:solidFill>
                  <a:schemeClr val="tx1"/>
                </a:solidFill>
              </a:rPr>
              <a:t>WT</a:t>
            </a:r>
          </a:p>
        </p:txBody>
      </p:sp>
      <p:grpSp>
        <p:nvGrpSpPr>
          <p:cNvPr id="34" name="Agrupar 33">
            <a:extLst>
              <a:ext uri="{FF2B5EF4-FFF2-40B4-BE49-F238E27FC236}">
                <a16:creationId xmlns:a16="http://schemas.microsoft.com/office/drawing/2014/main" id="{D88662BB-D4A5-4A50-9056-AEA8BD0D1D10}"/>
              </a:ext>
            </a:extLst>
          </p:cNvPr>
          <p:cNvGrpSpPr/>
          <p:nvPr/>
        </p:nvGrpSpPr>
        <p:grpSpPr>
          <a:xfrm>
            <a:off x="1093547" y="491902"/>
            <a:ext cx="1717548" cy="1715189"/>
            <a:chOff x="691757" y="962216"/>
            <a:chExt cx="1717548" cy="1715189"/>
          </a:xfrm>
        </p:grpSpPr>
        <p:pic>
          <p:nvPicPr>
            <p:cNvPr id="2" name="Imagem 1">
              <a:extLst>
                <a:ext uri="{FF2B5EF4-FFF2-40B4-BE49-F238E27FC236}">
                  <a16:creationId xmlns:a16="http://schemas.microsoft.com/office/drawing/2014/main" id="{3A2086F0-C66D-49A3-AFC4-50D4654CAC88}"/>
                </a:ext>
              </a:extLst>
            </p:cNvPr>
            <p:cNvPicPr>
              <a:picLocks noChangeAspect="1"/>
            </p:cNvPicPr>
            <p:nvPr/>
          </p:nvPicPr>
          <p:blipFill rotWithShape="1">
            <a:blip r:embed="rId2"/>
            <a:srcRect t="19031"/>
            <a:stretch/>
          </p:blipFill>
          <p:spPr>
            <a:xfrm>
              <a:off x="691757" y="1378041"/>
              <a:ext cx="1717548" cy="1299364"/>
            </a:xfrm>
            <a:prstGeom prst="rect">
              <a:avLst/>
            </a:prstGeom>
          </p:spPr>
        </p:pic>
        <p:sp>
          <p:nvSpPr>
            <p:cNvPr id="15" name="Retângulo 14">
              <a:extLst>
                <a:ext uri="{FF2B5EF4-FFF2-40B4-BE49-F238E27FC236}">
                  <a16:creationId xmlns:a16="http://schemas.microsoft.com/office/drawing/2014/main" id="{EC6EEB66-315A-4B8C-997C-6C0BECD66D6D}"/>
                </a:ext>
              </a:extLst>
            </p:cNvPr>
            <p:cNvSpPr/>
            <p:nvPr/>
          </p:nvSpPr>
          <p:spPr>
            <a:xfrm>
              <a:off x="1141492" y="962216"/>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p53</a:t>
              </a:r>
            </a:p>
          </p:txBody>
        </p:sp>
      </p:grpSp>
      <p:grpSp>
        <p:nvGrpSpPr>
          <p:cNvPr id="35" name="Agrupar 34">
            <a:extLst>
              <a:ext uri="{FF2B5EF4-FFF2-40B4-BE49-F238E27FC236}">
                <a16:creationId xmlns:a16="http://schemas.microsoft.com/office/drawing/2014/main" id="{72868C92-80D5-4451-859A-C81509510B8C}"/>
              </a:ext>
            </a:extLst>
          </p:cNvPr>
          <p:cNvGrpSpPr/>
          <p:nvPr/>
        </p:nvGrpSpPr>
        <p:grpSpPr>
          <a:xfrm>
            <a:off x="3007830" y="491902"/>
            <a:ext cx="1645920" cy="1704782"/>
            <a:chOff x="2606040" y="962216"/>
            <a:chExt cx="1645920" cy="1704782"/>
          </a:xfrm>
        </p:grpSpPr>
        <p:pic>
          <p:nvPicPr>
            <p:cNvPr id="3" name="Imagem 2">
              <a:extLst>
                <a:ext uri="{FF2B5EF4-FFF2-40B4-BE49-F238E27FC236}">
                  <a16:creationId xmlns:a16="http://schemas.microsoft.com/office/drawing/2014/main" id="{D7009201-86A5-4E74-9EE5-492859D64EAF}"/>
                </a:ext>
              </a:extLst>
            </p:cNvPr>
            <p:cNvPicPr>
              <a:picLocks noChangeAspect="1"/>
            </p:cNvPicPr>
            <p:nvPr/>
          </p:nvPicPr>
          <p:blipFill rotWithShape="1">
            <a:blip r:embed="rId3"/>
            <a:srcRect t="17107"/>
            <a:stretch/>
          </p:blipFill>
          <p:spPr>
            <a:xfrm>
              <a:off x="2606040" y="1336765"/>
              <a:ext cx="1645920" cy="1330233"/>
            </a:xfrm>
            <a:prstGeom prst="rect">
              <a:avLst/>
            </a:prstGeom>
          </p:spPr>
        </p:pic>
        <p:sp>
          <p:nvSpPr>
            <p:cNvPr id="16" name="Retângulo 15">
              <a:extLst>
                <a:ext uri="{FF2B5EF4-FFF2-40B4-BE49-F238E27FC236}">
                  <a16:creationId xmlns:a16="http://schemas.microsoft.com/office/drawing/2014/main" id="{CCDF8689-FC70-4087-A325-47AA77D7397F}"/>
                </a:ext>
              </a:extLst>
            </p:cNvPr>
            <p:cNvSpPr/>
            <p:nvPr/>
          </p:nvSpPr>
          <p:spPr>
            <a:xfrm>
              <a:off x="2987560" y="962216"/>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p21</a:t>
              </a:r>
            </a:p>
          </p:txBody>
        </p:sp>
      </p:grpSp>
      <p:grpSp>
        <p:nvGrpSpPr>
          <p:cNvPr id="36" name="Agrupar 35">
            <a:extLst>
              <a:ext uri="{FF2B5EF4-FFF2-40B4-BE49-F238E27FC236}">
                <a16:creationId xmlns:a16="http://schemas.microsoft.com/office/drawing/2014/main" id="{B08B2D1F-C23A-41A1-A91C-2CD1F6775913}"/>
              </a:ext>
            </a:extLst>
          </p:cNvPr>
          <p:cNvGrpSpPr/>
          <p:nvPr/>
        </p:nvGrpSpPr>
        <p:grpSpPr>
          <a:xfrm>
            <a:off x="4705360" y="491902"/>
            <a:ext cx="1645920" cy="1731311"/>
            <a:chOff x="4248150" y="962216"/>
            <a:chExt cx="1645920" cy="1731311"/>
          </a:xfrm>
        </p:grpSpPr>
        <p:pic>
          <p:nvPicPr>
            <p:cNvPr id="4" name="Imagem 3">
              <a:extLst>
                <a:ext uri="{FF2B5EF4-FFF2-40B4-BE49-F238E27FC236}">
                  <a16:creationId xmlns:a16="http://schemas.microsoft.com/office/drawing/2014/main" id="{31F297AF-0A0A-49A9-8A5C-5AB40D715E46}"/>
                </a:ext>
              </a:extLst>
            </p:cNvPr>
            <p:cNvPicPr>
              <a:picLocks noChangeAspect="1"/>
            </p:cNvPicPr>
            <p:nvPr/>
          </p:nvPicPr>
          <p:blipFill rotWithShape="1">
            <a:blip r:embed="rId4"/>
            <a:srcRect t="15455"/>
            <a:stretch/>
          </p:blipFill>
          <p:spPr>
            <a:xfrm>
              <a:off x="4248150" y="1336765"/>
              <a:ext cx="1645920" cy="1356762"/>
            </a:xfrm>
            <a:prstGeom prst="rect">
              <a:avLst/>
            </a:prstGeom>
          </p:spPr>
        </p:pic>
        <p:sp>
          <p:nvSpPr>
            <p:cNvPr id="17" name="Retângulo 16">
              <a:extLst>
                <a:ext uri="{FF2B5EF4-FFF2-40B4-BE49-F238E27FC236}">
                  <a16:creationId xmlns:a16="http://schemas.microsoft.com/office/drawing/2014/main" id="{E9FD46D5-AEC7-4FE7-B6EB-ED407D059680}"/>
                </a:ext>
              </a:extLst>
            </p:cNvPr>
            <p:cNvSpPr/>
            <p:nvPr/>
          </p:nvSpPr>
          <p:spPr>
            <a:xfrm>
              <a:off x="4616401" y="962216"/>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HDM2</a:t>
              </a:r>
            </a:p>
          </p:txBody>
        </p:sp>
      </p:grpSp>
      <p:grpSp>
        <p:nvGrpSpPr>
          <p:cNvPr id="37" name="Agrupar 36">
            <a:extLst>
              <a:ext uri="{FF2B5EF4-FFF2-40B4-BE49-F238E27FC236}">
                <a16:creationId xmlns:a16="http://schemas.microsoft.com/office/drawing/2014/main" id="{2588DB63-878D-423C-AD8A-BE9A43D786A9}"/>
              </a:ext>
            </a:extLst>
          </p:cNvPr>
          <p:cNvGrpSpPr/>
          <p:nvPr/>
        </p:nvGrpSpPr>
        <p:grpSpPr>
          <a:xfrm>
            <a:off x="1165175" y="2130964"/>
            <a:ext cx="1645920" cy="1629357"/>
            <a:chOff x="763385" y="2615884"/>
            <a:chExt cx="1645920" cy="1629357"/>
          </a:xfrm>
        </p:grpSpPr>
        <p:pic>
          <p:nvPicPr>
            <p:cNvPr id="5" name="Imagem 4">
              <a:extLst>
                <a:ext uri="{FF2B5EF4-FFF2-40B4-BE49-F238E27FC236}">
                  <a16:creationId xmlns:a16="http://schemas.microsoft.com/office/drawing/2014/main" id="{61CD0540-A62F-453E-97C9-F1A356AC4FFC}"/>
                </a:ext>
              </a:extLst>
            </p:cNvPr>
            <p:cNvPicPr>
              <a:picLocks noChangeAspect="1"/>
            </p:cNvPicPr>
            <p:nvPr/>
          </p:nvPicPr>
          <p:blipFill rotWithShape="1">
            <a:blip r:embed="rId5"/>
            <a:srcRect t="16984"/>
            <a:stretch/>
          </p:blipFill>
          <p:spPr>
            <a:xfrm>
              <a:off x="763385" y="2913019"/>
              <a:ext cx="1645920" cy="1332222"/>
            </a:xfrm>
            <a:prstGeom prst="rect">
              <a:avLst/>
            </a:prstGeom>
          </p:spPr>
        </p:pic>
        <p:sp>
          <p:nvSpPr>
            <p:cNvPr id="18" name="Retângulo 17">
              <a:extLst>
                <a:ext uri="{FF2B5EF4-FFF2-40B4-BE49-F238E27FC236}">
                  <a16:creationId xmlns:a16="http://schemas.microsoft.com/office/drawing/2014/main" id="{4DE4A279-F9EC-4410-BFD2-08FE196C818F}"/>
                </a:ext>
              </a:extLst>
            </p:cNvPr>
            <p:cNvSpPr/>
            <p:nvPr/>
          </p:nvSpPr>
          <p:spPr>
            <a:xfrm>
              <a:off x="1143179" y="261588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NOXA</a:t>
              </a:r>
            </a:p>
          </p:txBody>
        </p:sp>
      </p:grpSp>
      <p:grpSp>
        <p:nvGrpSpPr>
          <p:cNvPr id="38" name="Agrupar 37">
            <a:extLst>
              <a:ext uri="{FF2B5EF4-FFF2-40B4-BE49-F238E27FC236}">
                <a16:creationId xmlns:a16="http://schemas.microsoft.com/office/drawing/2014/main" id="{62EF4CC8-A6DE-4E8A-BC4F-540DED170FCC}"/>
              </a:ext>
            </a:extLst>
          </p:cNvPr>
          <p:cNvGrpSpPr/>
          <p:nvPr/>
        </p:nvGrpSpPr>
        <p:grpSpPr>
          <a:xfrm>
            <a:off x="3007830" y="2132122"/>
            <a:ext cx="1645920" cy="1628199"/>
            <a:chOff x="2606040" y="2617042"/>
            <a:chExt cx="1645920" cy="1628199"/>
          </a:xfrm>
        </p:grpSpPr>
        <p:pic>
          <p:nvPicPr>
            <p:cNvPr id="6" name="Imagem 5">
              <a:extLst>
                <a:ext uri="{FF2B5EF4-FFF2-40B4-BE49-F238E27FC236}">
                  <a16:creationId xmlns:a16="http://schemas.microsoft.com/office/drawing/2014/main" id="{042D00B6-11C6-4802-959D-790EA16449C0}"/>
                </a:ext>
              </a:extLst>
            </p:cNvPr>
            <p:cNvPicPr>
              <a:picLocks noChangeAspect="1"/>
            </p:cNvPicPr>
            <p:nvPr/>
          </p:nvPicPr>
          <p:blipFill rotWithShape="1">
            <a:blip r:embed="rId6"/>
            <a:srcRect t="15455"/>
            <a:stretch/>
          </p:blipFill>
          <p:spPr>
            <a:xfrm>
              <a:off x="2606040" y="2888478"/>
              <a:ext cx="1645920" cy="1356763"/>
            </a:xfrm>
            <a:prstGeom prst="rect">
              <a:avLst/>
            </a:prstGeom>
          </p:spPr>
        </p:pic>
        <p:sp>
          <p:nvSpPr>
            <p:cNvPr id="19" name="Retângulo 18">
              <a:extLst>
                <a:ext uri="{FF2B5EF4-FFF2-40B4-BE49-F238E27FC236}">
                  <a16:creationId xmlns:a16="http://schemas.microsoft.com/office/drawing/2014/main" id="{C9C786CB-A6A7-4077-B68C-3D47BC8E2646}"/>
                </a:ext>
              </a:extLst>
            </p:cNvPr>
            <p:cNvSpPr/>
            <p:nvPr/>
          </p:nvSpPr>
          <p:spPr>
            <a:xfrm>
              <a:off x="2998320" y="2617042"/>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BAX</a:t>
              </a:r>
            </a:p>
          </p:txBody>
        </p:sp>
      </p:grpSp>
      <p:grpSp>
        <p:nvGrpSpPr>
          <p:cNvPr id="27" name="Agrupar 26">
            <a:extLst>
              <a:ext uri="{FF2B5EF4-FFF2-40B4-BE49-F238E27FC236}">
                <a16:creationId xmlns:a16="http://schemas.microsoft.com/office/drawing/2014/main" id="{E37FBC6D-E514-4F64-997C-E0F9C345A533}"/>
              </a:ext>
            </a:extLst>
          </p:cNvPr>
          <p:cNvGrpSpPr/>
          <p:nvPr/>
        </p:nvGrpSpPr>
        <p:grpSpPr>
          <a:xfrm>
            <a:off x="1041933" y="3726855"/>
            <a:ext cx="1781556" cy="1585173"/>
            <a:chOff x="640143" y="4490631"/>
            <a:chExt cx="1781556" cy="1569560"/>
          </a:xfrm>
        </p:grpSpPr>
        <p:pic>
          <p:nvPicPr>
            <p:cNvPr id="7" name="Imagem 6">
              <a:extLst>
                <a:ext uri="{FF2B5EF4-FFF2-40B4-BE49-F238E27FC236}">
                  <a16:creationId xmlns:a16="http://schemas.microsoft.com/office/drawing/2014/main" id="{BACF4332-2D9D-4C63-B5A7-E97F02C3509B}"/>
                </a:ext>
              </a:extLst>
            </p:cNvPr>
            <p:cNvPicPr>
              <a:picLocks noChangeAspect="1"/>
            </p:cNvPicPr>
            <p:nvPr/>
          </p:nvPicPr>
          <p:blipFill rotWithShape="1">
            <a:blip r:embed="rId7"/>
            <a:srcRect t="11877"/>
            <a:stretch/>
          </p:blipFill>
          <p:spPr>
            <a:xfrm>
              <a:off x="640143" y="4646023"/>
              <a:ext cx="1781556" cy="1414168"/>
            </a:xfrm>
            <a:prstGeom prst="rect">
              <a:avLst/>
            </a:prstGeom>
          </p:spPr>
        </p:pic>
        <p:sp>
          <p:nvSpPr>
            <p:cNvPr id="20" name="Retângulo 19">
              <a:extLst>
                <a:ext uri="{FF2B5EF4-FFF2-40B4-BE49-F238E27FC236}">
                  <a16:creationId xmlns:a16="http://schemas.microsoft.com/office/drawing/2014/main" id="{9013E1F3-396E-41D9-A10F-E74A23BBEF85}"/>
                </a:ext>
              </a:extLst>
            </p:cNvPr>
            <p:cNvSpPr/>
            <p:nvPr/>
          </p:nvSpPr>
          <p:spPr>
            <a:xfrm>
              <a:off x="1368378" y="4490631"/>
              <a:ext cx="534257" cy="240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IFN</a:t>
              </a:r>
              <a:r>
                <a:rPr lang="el-GR" sz="1200" dirty="0">
                  <a:solidFill>
                    <a:sysClr val="windowText" lastClr="000000"/>
                  </a:solidFill>
                </a:rPr>
                <a:t>β</a:t>
              </a:r>
              <a:endParaRPr lang="pt-BR" sz="1200" dirty="0">
                <a:solidFill>
                  <a:sysClr val="windowText" lastClr="000000"/>
                </a:solidFill>
              </a:endParaRPr>
            </a:p>
          </p:txBody>
        </p:sp>
      </p:grpSp>
      <p:grpSp>
        <p:nvGrpSpPr>
          <p:cNvPr id="28" name="Agrupar 27">
            <a:extLst>
              <a:ext uri="{FF2B5EF4-FFF2-40B4-BE49-F238E27FC236}">
                <a16:creationId xmlns:a16="http://schemas.microsoft.com/office/drawing/2014/main" id="{AA4CF48C-C458-443F-8B93-8AFB02336526}"/>
              </a:ext>
            </a:extLst>
          </p:cNvPr>
          <p:cNvGrpSpPr/>
          <p:nvPr/>
        </p:nvGrpSpPr>
        <p:grpSpPr>
          <a:xfrm>
            <a:off x="3011640" y="3655046"/>
            <a:ext cx="1638300" cy="1652404"/>
            <a:chOff x="2609850" y="4403209"/>
            <a:chExt cx="1638300" cy="1652404"/>
          </a:xfrm>
        </p:grpSpPr>
        <p:pic>
          <p:nvPicPr>
            <p:cNvPr id="8" name="Imagem 7">
              <a:extLst>
                <a:ext uri="{FF2B5EF4-FFF2-40B4-BE49-F238E27FC236}">
                  <a16:creationId xmlns:a16="http://schemas.microsoft.com/office/drawing/2014/main" id="{5C13C870-658D-4297-A4E8-9E080CECCA46}"/>
                </a:ext>
              </a:extLst>
            </p:cNvPr>
            <p:cNvPicPr>
              <a:picLocks noChangeAspect="1"/>
            </p:cNvPicPr>
            <p:nvPr/>
          </p:nvPicPr>
          <p:blipFill rotWithShape="1">
            <a:blip r:embed="rId8"/>
            <a:srcRect t="14970"/>
            <a:stretch/>
          </p:blipFill>
          <p:spPr>
            <a:xfrm>
              <a:off x="2609850" y="4698850"/>
              <a:ext cx="1638300" cy="1356763"/>
            </a:xfrm>
            <a:prstGeom prst="rect">
              <a:avLst/>
            </a:prstGeom>
          </p:spPr>
        </p:pic>
        <p:sp>
          <p:nvSpPr>
            <p:cNvPr id="21" name="Retângulo 20">
              <a:extLst>
                <a:ext uri="{FF2B5EF4-FFF2-40B4-BE49-F238E27FC236}">
                  <a16:creationId xmlns:a16="http://schemas.microsoft.com/office/drawing/2014/main" id="{2F3576AC-5F03-4D1A-BCF7-A0FADF600B71}"/>
                </a:ext>
              </a:extLst>
            </p:cNvPr>
            <p:cNvSpPr/>
            <p:nvPr/>
          </p:nvSpPr>
          <p:spPr>
            <a:xfrm>
              <a:off x="2943527" y="4403209"/>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IRF1</a:t>
              </a:r>
            </a:p>
          </p:txBody>
        </p:sp>
      </p:grpSp>
      <p:grpSp>
        <p:nvGrpSpPr>
          <p:cNvPr id="29" name="Agrupar 28">
            <a:extLst>
              <a:ext uri="{FF2B5EF4-FFF2-40B4-BE49-F238E27FC236}">
                <a16:creationId xmlns:a16="http://schemas.microsoft.com/office/drawing/2014/main" id="{ABA1A6AA-1EBF-472B-A988-F5D0BC4E0474}"/>
              </a:ext>
            </a:extLst>
          </p:cNvPr>
          <p:cNvGrpSpPr/>
          <p:nvPr/>
        </p:nvGrpSpPr>
        <p:grpSpPr>
          <a:xfrm>
            <a:off x="4734176" y="3655046"/>
            <a:ext cx="1629156" cy="1652407"/>
            <a:chOff x="4470932" y="4403209"/>
            <a:chExt cx="1629156" cy="1652407"/>
          </a:xfrm>
        </p:grpSpPr>
        <p:pic>
          <p:nvPicPr>
            <p:cNvPr id="9" name="Imagem 8">
              <a:extLst>
                <a:ext uri="{FF2B5EF4-FFF2-40B4-BE49-F238E27FC236}">
                  <a16:creationId xmlns:a16="http://schemas.microsoft.com/office/drawing/2014/main" id="{911A5482-7DEC-4865-9494-5DAA3B6783FA}"/>
                </a:ext>
              </a:extLst>
            </p:cNvPr>
            <p:cNvPicPr>
              <a:picLocks noChangeAspect="1"/>
            </p:cNvPicPr>
            <p:nvPr/>
          </p:nvPicPr>
          <p:blipFill rotWithShape="1">
            <a:blip r:embed="rId9"/>
            <a:srcRect t="14970"/>
            <a:stretch/>
          </p:blipFill>
          <p:spPr>
            <a:xfrm>
              <a:off x="4470932" y="4698850"/>
              <a:ext cx="1629156" cy="1356766"/>
            </a:xfrm>
            <a:prstGeom prst="rect">
              <a:avLst/>
            </a:prstGeom>
          </p:spPr>
        </p:pic>
        <p:sp>
          <p:nvSpPr>
            <p:cNvPr id="22" name="Retângulo 21">
              <a:extLst>
                <a:ext uri="{FF2B5EF4-FFF2-40B4-BE49-F238E27FC236}">
                  <a16:creationId xmlns:a16="http://schemas.microsoft.com/office/drawing/2014/main" id="{BADA40B9-330F-43F7-A87E-9EE8C9B40C3B}"/>
                </a:ext>
              </a:extLst>
            </p:cNvPr>
            <p:cNvSpPr/>
            <p:nvPr/>
          </p:nvSpPr>
          <p:spPr>
            <a:xfrm>
              <a:off x="4809853" y="4403209"/>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IRF3</a:t>
              </a:r>
            </a:p>
          </p:txBody>
        </p:sp>
      </p:grpSp>
      <p:grpSp>
        <p:nvGrpSpPr>
          <p:cNvPr id="30" name="Agrupar 29">
            <a:extLst>
              <a:ext uri="{FF2B5EF4-FFF2-40B4-BE49-F238E27FC236}">
                <a16:creationId xmlns:a16="http://schemas.microsoft.com/office/drawing/2014/main" id="{319DE62A-1ED2-4A6F-BF17-8D39AF4A0492}"/>
              </a:ext>
            </a:extLst>
          </p:cNvPr>
          <p:cNvGrpSpPr/>
          <p:nvPr/>
        </p:nvGrpSpPr>
        <p:grpSpPr>
          <a:xfrm>
            <a:off x="1211309" y="5174651"/>
            <a:ext cx="1636776" cy="1647517"/>
            <a:chOff x="809519" y="6005944"/>
            <a:chExt cx="1636776" cy="1647517"/>
          </a:xfrm>
        </p:grpSpPr>
        <p:pic>
          <p:nvPicPr>
            <p:cNvPr id="10" name="Imagem 9">
              <a:extLst>
                <a:ext uri="{FF2B5EF4-FFF2-40B4-BE49-F238E27FC236}">
                  <a16:creationId xmlns:a16="http://schemas.microsoft.com/office/drawing/2014/main" id="{9CF77378-7EEE-4B2B-A68D-87F1DDF1D654}"/>
                </a:ext>
              </a:extLst>
            </p:cNvPr>
            <p:cNvPicPr>
              <a:picLocks noChangeAspect="1"/>
            </p:cNvPicPr>
            <p:nvPr/>
          </p:nvPicPr>
          <p:blipFill rotWithShape="1">
            <a:blip r:embed="rId10"/>
            <a:srcRect t="16317"/>
            <a:stretch/>
          </p:blipFill>
          <p:spPr>
            <a:xfrm>
              <a:off x="809519" y="6310536"/>
              <a:ext cx="1636776" cy="1342925"/>
            </a:xfrm>
            <a:prstGeom prst="rect">
              <a:avLst/>
            </a:prstGeom>
          </p:spPr>
        </p:pic>
        <p:sp>
          <p:nvSpPr>
            <p:cNvPr id="23" name="Retângulo 22">
              <a:extLst>
                <a:ext uri="{FF2B5EF4-FFF2-40B4-BE49-F238E27FC236}">
                  <a16:creationId xmlns:a16="http://schemas.microsoft.com/office/drawing/2014/main" id="{557C1F6D-3D66-4273-ABDE-3591C6C522A2}"/>
                </a:ext>
              </a:extLst>
            </p:cNvPr>
            <p:cNvSpPr/>
            <p:nvPr/>
          </p:nvSpPr>
          <p:spPr>
            <a:xfrm>
              <a:off x="1168579" y="600594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IRF7</a:t>
              </a:r>
            </a:p>
          </p:txBody>
        </p:sp>
      </p:grpSp>
      <p:grpSp>
        <p:nvGrpSpPr>
          <p:cNvPr id="31" name="Agrupar 30">
            <a:extLst>
              <a:ext uri="{FF2B5EF4-FFF2-40B4-BE49-F238E27FC236}">
                <a16:creationId xmlns:a16="http://schemas.microsoft.com/office/drawing/2014/main" id="{F34A199C-C722-4E0F-82D9-CD539EB3CE69}"/>
              </a:ext>
            </a:extLst>
          </p:cNvPr>
          <p:cNvGrpSpPr/>
          <p:nvPr/>
        </p:nvGrpSpPr>
        <p:grpSpPr>
          <a:xfrm>
            <a:off x="2994114" y="5174651"/>
            <a:ext cx="1673352" cy="1647518"/>
            <a:chOff x="2592324" y="6005944"/>
            <a:chExt cx="1673352" cy="1647518"/>
          </a:xfrm>
        </p:grpSpPr>
        <p:pic>
          <p:nvPicPr>
            <p:cNvPr id="11" name="Imagem 10">
              <a:extLst>
                <a:ext uri="{FF2B5EF4-FFF2-40B4-BE49-F238E27FC236}">
                  <a16:creationId xmlns:a16="http://schemas.microsoft.com/office/drawing/2014/main" id="{0F9065A7-F28D-44BA-AA2B-B589BF6DCE0D}"/>
                </a:ext>
              </a:extLst>
            </p:cNvPr>
            <p:cNvPicPr>
              <a:picLocks noChangeAspect="1"/>
            </p:cNvPicPr>
            <p:nvPr/>
          </p:nvPicPr>
          <p:blipFill rotWithShape="1">
            <a:blip r:embed="rId11"/>
            <a:srcRect t="15455"/>
            <a:stretch/>
          </p:blipFill>
          <p:spPr>
            <a:xfrm>
              <a:off x="2592324" y="6296699"/>
              <a:ext cx="1673352" cy="1356763"/>
            </a:xfrm>
            <a:prstGeom prst="rect">
              <a:avLst/>
            </a:prstGeom>
          </p:spPr>
        </p:pic>
        <p:sp>
          <p:nvSpPr>
            <p:cNvPr id="24" name="Retângulo 23">
              <a:extLst>
                <a:ext uri="{FF2B5EF4-FFF2-40B4-BE49-F238E27FC236}">
                  <a16:creationId xmlns:a16="http://schemas.microsoft.com/office/drawing/2014/main" id="{BA5E0DE2-A6A2-4BB3-A6B7-9CFA7FB7DBDF}"/>
                </a:ext>
              </a:extLst>
            </p:cNvPr>
            <p:cNvSpPr/>
            <p:nvPr/>
          </p:nvSpPr>
          <p:spPr>
            <a:xfrm>
              <a:off x="3010968" y="600594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IRF9</a:t>
              </a:r>
            </a:p>
          </p:txBody>
        </p:sp>
      </p:grpSp>
      <p:grpSp>
        <p:nvGrpSpPr>
          <p:cNvPr id="32" name="Agrupar 31">
            <a:extLst>
              <a:ext uri="{FF2B5EF4-FFF2-40B4-BE49-F238E27FC236}">
                <a16:creationId xmlns:a16="http://schemas.microsoft.com/office/drawing/2014/main" id="{36813A9B-3946-4130-B7B4-5DBE240602E3}"/>
              </a:ext>
            </a:extLst>
          </p:cNvPr>
          <p:cNvGrpSpPr/>
          <p:nvPr/>
        </p:nvGrpSpPr>
        <p:grpSpPr>
          <a:xfrm>
            <a:off x="1235350" y="6643284"/>
            <a:ext cx="1671828" cy="1670598"/>
            <a:chOff x="833560" y="7751673"/>
            <a:chExt cx="1671828" cy="1670598"/>
          </a:xfrm>
        </p:grpSpPr>
        <p:pic>
          <p:nvPicPr>
            <p:cNvPr id="12" name="Imagem 11">
              <a:extLst>
                <a:ext uri="{FF2B5EF4-FFF2-40B4-BE49-F238E27FC236}">
                  <a16:creationId xmlns:a16="http://schemas.microsoft.com/office/drawing/2014/main" id="{95EB1927-A24A-4832-B4A7-08BB1CABFEA4}"/>
                </a:ext>
              </a:extLst>
            </p:cNvPr>
            <p:cNvPicPr>
              <a:picLocks noChangeAspect="1"/>
            </p:cNvPicPr>
            <p:nvPr/>
          </p:nvPicPr>
          <p:blipFill rotWithShape="1">
            <a:blip r:embed="rId12"/>
            <a:srcRect t="15837"/>
            <a:stretch/>
          </p:blipFill>
          <p:spPr>
            <a:xfrm>
              <a:off x="833560" y="8079345"/>
              <a:ext cx="1671828" cy="1342926"/>
            </a:xfrm>
            <a:prstGeom prst="rect">
              <a:avLst/>
            </a:prstGeom>
          </p:spPr>
        </p:pic>
        <p:sp>
          <p:nvSpPr>
            <p:cNvPr id="25" name="Retângulo 24">
              <a:extLst>
                <a:ext uri="{FF2B5EF4-FFF2-40B4-BE49-F238E27FC236}">
                  <a16:creationId xmlns:a16="http://schemas.microsoft.com/office/drawing/2014/main" id="{9C296198-1397-4D60-99F1-D718C98B1816}"/>
                </a:ext>
              </a:extLst>
            </p:cNvPr>
            <p:cNvSpPr/>
            <p:nvPr/>
          </p:nvSpPr>
          <p:spPr>
            <a:xfrm>
              <a:off x="1229714" y="775167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TRAIL</a:t>
              </a:r>
            </a:p>
          </p:txBody>
        </p:sp>
      </p:grpSp>
      <p:grpSp>
        <p:nvGrpSpPr>
          <p:cNvPr id="33" name="Agrupar 32">
            <a:extLst>
              <a:ext uri="{FF2B5EF4-FFF2-40B4-BE49-F238E27FC236}">
                <a16:creationId xmlns:a16="http://schemas.microsoft.com/office/drawing/2014/main" id="{6899D21D-A053-49AF-A982-4473A232B985}"/>
              </a:ext>
            </a:extLst>
          </p:cNvPr>
          <p:cNvGrpSpPr/>
          <p:nvPr/>
        </p:nvGrpSpPr>
        <p:grpSpPr>
          <a:xfrm>
            <a:off x="2994876" y="6643284"/>
            <a:ext cx="1671828" cy="1633608"/>
            <a:chOff x="2593086" y="7751673"/>
            <a:chExt cx="1671828" cy="1633608"/>
          </a:xfrm>
        </p:grpSpPr>
        <p:pic>
          <p:nvPicPr>
            <p:cNvPr id="13" name="Imagem 12">
              <a:extLst>
                <a:ext uri="{FF2B5EF4-FFF2-40B4-BE49-F238E27FC236}">
                  <a16:creationId xmlns:a16="http://schemas.microsoft.com/office/drawing/2014/main" id="{A2B965D1-67E9-4DFA-99CC-2B770C62CB72}"/>
                </a:ext>
              </a:extLst>
            </p:cNvPr>
            <p:cNvPicPr>
              <a:picLocks noChangeAspect="1"/>
            </p:cNvPicPr>
            <p:nvPr/>
          </p:nvPicPr>
          <p:blipFill rotWithShape="1">
            <a:blip r:embed="rId13"/>
            <a:srcRect t="15455"/>
            <a:stretch/>
          </p:blipFill>
          <p:spPr>
            <a:xfrm>
              <a:off x="2593086" y="8028518"/>
              <a:ext cx="1671828" cy="1356763"/>
            </a:xfrm>
            <a:prstGeom prst="rect">
              <a:avLst/>
            </a:prstGeom>
          </p:spPr>
        </p:pic>
        <p:sp>
          <p:nvSpPr>
            <p:cNvPr id="26" name="Retângulo 25">
              <a:extLst>
                <a:ext uri="{FF2B5EF4-FFF2-40B4-BE49-F238E27FC236}">
                  <a16:creationId xmlns:a16="http://schemas.microsoft.com/office/drawing/2014/main" id="{E6325B7C-A2D4-4474-BFE0-724562A80D16}"/>
                </a:ext>
              </a:extLst>
            </p:cNvPr>
            <p:cNvSpPr/>
            <p:nvPr/>
          </p:nvSpPr>
          <p:spPr>
            <a:xfrm>
              <a:off x="3019310" y="775167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Mx1</a:t>
              </a:r>
            </a:p>
          </p:txBody>
        </p:sp>
      </p:grpSp>
      <p:sp>
        <p:nvSpPr>
          <p:cNvPr id="39" name="Retângulo 38">
            <a:extLst>
              <a:ext uri="{FF2B5EF4-FFF2-40B4-BE49-F238E27FC236}">
                <a16:creationId xmlns:a16="http://schemas.microsoft.com/office/drawing/2014/main" id="{4E833528-D461-4974-9378-EE81E2222179}"/>
              </a:ext>
            </a:extLst>
          </p:cNvPr>
          <p:cNvSpPr/>
          <p:nvPr/>
        </p:nvSpPr>
        <p:spPr>
          <a:xfrm>
            <a:off x="803770" y="8236987"/>
            <a:ext cx="5250459" cy="1569660"/>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Figure S2. </a:t>
            </a:r>
            <a:r>
              <a:rPr lang="en-US" sz="1200" b="1" kern="0" dirty="0">
                <a:solidFill>
                  <a:prstClr val="black"/>
                </a:solidFill>
                <a:latin typeface="Times New Roman" panose="02020603050405020304" pitchFamily="18" charset="0"/>
                <a:cs typeface="Times New Roman" panose="02020603050405020304" pitchFamily="18" charset="0"/>
              </a:rPr>
              <a:t>qPCR analysis of transcripts of key target genes in the p53 and IFNβ pathways</a:t>
            </a: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lang="en-US" sz="1200" kern="0" dirty="0">
                <a:solidFill>
                  <a:prstClr val="black"/>
                </a:solidFill>
                <a:latin typeface="Times New Roman" panose="02020603050405020304" pitchFamily="18" charset="0"/>
                <a:cs typeface="Times New Roman" panose="02020603050405020304" pitchFamily="18" charset="0"/>
              </a:rPr>
              <a:t>HCT116</a:t>
            </a:r>
            <a:r>
              <a:rPr lang="en-US" sz="1200" kern="0" baseline="30000" dirty="0">
                <a:solidFill>
                  <a:prstClr val="black"/>
                </a:solidFill>
                <a:latin typeface="Times New Roman" panose="02020603050405020304" pitchFamily="18" charset="0"/>
                <a:cs typeface="Times New Roman" panose="02020603050405020304" pitchFamily="18" charset="0"/>
              </a:rPr>
              <a:t>wt </a:t>
            </a:r>
            <a:r>
              <a:rPr lang="en-US" sz="1200" kern="0" dirty="0">
                <a:solidFill>
                  <a:prstClr val="black"/>
                </a:solidFill>
                <a:latin typeface="Times New Roman" panose="02020603050405020304" pitchFamily="18" charset="0"/>
                <a:cs typeface="Times New Roman" panose="02020603050405020304" pitchFamily="18" charset="0"/>
              </a:rPr>
              <a:t>cells were mock transduced (CTR) or transduced at a MOI of 25 with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-PG-Luc (LUC), AdRGD-PG-p53 (p53),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or the combination (p53+IFN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and incubated for 48 hours before recovery of total RNA and reverse transcription quantitative PCR (qPCR) analysis. GAPDH was used as the reference gene and results are indicated in comparison with the CTR condition. *, p&lt;0.05, One Way ANOVA, Bonferroni post-test. ns, no statistical difference.</a:t>
            </a:r>
            <a:endParaRPr kumimoji="0" lang="en-US" sz="1200"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189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Agrupar 26">
            <a:extLst>
              <a:ext uri="{FF2B5EF4-FFF2-40B4-BE49-F238E27FC236}">
                <a16:creationId xmlns:a16="http://schemas.microsoft.com/office/drawing/2014/main" id="{A9B57982-FB1B-4DB0-8D06-A2CD51AC1787}"/>
              </a:ext>
            </a:extLst>
          </p:cNvPr>
          <p:cNvGrpSpPr/>
          <p:nvPr/>
        </p:nvGrpSpPr>
        <p:grpSpPr>
          <a:xfrm>
            <a:off x="1178817" y="442038"/>
            <a:ext cx="1757172" cy="1660946"/>
            <a:chOff x="1649872" y="442038"/>
            <a:chExt cx="1757172" cy="1660946"/>
          </a:xfrm>
        </p:grpSpPr>
        <p:pic>
          <p:nvPicPr>
            <p:cNvPr id="2" name="Imagem 1">
              <a:extLst>
                <a:ext uri="{FF2B5EF4-FFF2-40B4-BE49-F238E27FC236}">
                  <a16:creationId xmlns:a16="http://schemas.microsoft.com/office/drawing/2014/main" id="{71CE6ED8-8620-4044-A100-CBD8A0122DDC}"/>
                </a:ext>
              </a:extLst>
            </p:cNvPr>
            <p:cNvPicPr>
              <a:picLocks noChangeAspect="1"/>
            </p:cNvPicPr>
            <p:nvPr/>
          </p:nvPicPr>
          <p:blipFill rotWithShape="1">
            <a:blip r:embed="rId2"/>
            <a:srcRect t="16880"/>
            <a:stretch/>
          </p:blipFill>
          <p:spPr>
            <a:xfrm>
              <a:off x="1649872" y="758956"/>
              <a:ext cx="1757172" cy="1344028"/>
            </a:xfrm>
            <a:prstGeom prst="rect">
              <a:avLst/>
            </a:prstGeom>
          </p:spPr>
        </p:pic>
        <p:sp>
          <p:nvSpPr>
            <p:cNvPr id="14" name="Retângulo 13">
              <a:extLst>
                <a:ext uri="{FF2B5EF4-FFF2-40B4-BE49-F238E27FC236}">
                  <a16:creationId xmlns:a16="http://schemas.microsoft.com/office/drawing/2014/main" id="{3AD69913-24A3-40EF-BC40-8924112ADA85}"/>
                </a:ext>
              </a:extLst>
            </p:cNvPr>
            <p:cNvSpPr/>
            <p:nvPr/>
          </p:nvSpPr>
          <p:spPr>
            <a:xfrm>
              <a:off x="2149647" y="442038"/>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p53</a:t>
              </a:r>
            </a:p>
          </p:txBody>
        </p:sp>
      </p:grpSp>
      <p:grpSp>
        <p:nvGrpSpPr>
          <p:cNvPr id="28" name="Agrupar 27">
            <a:extLst>
              <a:ext uri="{FF2B5EF4-FFF2-40B4-BE49-F238E27FC236}">
                <a16:creationId xmlns:a16="http://schemas.microsoft.com/office/drawing/2014/main" id="{D125D467-0880-44D0-AE1E-F7C7906F6CBE}"/>
              </a:ext>
            </a:extLst>
          </p:cNvPr>
          <p:cNvGrpSpPr/>
          <p:nvPr/>
        </p:nvGrpSpPr>
        <p:grpSpPr>
          <a:xfrm>
            <a:off x="3004635" y="442038"/>
            <a:ext cx="1624584" cy="1689554"/>
            <a:chOff x="3475690" y="442038"/>
            <a:chExt cx="1624584" cy="1689554"/>
          </a:xfrm>
        </p:grpSpPr>
        <p:pic>
          <p:nvPicPr>
            <p:cNvPr id="3" name="Imagem 2">
              <a:extLst>
                <a:ext uri="{FF2B5EF4-FFF2-40B4-BE49-F238E27FC236}">
                  <a16:creationId xmlns:a16="http://schemas.microsoft.com/office/drawing/2014/main" id="{3F079AA2-032B-47CB-92AA-5094AC78BAFE}"/>
                </a:ext>
              </a:extLst>
            </p:cNvPr>
            <p:cNvPicPr>
              <a:picLocks noChangeAspect="1"/>
            </p:cNvPicPr>
            <p:nvPr/>
          </p:nvPicPr>
          <p:blipFill rotWithShape="1">
            <a:blip r:embed="rId3"/>
            <a:srcRect t="15526"/>
            <a:stretch/>
          </p:blipFill>
          <p:spPr>
            <a:xfrm>
              <a:off x="3475690" y="787564"/>
              <a:ext cx="1624584" cy="1344028"/>
            </a:xfrm>
            <a:prstGeom prst="rect">
              <a:avLst/>
            </a:prstGeom>
          </p:spPr>
        </p:pic>
        <p:sp>
          <p:nvSpPr>
            <p:cNvPr id="15" name="Retângulo 14">
              <a:extLst>
                <a:ext uri="{FF2B5EF4-FFF2-40B4-BE49-F238E27FC236}">
                  <a16:creationId xmlns:a16="http://schemas.microsoft.com/office/drawing/2014/main" id="{C47A8B9F-7BB5-4B87-930E-68C319B61F5F}"/>
                </a:ext>
              </a:extLst>
            </p:cNvPr>
            <p:cNvSpPr/>
            <p:nvPr/>
          </p:nvSpPr>
          <p:spPr>
            <a:xfrm>
              <a:off x="3838920" y="442038"/>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p21</a:t>
              </a:r>
            </a:p>
          </p:txBody>
        </p:sp>
      </p:grpSp>
      <p:grpSp>
        <p:nvGrpSpPr>
          <p:cNvPr id="29" name="Agrupar 28">
            <a:extLst>
              <a:ext uri="{FF2B5EF4-FFF2-40B4-BE49-F238E27FC236}">
                <a16:creationId xmlns:a16="http://schemas.microsoft.com/office/drawing/2014/main" id="{52BCE275-5837-4942-B5CE-2971091D88EE}"/>
              </a:ext>
            </a:extLst>
          </p:cNvPr>
          <p:cNvGrpSpPr/>
          <p:nvPr/>
        </p:nvGrpSpPr>
        <p:grpSpPr>
          <a:xfrm>
            <a:off x="4697865" y="442038"/>
            <a:ext cx="1648968" cy="1689554"/>
            <a:chOff x="5168920" y="442038"/>
            <a:chExt cx="1648968" cy="1689554"/>
          </a:xfrm>
        </p:grpSpPr>
        <p:pic>
          <p:nvPicPr>
            <p:cNvPr id="4" name="Imagem 3">
              <a:extLst>
                <a:ext uri="{FF2B5EF4-FFF2-40B4-BE49-F238E27FC236}">
                  <a16:creationId xmlns:a16="http://schemas.microsoft.com/office/drawing/2014/main" id="{3E95A695-61C4-4896-8F6E-DAAF881B6F84}"/>
                </a:ext>
              </a:extLst>
            </p:cNvPr>
            <p:cNvPicPr>
              <a:picLocks noChangeAspect="1"/>
            </p:cNvPicPr>
            <p:nvPr/>
          </p:nvPicPr>
          <p:blipFill rotWithShape="1">
            <a:blip r:embed="rId4"/>
            <a:srcRect t="15165"/>
            <a:stretch/>
          </p:blipFill>
          <p:spPr>
            <a:xfrm>
              <a:off x="5168920" y="759851"/>
              <a:ext cx="1648968" cy="1371741"/>
            </a:xfrm>
            <a:prstGeom prst="rect">
              <a:avLst/>
            </a:prstGeom>
          </p:spPr>
        </p:pic>
        <p:sp>
          <p:nvSpPr>
            <p:cNvPr id="16" name="Retângulo 15">
              <a:extLst>
                <a:ext uri="{FF2B5EF4-FFF2-40B4-BE49-F238E27FC236}">
                  <a16:creationId xmlns:a16="http://schemas.microsoft.com/office/drawing/2014/main" id="{443040E0-7999-425B-BB6F-5DA59D3DD046}"/>
                </a:ext>
              </a:extLst>
            </p:cNvPr>
            <p:cNvSpPr/>
            <p:nvPr/>
          </p:nvSpPr>
          <p:spPr>
            <a:xfrm>
              <a:off x="5547710" y="442038"/>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HDM2</a:t>
              </a:r>
            </a:p>
          </p:txBody>
        </p:sp>
      </p:grpSp>
      <p:grpSp>
        <p:nvGrpSpPr>
          <p:cNvPr id="32" name="Agrupar 31">
            <a:extLst>
              <a:ext uri="{FF2B5EF4-FFF2-40B4-BE49-F238E27FC236}">
                <a16:creationId xmlns:a16="http://schemas.microsoft.com/office/drawing/2014/main" id="{FA939791-7BE9-4021-BF0B-5134AE373DBF}"/>
              </a:ext>
            </a:extLst>
          </p:cNvPr>
          <p:cNvGrpSpPr/>
          <p:nvPr/>
        </p:nvGrpSpPr>
        <p:grpSpPr>
          <a:xfrm>
            <a:off x="1257442" y="2013458"/>
            <a:ext cx="1703832" cy="1680527"/>
            <a:chOff x="1257442" y="2112733"/>
            <a:chExt cx="1703832" cy="1680527"/>
          </a:xfrm>
        </p:grpSpPr>
        <p:pic>
          <p:nvPicPr>
            <p:cNvPr id="5" name="Imagem 4">
              <a:extLst>
                <a:ext uri="{FF2B5EF4-FFF2-40B4-BE49-F238E27FC236}">
                  <a16:creationId xmlns:a16="http://schemas.microsoft.com/office/drawing/2014/main" id="{0EB64BB1-3C5A-4F39-ACAF-54CB80F418D4}"/>
                </a:ext>
              </a:extLst>
            </p:cNvPr>
            <p:cNvPicPr>
              <a:picLocks noChangeAspect="1"/>
            </p:cNvPicPr>
            <p:nvPr/>
          </p:nvPicPr>
          <p:blipFill rotWithShape="1">
            <a:blip r:embed="rId5"/>
            <a:srcRect t="18680"/>
            <a:stretch/>
          </p:blipFill>
          <p:spPr>
            <a:xfrm>
              <a:off x="1257442" y="2478350"/>
              <a:ext cx="1703832" cy="1314910"/>
            </a:xfrm>
            <a:prstGeom prst="rect">
              <a:avLst/>
            </a:prstGeom>
          </p:spPr>
        </p:pic>
        <p:sp>
          <p:nvSpPr>
            <p:cNvPr id="17" name="Retângulo 16">
              <a:extLst>
                <a:ext uri="{FF2B5EF4-FFF2-40B4-BE49-F238E27FC236}">
                  <a16:creationId xmlns:a16="http://schemas.microsoft.com/office/drawing/2014/main" id="{8E8583F9-31B1-47F4-BBA5-3C38C124E357}"/>
                </a:ext>
              </a:extLst>
            </p:cNvPr>
            <p:cNvSpPr/>
            <p:nvPr/>
          </p:nvSpPr>
          <p:spPr>
            <a:xfrm>
              <a:off x="1702098" y="211273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NOXA</a:t>
              </a:r>
            </a:p>
          </p:txBody>
        </p:sp>
      </p:grpSp>
      <p:grpSp>
        <p:nvGrpSpPr>
          <p:cNvPr id="33" name="Agrupar 32">
            <a:extLst>
              <a:ext uri="{FF2B5EF4-FFF2-40B4-BE49-F238E27FC236}">
                <a16:creationId xmlns:a16="http://schemas.microsoft.com/office/drawing/2014/main" id="{638BF813-D960-4CBD-BC48-B15CBB5AF13A}"/>
              </a:ext>
            </a:extLst>
          </p:cNvPr>
          <p:cNvGrpSpPr/>
          <p:nvPr/>
        </p:nvGrpSpPr>
        <p:grpSpPr>
          <a:xfrm>
            <a:off x="2978727" y="2013458"/>
            <a:ext cx="1676400" cy="1676254"/>
            <a:chOff x="2978727" y="2112733"/>
            <a:chExt cx="1676400" cy="1676254"/>
          </a:xfrm>
        </p:grpSpPr>
        <p:pic>
          <p:nvPicPr>
            <p:cNvPr id="6" name="Imagem 5">
              <a:extLst>
                <a:ext uri="{FF2B5EF4-FFF2-40B4-BE49-F238E27FC236}">
                  <a16:creationId xmlns:a16="http://schemas.microsoft.com/office/drawing/2014/main" id="{E919CA97-7007-4F4F-9C07-7669CC7252BD}"/>
                </a:ext>
              </a:extLst>
            </p:cNvPr>
            <p:cNvPicPr>
              <a:picLocks noChangeAspect="1"/>
            </p:cNvPicPr>
            <p:nvPr/>
          </p:nvPicPr>
          <p:blipFill rotWithShape="1">
            <a:blip r:embed="rId6"/>
            <a:srcRect t="15526"/>
            <a:stretch/>
          </p:blipFill>
          <p:spPr>
            <a:xfrm>
              <a:off x="2978727" y="2444958"/>
              <a:ext cx="1676400" cy="1344029"/>
            </a:xfrm>
            <a:prstGeom prst="rect">
              <a:avLst/>
            </a:prstGeom>
          </p:spPr>
        </p:pic>
        <p:sp>
          <p:nvSpPr>
            <p:cNvPr id="18" name="Retângulo 17">
              <a:extLst>
                <a:ext uri="{FF2B5EF4-FFF2-40B4-BE49-F238E27FC236}">
                  <a16:creationId xmlns:a16="http://schemas.microsoft.com/office/drawing/2014/main" id="{0FE135DA-3748-45FC-810D-D5A71524D47E}"/>
                </a:ext>
              </a:extLst>
            </p:cNvPr>
            <p:cNvSpPr/>
            <p:nvPr/>
          </p:nvSpPr>
          <p:spPr>
            <a:xfrm>
              <a:off x="3411997" y="211273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BAX</a:t>
              </a:r>
            </a:p>
          </p:txBody>
        </p:sp>
      </p:grpSp>
      <p:grpSp>
        <p:nvGrpSpPr>
          <p:cNvPr id="34" name="Agrupar 33">
            <a:extLst>
              <a:ext uri="{FF2B5EF4-FFF2-40B4-BE49-F238E27FC236}">
                <a16:creationId xmlns:a16="http://schemas.microsoft.com/office/drawing/2014/main" id="{EEFFE4F6-D4DE-4ED3-8C4B-C6D7F5E75237}"/>
              </a:ext>
            </a:extLst>
          </p:cNvPr>
          <p:cNvGrpSpPr/>
          <p:nvPr/>
        </p:nvGrpSpPr>
        <p:grpSpPr>
          <a:xfrm>
            <a:off x="1175146" y="3710269"/>
            <a:ext cx="1786128" cy="1628350"/>
            <a:chOff x="1175146" y="3975850"/>
            <a:chExt cx="1786128" cy="1628350"/>
          </a:xfrm>
        </p:grpSpPr>
        <p:pic>
          <p:nvPicPr>
            <p:cNvPr id="7" name="Imagem 6">
              <a:extLst>
                <a:ext uri="{FF2B5EF4-FFF2-40B4-BE49-F238E27FC236}">
                  <a16:creationId xmlns:a16="http://schemas.microsoft.com/office/drawing/2014/main" id="{7A9CDF2D-F975-492A-BA15-9D5F2ED300CD}"/>
                </a:ext>
              </a:extLst>
            </p:cNvPr>
            <p:cNvPicPr>
              <a:picLocks noChangeAspect="1"/>
            </p:cNvPicPr>
            <p:nvPr/>
          </p:nvPicPr>
          <p:blipFill rotWithShape="1">
            <a:blip r:embed="rId7"/>
            <a:srcRect t="16880"/>
            <a:stretch/>
          </p:blipFill>
          <p:spPr>
            <a:xfrm>
              <a:off x="1175146" y="4260170"/>
              <a:ext cx="1786128" cy="1344030"/>
            </a:xfrm>
            <a:prstGeom prst="rect">
              <a:avLst/>
            </a:prstGeom>
          </p:spPr>
        </p:pic>
        <p:sp>
          <p:nvSpPr>
            <p:cNvPr id="19" name="Retângulo 18">
              <a:extLst>
                <a:ext uri="{FF2B5EF4-FFF2-40B4-BE49-F238E27FC236}">
                  <a16:creationId xmlns:a16="http://schemas.microsoft.com/office/drawing/2014/main" id="{64908C9E-5703-45A2-BFBB-2925726A678B}"/>
                </a:ext>
              </a:extLst>
            </p:cNvPr>
            <p:cNvSpPr/>
            <p:nvPr/>
          </p:nvSpPr>
          <p:spPr>
            <a:xfrm>
              <a:off x="1927391" y="3975850"/>
              <a:ext cx="534257" cy="240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IFN</a:t>
              </a:r>
              <a:r>
                <a:rPr lang="el-GR" sz="1200" dirty="0">
                  <a:solidFill>
                    <a:sysClr val="windowText" lastClr="000000"/>
                  </a:solidFill>
                </a:rPr>
                <a:t>β</a:t>
              </a:r>
              <a:endParaRPr lang="pt-BR" sz="1200" dirty="0">
                <a:solidFill>
                  <a:sysClr val="windowText" lastClr="000000"/>
                </a:solidFill>
              </a:endParaRPr>
            </a:p>
          </p:txBody>
        </p:sp>
      </p:grpSp>
      <p:grpSp>
        <p:nvGrpSpPr>
          <p:cNvPr id="35" name="Agrupar 34">
            <a:extLst>
              <a:ext uri="{FF2B5EF4-FFF2-40B4-BE49-F238E27FC236}">
                <a16:creationId xmlns:a16="http://schemas.microsoft.com/office/drawing/2014/main" id="{C7EFFBBE-5819-432A-8548-17738EC33465}"/>
              </a:ext>
            </a:extLst>
          </p:cNvPr>
          <p:cNvGrpSpPr/>
          <p:nvPr/>
        </p:nvGrpSpPr>
        <p:grpSpPr>
          <a:xfrm>
            <a:off x="2977180" y="3622847"/>
            <a:ext cx="1674876" cy="1698875"/>
            <a:chOff x="2977180" y="3888428"/>
            <a:chExt cx="1674876" cy="1698875"/>
          </a:xfrm>
        </p:grpSpPr>
        <p:pic>
          <p:nvPicPr>
            <p:cNvPr id="8" name="Imagem 7">
              <a:extLst>
                <a:ext uri="{FF2B5EF4-FFF2-40B4-BE49-F238E27FC236}">
                  <a16:creationId xmlns:a16="http://schemas.microsoft.com/office/drawing/2014/main" id="{67D8411A-0774-4FAB-8A29-6C3FB23B7A89}"/>
                </a:ext>
              </a:extLst>
            </p:cNvPr>
            <p:cNvPicPr>
              <a:picLocks noChangeAspect="1"/>
            </p:cNvPicPr>
            <p:nvPr/>
          </p:nvPicPr>
          <p:blipFill rotWithShape="1">
            <a:blip r:embed="rId8"/>
            <a:srcRect t="15321"/>
            <a:stretch/>
          </p:blipFill>
          <p:spPr>
            <a:xfrm>
              <a:off x="2977180" y="4240012"/>
              <a:ext cx="1674876" cy="1347291"/>
            </a:xfrm>
            <a:prstGeom prst="rect">
              <a:avLst/>
            </a:prstGeom>
          </p:spPr>
        </p:pic>
        <p:sp>
          <p:nvSpPr>
            <p:cNvPr id="20" name="Retângulo 19">
              <a:extLst>
                <a:ext uri="{FF2B5EF4-FFF2-40B4-BE49-F238E27FC236}">
                  <a16:creationId xmlns:a16="http://schemas.microsoft.com/office/drawing/2014/main" id="{14229B25-C8E3-488F-BDB7-A08826816BD7}"/>
                </a:ext>
              </a:extLst>
            </p:cNvPr>
            <p:cNvSpPr/>
            <p:nvPr/>
          </p:nvSpPr>
          <p:spPr>
            <a:xfrm>
              <a:off x="3380382" y="3888428"/>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IRF1</a:t>
              </a:r>
            </a:p>
          </p:txBody>
        </p:sp>
      </p:grpSp>
      <p:grpSp>
        <p:nvGrpSpPr>
          <p:cNvPr id="36" name="Agrupar 35">
            <a:extLst>
              <a:ext uri="{FF2B5EF4-FFF2-40B4-BE49-F238E27FC236}">
                <a16:creationId xmlns:a16="http://schemas.microsoft.com/office/drawing/2014/main" id="{46818048-6FA6-42E7-9296-7D7EAD24F150}"/>
              </a:ext>
            </a:extLst>
          </p:cNvPr>
          <p:cNvGrpSpPr/>
          <p:nvPr/>
        </p:nvGrpSpPr>
        <p:grpSpPr>
          <a:xfrm>
            <a:off x="4658424" y="3621950"/>
            <a:ext cx="1674876" cy="1716669"/>
            <a:chOff x="4606174" y="3888428"/>
            <a:chExt cx="1674876" cy="1716669"/>
          </a:xfrm>
        </p:grpSpPr>
        <p:pic>
          <p:nvPicPr>
            <p:cNvPr id="9" name="Imagem 8">
              <a:extLst>
                <a:ext uri="{FF2B5EF4-FFF2-40B4-BE49-F238E27FC236}">
                  <a16:creationId xmlns:a16="http://schemas.microsoft.com/office/drawing/2014/main" id="{CAA50444-4BEF-421D-A2F8-999E11967607}"/>
                </a:ext>
              </a:extLst>
            </p:cNvPr>
            <p:cNvPicPr>
              <a:picLocks noChangeAspect="1"/>
            </p:cNvPicPr>
            <p:nvPr/>
          </p:nvPicPr>
          <p:blipFill rotWithShape="1">
            <a:blip r:embed="rId9"/>
            <a:srcRect t="18698"/>
            <a:stretch/>
          </p:blipFill>
          <p:spPr>
            <a:xfrm>
              <a:off x="4606174" y="4311520"/>
              <a:ext cx="1674876" cy="1293577"/>
            </a:xfrm>
            <a:prstGeom prst="rect">
              <a:avLst/>
            </a:prstGeom>
          </p:spPr>
        </p:pic>
        <p:sp>
          <p:nvSpPr>
            <p:cNvPr id="21" name="Retângulo 20">
              <a:extLst>
                <a:ext uri="{FF2B5EF4-FFF2-40B4-BE49-F238E27FC236}">
                  <a16:creationId xmlns:a16="http://schemas.microsoft.com/office/drawing/2014/main" id="{227DB029-4027-44B2-ADAA-095D6D430C29}"/>
                </a:ext>
              </a:extLst>
            </p:cNvPr>
            <p:cNvSpPr/>
            <p:nvPr/>
          </p:nvSpPr>
          <p:spPr>
            <a:xfrm>
              <a:off x="5010066" y="3888428"/>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IRF3</a:t>
              </a:r>
            </a:p>
          </p:txBody>
        </p:sp>
      </p:grpSp>
      <p:grpSp>
        <p:nvGrpSpPr>
          <p:cNvPr id="37" name="Agrupar 36">
            <a:extLst>
              <a:ext uri="{FF2B5EF4-FFF2-40B4-BE49-F238E27FC236}">
                <a16:creationId xmlns:a16="http://schemas.microsoft.com/office/drawing/2014/main" id="{94504E58-A2A5-4A70-8AF1-8ABAAE726486}"/>
              </a:ext>
            </a:extLst>
          </p:cNvPr>
          <p:cNvGrpSpPr/>
          <p:nvPr/>
        </p:nvGrpSpPr>
        <p:grpSpPr>
          <a:xfrm>
            <a:off x="1302681" y="5210418"/>
            <a:ext cx="1623060" cy="1623001"/>
            <a:chOff x="1302681" y="5732933"/>
            <a:chExt cx="1623060" cy="1623001"/>
          </a:xfrm>
        </p:grpSpPr>
        <p:pic>
          <p:nvPicPr>
            <p:cNvPr id="10" name="Imagem 9">
              <a:extLst>
                <a:ext uri="{FF2B5EF4-FFF2-40B4-BE49-F238E27FC236}">
                  <a16:creationId xmlns:a16="http://schemas.microsoft.com/office/drawing/2014/main" id="{5C9A97ED-56C7-4B8F-A35B-B398DEB1E9A5}"/>
                </a:ext>
              </a:extLst>
            </p:cNvPr>
            <p:cNvPicPr>
              <a:picLocks noChangeAspect="1"/>
            </p:cNvPicPr>
            <p:nvPr/>
          </p:nvPicPr>
          <p:blipFill rotWithShape="1">
            <a:blip r:embed="rId10"/>
            <a:srcRect t="15526"/>
            <a:stretch/>
          </p:blipFill>
          <p:spPr>
            <a:xfrm>
              <a:off x="1302681" y="6011904"/>
              <a:ext cx="1623060" cy="1344030"/>
            </a:xfrm>
            <a:prstGeom prst="rect">
              <a:avLst/>
            </a:prstGeom>
          </p:spPr>
        </p:pic>
        <p:sp>
          <p:nvSpPr>
            <p:cNvPr id="22" name="Retângulo 21">
              <a:extLst>
                <a:ext uri="{FF2B5EF4-FFF2-40B4-BE49-F238E27FC236}">
                  <a16:creationId xmlns:a16="http://schemas.microsoft.com/office/drawing/2014/main" id="{50C0BD99-85B6-493A-B36D-8AA4C262A3D5}"/>
                </a:ext>
              </a:extLst>
            </p:cNvPr>
            <p:cNvSpPr/>
            <p:nvPr/>
          </p:nvSpPr>
          <p:spPr>
            <a:xfrm>
              <a:off x="1662710" y="573293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IRF7</a:t>
              </a:r>
            </a:p>
          </p:txBody>
        </p:sp>
      </p:grpSp>
      <p:grpSp>
        <p:nvGrpSpPr>
          <p:cNvPr id="38" name="Agrupar 37">
            <a:extLst>
              <a:ext uri="{FF2B5EF4-FFF2-40B4-BE49-F238E27FC236}">
                <a16:creationId xmlns:a16="http://schemas.microsoft.com/office/drawing/2014/main" id="{DA141F81-D74C-4AB1-AEE0-0390FA0B1A9C}"/>
              </a:ext>
            </a:extLst>
          </p:cNvPr>
          <p:cNvGrpSpPr/>
          <p:nvPr/>
        </p:nvGrpSpPr>
        <p:grpSpPr>
          <a:xfrm>
            <a:off x="3006159" y="5210418"/>
            <a:ext cx="1648968" cy="1652687"/>
            <a:chOff x="3006159" y="5732933"/>
            <a:chExt cx="1648968" cy="1652687"/>
          </a:xfrm>
        </p:grpSpPr>
        <p:pic>
          <p:nvPicPr>
            <p:cNvPr id="11" name="Imagem 10">
              <a:extLst>
                <a:ext uri="{FF2B5EF4-FFF2-40B4-BE49-F238E27FC236}">
                  <a16:creationId xmlns:a16="http://schemas.microsoft.com/office/drawing/2014/main" id="{8F72FAE3-6F20-4C29-B026-9CD85FBC81FC}"/>
                </a:ext>
              </a:extLst>
            </p:cNvPr>
            <p:cNvPicPr>
              <a:picLocks noChangeAspect="1"/>
            </p:cNvPicPr>
            <p:nvPr/>
          </p:nvPicPr>
          <p:blipFill rotWithShape="1">
            <a:blip r:embed="rId11"/>
            <a:srcRect t="16678"/>
            <a:stretch/>
          </p:blipFill>
          <p:spPr>
            <a:xfrm>
              <a:off x="3006159" y="6038328"/>
              <a:ext cx="1648968" cy="1347292"/>
            </a:xfrm>
            <a:prstGeom prst="rect">
              <a:avLst/>
            </a:prstGeom>
          </p:spPr>
        </p:pic>
        <p:sp>
          <p:nvSpPr>
            <p:cNvPr id="23" name="Retângulo 22">
              <a:extLst>
                <a:ext uri="{FF2B5EF4-FFF2-40B4-BE49-F238E27FC236}">
                  <a16:creationId xmlns:a16="http://schemas.microsoft.com/office/drawing/2014/main" id="{19A05B21-FAC4-4C5D-ACA8-E050A209FB5C}"/>
                </a:ext>
              </a:extLst>
            </p:cNvPr>
            <p:cNvSpPr/>
            <p:nvPr/>
          </p:nvSpPr>
          <p:spPr>
            <a:xfrm>
              <a:off x="3382806" y="573293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IRF9</a:t>
              </a:r>
            </a:p>
          </p:txBody>
        </p:sp>
      </p:grpSp>
      <p:grpSp>
        <p:nvGrpSpPr>
          <p:cNvPr id="39" name="Agrupar 38">
            <a:extLst>
              <a:ext uri="{FF2B5EF4-FFF2-40B4-BE49-F238E27FC236}">
                <a16:creationId xmlns:a16="http://schemas.microsoft.com/office/drawing/2014/main" id="{C9D7F675-6DDA-4BD5-B038-02CF24CFED6E}"/>
              </a:ext>
            </a:extLst>
          </p:cNvPr>
          <p:cNvGrpSpPr/>
          <p:nvPr/>
        </p:nvGrpSpPr>
        <p:grpSpPr>
          <a:xfrm>
            <a:off x="1257442" y="6694888"/>
            <a:ext cx="1658112" cy="1651365"/>
            <a:chOff x="1257442" y="7353256"/>
            <a:chExt cx="1658112" cy="1651365"/>
          </a:xfrm>
        </p:grpSpPr>
        <p:pic>
          <p:nvPicPr>
            <p:cNvPr id="12" name="Imagem 11">
              <a:extLst>
                <a:ext uri="{FF2B5EF4-FFF2-40B4-BE49-F238E27FC236}">
                  <a16:creationId xmlns:a16="http://schemas.microsoft.com/office/drawing/2014/main" id="{0C17513D-5F6F-44F9-8482-38DD5824922E}"/>
                </a:ext>
              </a:extLst>
            </p:cNvPr>
            <p:cNvPicPr>
              <a:picLocks noChangeAspect="1"/>
            </p:cNvPicPr>
            <p:nvPr/>
          </p:nvPicPr>
          <p:blipFill rotWithShape="1">
            <a:blip r:embed="rId12"/>
            <a:srcRect t="15526"/>
            <a:stretch/>
          </p:blipFill>
          <p:spPr>
            <a:xfrm>
              <a:off x="1257442" y="7660591"/>
              <a:ext cx="1658112" cy="1344030"/>
            </a:xfrm>
            <a:prstGeom prst="rect">
              <a:avLst/>
            </a:prstGeom>
          </p:spPr>
        </p:pic>
        <p:sp>
          <p:nvSpPr>
            <p:cNvPr id="24" name="Retângulo 23">
              <a:extLst>
                <a:ext uri="{FF2B5EF4-FFF2-40B4-BE49-F238E27FC236}">
                  <a16:creationId xmlns:a16="http://schemas.microsoft.com/office/drawing/2014/main" id="{77FBAA6C-4F2A-44A6-BEA9-15729CC2C067}"/>
                </a:ext>
              </a:extLst>
            </p:cNvPr>
            <p:cNvSpPr/>
            <p:nvPr/>
          </p:nvSpPr>
          <p:spPr>
            <a:xfrm>
              <a:off x="1646448" y="7353256"/>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TRAIL</a:t>
              </a:r>
            </a:p>
          </p:txBody>
        </p:sp>
      </p:grpSp>
      <p:grpSp>
        <p:nvGrpSpPr>
          <p:cNvPr id="40" name="Agrupar 39">
            <a:extLst>
              <a:ext uri="{FF2B5EF4-FFF2-40B4-BE49-F238E27FC236}">
                <a16:creationId xmlns:a16="http://schemas.microsoft.com/office/drawing/2014/main" id="{55F05345-09B9-4F44-9B74-83822EBF5E48}"/>
              </a:ext>
            </a:extLst>
          </p:cNvPr>
          <p:cNvGrpSpPr/>
          <p:nvPr/>
        </p:nvGrpSpPr>
        <p:grpSpPr>
          <a:xfrm>
            <a:off x="2989969" y="6694888"/>
            <a:ext cx="1658112" cy="1652132"/>
            <a:chOff x="2989969" y="7353256"/>
            <a:chExt cx="1658112" cy="1652132"/>
          </a:xfrm>
        </p:grpSpPr>
        <p:pic>
          <p:nvPicPr>
            <p:cNvPr id="13" name="Imagem 12">
              <a:extLst>
                <a:ext uri="{FF2B5EF4-FFF2-40B4-BE49-F238E27FC236}">
                  <a16:creationId xmlns:a16="http://schemas.microsoft.com/office/drawing/2014/main" id="{552C7054-B63F-4ABE-A105-90B99EEB4BB9}"/>
                </a:ext>
              </a:extLst>
            </p:cNvPr>
            <p:cNvPicPr>
              <a:picLocks noChangeAspect="1"/>
            </p:cNvPicPr>
            <p:nvPr/>
          </p:nvPicPr>
          <p:blipFill rotWithShape="1">
            <a:blip r:embed="rId13"/>
            <a:srcRect t="15402"/>
            <a:stretch/>
          </p:blipFill>
          <p:spPr>
            <a:xfrm>
              <a:off x="2989969" y="7658095"/>
              <a:ext cx="1658112" cy="1347293"/>
            </a:xfrm>
            <a:prstGeom prst="rect">
              <a:avLst/>
            </a:prstGeom>
          </p:spPr>
        </p:pic>
        <p:sp>
          <p:nvSpPr>
            <p:cNvPr id="25" name="Retângulo 24">
              <a:extLst>
                <a:ext uri="{FF2B5EF4-FFF2-40B4-BE49-F238E27FC236}">
                  <a16:creationId xmlns:a16="http://schemas.microsoft.com/office/drawing/2014/main" id="{C282A1CF-68F9-4012-9292-66B29327A38F}"/>
                </a:ext>
              </a:extLst>
            </p:cNvPr>
            <p:cNvSpPr/>
            <p:nvPr/>
          </p:nvSpPr>
          <p:spPr>
            <a:xfrm>
              <a:off x="3376933" y="7353256"/>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Mx1</a:t>
              </a:r>
            </a:p>
          </p:txBody>
        </p:sp>
      </p:grpSp>
      <p:sp>
        <p:nvSpPr>
          <p:cNvPr id="26" name="Retângulo 25">
            <a:extLst>
              <a:ext uri="{FF2B5EF4-FFF2-40B4-BE49-F238E27FC236}">
                <a16:creationId xmlns:a16="http://schemas.microsoft.com/office/drawing/2014/main" id="{4EEA5C34-223D-4722-8D90-443FA9749964}"/>
              </a:ext>
            </a:extLst>
          </p:cNvPr>
          <p:cNvSpPr/>
          <p:nvPr/>
        </p:nvSpPr>
        <p:spPr>
          <a:xfrm>
            <a:off x="366425" y="421879"/>
            <a:ext cx="1222303" cy="4561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chemeClr val="tx1"/>
                </a:solidFill>
              </a:rPr>
              <a:t>HCT116</a:t>
            </a:r>
            <a:r>
              <a:rPr lang="pt-BR" sz="1200" baseline="30000" dirty="0">
                <a:solidFill>
                  <a:schemeClr val="tx1"/>
                </a:solidFill>
              </a:rPr>
              <a:t>-/-  </a:t>
            </a:r>
          </a:p>
        </p:txBody>
      </p:sp>
      <p:sp>
        <p:nvSpPr>
          <p:cNvPr id="41" name="Retângulo 40">
            <a:extLst>
              <a:ext uri="{FF2B5EF4-FFF2-40B4-BE49-F238E27FC236}">
                <a16:creationId xmlns:a16="http://schemas.microsoft.com/office/drawing/2014/main" id="{2F5BA3AB-7A14-455E-BD0A-723B0BFF7230}"/>
              </a:ext>
            </a:extLst>
          </p:cNvPr>
          <p:cNvSpPr/>
          <p:nvPr/>
        </p:nvSpPr>
        <p:spPr>
          <a:xfrm>
            <a:off x="803770" y="8236987"/>
            <a:ext cx="5250459" cy="1569660"/>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Figure S3. </a:t>
            </a:r>
            <a:r>
              <a:rPr lang="en-US" sz="1200" b="1" kern="0" dirty="0">
                <a:solidFill>
                  <a:prstClr val="black"/>
                </a:solidFill>
                <a:latin typeface="Times New Roman" panose="02020603050405020304" pitchFamily="18" charset="0"/>
                <a:cs typeface="Times New Roman" panose="02020603050405020304" pitchFamily="18" charset="0"/>
              </a:rPr>
              <a:t>qPCR analysis of transcripts of key target genes in the p53 and IFNβ pathways</a:t>
            </a: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lang="en-US" sz="1200" kern="0" dirty="0">
                <a:solidFill>
                  <a:prstClr val="black"/>
                </a:solidFill>
                <a:latin typeface="Times New Roman" panose="02020603050405020304" pitchFamily="18" charset="0"/>
                <a:cs typeface="Times New Roman" panose="02020603050405020304" pitchFamily="18" charset="0"/>
              </a:rPr>
              <a:t>HCT116</a:t>
            </a:r>
            <a:r>
              <a:rPr lang="en-US" sz="1200" kern="0" baseline="30000" dirty="0">
                <a:solidFill>
                  <a:prstClr val="black"/>
                </a:solidFill>
                <a:latin typeface="Times New Roman" panose="02020603050405020304" pitchFamily="18" charset="0"/>
                <a:cs typeface="Times New Roman" panose="02020603050405020304" pitchFamily="18" charset="0"/>
              </a:rPr>
              <a:t>-/- </a:t>
            </a:r>
            <a:r>
              <a:rPr lang="en-US" sz="1200" kern="0" dirty="0">
                <a:solidFill>
                  <a:prstClr val="black"/>
                </a:solidFill>
                <a:latin typeface="Times New Roman" panose="02020603050405020304" pitchFamily="18" charset="0"/>
                <a:cs typeface="Times New Roman" panose="02020603050405020304" pitchFamily="18" charset="0"/>
              </a:rPr>
              <a:t>cells were mock transduced (CTR) or transduced at a MOI of 25 with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-PG-Luc (LUC), AdRGD-PG-p53 (p53),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or the combination (p53+IFN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and incubated for 48 hours before recovery of total RNA and reverse transcription quantitative PCR (qPCR) analysis. GAPDH was used as the reference gene and results are indicated in comparison with the CTR condition. *, p&lt;0.05, One Way ANOVA, Bonferroni post-test. ns, no statistical difference.</a:t>
            </a:r>
            <a:endParaRPr kumimoji="0" lang="en-US" sz="1200"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6278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Agrupar 30">
            <a:extLst>
              <a:ext uri="{FF2B5EF4-FFF2-40B4-BE49-F238E27FC236}">
                <a16:creationId xmlns:a16="http://schemas.microsoft.com/office/drawing/2014/main" id="{333E0D6D-1F86-4958-B16B-B65060A1E87A}"/>
              </a:ext>
            </a:extLst>
          </p:cNvPr>
          <p:cNvGrpSpPr/>
          <p:nvPr/>
        </p:nvGrpSpPr>
        <p:grpSpPr>
          <a:xfrm>
            <a:off x="1300304" y="359241"/>
            <a:ext cx="1658112" cy="1642393"/>
            <a:chOff x="906604" y="740241"/>
            <a:chExt cx="1658112" cy="1642393"/>
          </a:xfrm>
        </p:grpSpPr>
        <p:pic>
          <p:nvPicPr>
            <p:cNvPr id="11" name="Imagem 10">
              <a:extLst>
                <a:ext uri="{FF2B5EF4-FFF2-40B4-BE49-F238E27FC236}">
                  <a16:creationId xmlns:a16="http://schemas.microsoft.com/office/drawing/2014/main" id="{6455B258-45DA-4220-B252-139946D11CEB}"/>
                </a:ext>
              </a:extLst>
            </p:cNvPr>
            <p:cNvPicPr>
              <a:picLocks noChangeAspect="1"/>
            </p:cNvPicPr>
            <p:nvPr/>
          </p:nvPicPr>
          <p:blipFill rotWithShape="1">
            <a:blip r:embed="rId2"/>
            <a:srcRect t="16010"/>
            <a:stretch/>
          </p:blipFill>
          <p:spPr>
            <a:xfrm>
              <a:off x="906604" y="1045028"/>
              <a:ext cx="1658112" cy="1337606"/>
            </a:xfrm>
            <a:prstGeom prst="rect">
              <a:avLst/>
            </a:prstGeom>
          </p:spPr>
        </p:pic>
        <p:sp>
          <p:nvSpPr>
            <p:cNvPr id="16" name="Retângulo 15">
              <a:extLst>
                <a:ext uri="{FF2B5EF4-FFF2-40B4-BE49-F238E27FC236}">
                  <a16:creationId xmlns:a16="http://schemas.microsoft.com/office/drawing/2014/main" id="{514A3D3C-3829-491E-9F1C-6A7F0F925989}"/>
                </a:ext>
              </a:extLst>
            </p:cNvPr>
            <p:cNvSpPr/>
            <p:nvPr/>
          </p:nvSpPr>
          <p:spPr>
            <a:xfrm>
              <a:off x="1321266" y="740241"/>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p53</a:t>
              </a:r>
            </a:p>
          </p:txBody>
        </p:sp>
      </p:grpSp>
      <p:grpSp>
        <p:nvGrpSpPr>
          <p:cNvPr id="30" name="Agrupar 29">
            <a:extLst>
              <a:ext uri="{FF2B5EF4-FFF2-40B4-BE49-F238E27FC236}">
                <a16:creationId xmlns:a16="http://schemas.microsoft.com/office/drawing/2014/main" id="{18D42E40-2773-4BE5-BC3D-9C4339BC38C7}"/>
              </a:ext>
            </a:extLst>
          </p:cNvPr>
          <p:cNvGrpSpPr/>
          <p:nvPr/>
        </p:nvGrpSpPr>
        <p:grpSpPr>
          <a:xfrm>
            <a:off x="3055146" y="358634"/>
            <a:ext cx="1702308" cy="1663569"/>
            <a:chOff x="2661446" y="739634"/>
            <a:chExt cx="1702308" cy="1663569"/>
          </a:xfrm>
        </p:grpSpPr>
        <p:pic>
          <p:nvPicPr>
            <p:cNvPr id="12" name="Imagem 11">
              <a:extLst>
                <a:ext uri="{FF2B5EF4-FFF2-40B4-BE49-F238E27FC236}">
                  <a16:creationId xmlns:a16="http://schemas.microsoft.com/office/drawing/2014/main" id="{C48C8728-4A4E-407E-A07B-08883CE13485}"/>
                </a:ext>
              </a:extLst>
            </p:cNvPr>
            <p:cNvPicPr>
              <a:picLocks noChangeAspect="1"/>
            </p:cNvPicPr>
            <p:nvPr/>
          </p:nvPicPr>
          <p:blipFill rotWithShape="1">
            <a:blip r:embed="rId3"/>
            <a:srcRect t="16866"/>
            <a:stretch/>
          </p:blipFill>
          <p:spPr>
            <a:xfrm>
              <a:off x="2661446" y="1045028"/>
              <a:ext cx="1702308" cy="1358175"/>
            </a:xfrm>
            <a:prstGeom prst="rect">
              <a:avLst/>
            </a:prstGeom>
          </p:spPr>
        </p:pic>
        <p:sp>
          <p:nvSpPr>
            <p:cNvPr id="17" name="Retângulo 16">
              <a:extLst>
                <a:ext uri="{FF2B5EF4-FFF2-40B4-BE49-F238E27FC236}">
                  <a16:creationId xmlns:a16="http://schemas.microsoft.com/office/drawing/2014/main" id="{D81F0764-032F-41C3-86C5-E94A3566599C}"/>
                </a:ext>
              </a:extLst>
            </p:cNvPr>
            <p:cNvSpPr/>
            <p:nvPr/>
          </p:nvSpPr>
          <p:spPr>
            <a:xfrm>
              <a:off x="3081198" y="73963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p21</a:t>
              </a:r>
            </a:p>
          </p:txBody>
        </p:sp>
      </p:grpSp>
      <p:grpSp>
        <p:nvGrpSpPr>
          <p:cNvPr id="29" name="Agrupar 28">
            <a:extLst>
              <a:ext uri="{FF2B5EF4-FFF2-40B4-BE49-F238E27FC236}">
                <a16:creationId xmlns:a16="http://schemas.microsoft.com/office/drawing/2014/main" id="{686A5E40-E936-4B2E-B9CA-4D1F6C9906CA}"/>
              </a:ext>
            </a:extLst>
          </p:cNvPr>
          <p:cNvGrpSpPr/>
          <p:nvPr/>
        </p:nvGrpSpPr>
        <p:grpSpPr>
          <a:xfrm>
            <a:off x="4767251" y="358634"/>
            <a:ext cx="1728216" cy="1663570"/>
            <a:chOff x="4373551" y="739634"/>
            <a:chExt cx="1728216" cy="1663570"/>
          </a:xfrm>
        </p:grpSpPr>
        <p:pic>
          <p:nvPicPr>
            <p:cNvPr id="9" name="Imagem 8">
              <a:extLst>
                <a:ext uri="{FF2B5EF4-FFF2-40B4-BE49-F238E27FC236}">
                  <a16:creationId xmlns:a16="http://schemas.microsoft.com/office/drawing/2014/main" id="{ACB53FCB-26D0-48EB-B336-45D7CD534F0E}"/>
                </a:ext>
              </a:extLst>
            </p:cNvPr>
            <p:cNvPicPr>
              <a:picLocks noChangeAspect="1"/>
            </p:cNvPicPr>
            <p:nvPr/>
          </p:nvPicPr>
          <p:blipFill rotWithShape="1">
            <a:blip r:embed="rId4"/>
            <a:srcRect t="17253"/>
            <a:stretch/>
          </p:blipFill>
          <p:spPr>
            <a:xfrm>
              <a:off x="4373551" y="1045028"/>
              <a:ext cx="1728216" cy="1358176"/>
            </a:xfrm>
            <a:prstGeom prst="rect">
              <a:avLst/>
            </a:prstGeom>
          </p:spPr>
        </p:pic>
        <p:sp>
          <p:nvSpPr>
            <p:cNvPr id="18" name="Retângulo 17">
              <a:extLst>
                <a:ext uri="{FF2B5EF4-FFF2-40B4-BE49-F238E27FC236}">
                  <a16:creationId xmlns:a16="http://schemas.microsoft.com/office/drawing/2014/main" id="{28D4EA00-2EDF-4784-8D3D-1D25CB9A4CD2}"/>
                </a:ext>
              </a:extLst>
            </p:cNvPr>
            <p:cNvSpPr/>
            <p:nvPr/>
          </p:nvSpPr>
          <p:spPr>
            <a:xfrm>
              <a:off x="4834060" y="73963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HDM2</a:t>
              </a:r>
            </a:p>
          </p:txBody>
        </p:sp>
      </p:grpSp>
      <p:grpSp>
        <p:nvGrpSpPr>
          <p:cNvPr id="4" name="Agrupar 3">
            <a:extLst>
              <a:ext uri="{FF2B5EF4-FFF2-40B4-BE49-F238E27FC236}">
                <a16:creationId xmlns:a16="http://schemas.microsoft.com/office/drawing/2014/main" id="{087FB83D-4457-4A6D-9A46-0DBEDEF10C22}"/>
              </a:ext>
            </a:extLst>
          </p:cNvPr>
          <p:cNvGrpSpPr/>
          <p:nvPr/>
        </p:nvGrpSpPr>
        <p:grpSpPr>
          <a:xfrm>
            <a:off x="1300301" y="1849383"/>
            <a:ext cx="1658112" cy="1659068"/>
            <a:chOff x="906601" y="2230383"/>
            <a:chExt cx="1658112" cy="1659068"/>
          </a:xfrm>
        </p:grpSpPr>
        <p:pic>
          <p:nvPicPr>
            <p:cNvPr id="13" name="Imagem 12">
              <a:extLst>
                <a:ext uri="{FF2B5EF4-FFF2-40B4-BE49-F238E27FC236}">
                  <a16:creationId xmlns:a16="http://schemas.microsoft.com/office/drawing/2014/main" id="{B71D2E74-D931-4775-B7C5-5D41B6E0E90E}"/>
                </a:ext>
              </a:extLst>
            </p:cNvPr>
            <p:cNvPicPr>
              <a:picLocks noChangeAspect="1"/>
            </p:cNvPicPr>
            <p:nvPr/>
          </p:nvPicPr>
          <p:blipFill rotWithShape="1">
            <a:blip r:embed="rId5"/>
            <a:srcRect t="15930"/>
            <a:stretch/>
          </p:blipFill>
          <p:spPr>
            <a:xfrm>
              <a:off x="906601" y="2551845"/>
              <a:ext cx="1658112" cy="1337606"/>
            </a:xfrm>
            <a:prstGeom prst="rect">
              <a:avLst/>
            </a:prstGeom>
          </p:spPr>
        </p:pic>
        <p:sp>
          <p:nvSpPr>
            <p:cNvPr id="19" name="Retângulo 18">
              <a:extLst>
                <a:ext uri="{FF2B5EF4-FFF2-40B4-BE49-F238E27FC236}">
                  <a16:creationId xmlns:a16="http://schemas.microsoft.com/office/drawing/2014/main" id="{43B7FA5E-7E52-45B3-9018-7BB861533E87}"/>
                </a:ext>
              </a:extLst>
            </p:cNvPr>
            <p:cNvSpPr/>
            <p:nvPr/>
          </p:nvSpPr>
          <p:spPr>
            <a:xfrm>
              <a:off x="1272680" y="223038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NOXA</a:t>
              </a:r>
            </a:p>
          </p:txBody>
        </p:sp>
      </p:grpSp>
      <p:grpSp>
        <p:nvGrpSpPr>
          <p:cNvPr id="6" name="Agrupar 5">
            <a:extLst>
              <a:ext uri="{FF2B5EF4-FFF2-40B4-BE49-F238E27FC236}">
                <a16:creationId xmlns:a16="http://schemas.microsoft.com/office/drawing/2014/main" id="{A4D2DB1D-5162-4B05-9F84-9AA7EC99B564}"/>
              </a:ext>
            </a:extLst>
          </p:cNvPr>
          <p:cNvGrpSpPr/>
          <p:nvPr/>
        </p:nvGrpSpPr>
        <p:grpSpPr>
          <a:xfrm>
            <a:off x="3055799" y="1849383"/>
            <a:ext cx="1711452" cy="1687645"/>
            <a:chOff x="2662099" y="2230383"/>
            <a:chExt cx="1711452" cy="1687645"/>
          </a:xfrm>
        </p:grpSpPr>
        <p:pic>
          <p:nvPicPr>
            <p:cNvPr id="10" name="Imagem 9">
              <a:extLst>
                <a:ext uri="{FF2B5EF4-FFF2-40B4-BE49-F238E27FC236}">
                  <a16:creationId xmlns:a16="http://schemas.microsoft.com/office/drawing/2014/main" id="{40A96A4E-E133-4338-A129-EF6BD47612E6}"/>
                </a:ext>
              </a:extLst>
            </p:cNvPr>
            <p:cNvPicPr>
              <a:picLocks noChangeAspect="1"/>
            </p:cNvPicPr>
            <p:nvPr/>
          </p:nvPicPr>
          <p:blipFill rotWithShape="1">
            <a:blip r:embed="rId6"/>
            <a:srcRect t="15076"/>
            <a:stretch/>
          </p:blipFill>
          <p:spPr>
            <a:xfrm>
              <a:off x="2662099" y="2524127"/>
              <a:ext cx="1711452" cy="1393901"/>
            </a:xfrm>
            <a:prstGeom prst="rect">
              <a:avLst/>
            </a:prstGeom>
          </p:spPr>
        </p:pic>
        <p:sp>
          <p:nvSpPr>
            <p:cNvPr id="20" name="Retângulo 19">
              <a:extLst>
                <a:ext uri="{FF2B5EF4-FFF2-40B4-BE49-F238E27FC236}">
                  <a16:creationId xmlns:a16="http://schemas.microsoft.com/office/drawing/2014/main" id="{16667586-6881-4597-872D-D81940740D74}"/>
                </a:ext>
              </a:extLst>
            </p:cNvPr>
            <p:cNvSpPr/>
            <p:nvPr/>
          </p:nvSpPr>
          <p:spPr>
            <a:xfrm>
              <a:off x="3083920" y="2230383"/>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BAX</a:t>
              </a:r>
            </a:p>
          </p:txBody>
        </p:sp>
      </p:grpSp>
      <p:grpSp>
        <p:nvGrpSpPr>
          <p:cNvPr id="32" name="Agrupar 31">
            <a:extLst>
              <a:ext uri="{FF2B5EF4-FFF2-40B4-BE49-F238E27FC236}">
                <a16:creationId xmlns:a16="http://schemas.microsoft.com/office/drawing/2014/main" id="{122F46FC-B22E-4ABB-96C3-ACB4459CC936}"/>
              </a:ext>
            </a:extLst>
          </p:cNvPr>
          <p:cNvGrpSpPr/>
          <p:nvPr/>
        </p:nvGrpSpPr>
        <p:grpSpPr>
          <a:xfrm>
            <a:off x="1190133" y="3491104"/>
            <a:ext cx="1813560" cy="1613696"/>
            <a:chOff x="796433" y="3910204"/>
            <a:chExt cx="1813560" cy="1613696"/>
          </a:xfrm>
        </p:grpSpPr>
        <p:pic>
          <p:nvPicPr>
            <p:cNvPr id="14" name="Imagem 13">
              <a:extLst>
                <a:ext uri="{FF2B5EF4-FFF2-40B4-BE49-F238E27FC236}">
                  <a16:creationId xmlns:a16="http://schemas.microsoft.com/office/drawing/2014/main" id="{CEEC4F82-3E1B-4AEA-8CA9-BCE0154AA520}"/>
                </a:ext>
              </a:extLst>
            </p:cNvPr>
            <p:cNvPicPr>
              <a:picLocks noChangeAspect="1"/>
            </p:cNvPicPr>
            <p:nvPr/>
          </p:nvPicPr>
          <p:blipFill rotWithShape="1">
            <a:blip r:embed="rId7"/>
            <a:srcRect t="17967"/>
            <a:stretch/>
          </p:blipFill>
          <p:spPr>
            <a:xfrm>
              <a:off x="796433" y="4177446"/>
              <a:ext cx="1813560" cy="1346454"/>
            </a:xfrm>
            <a:prstGeom prst="rect">
              <a:avLst/>
            </a:prstGeom>
          </p:spPr>
        </p:pic>
        <p:sp>
          <p:nvSpPr>
            <p:cNvPr id="21" name="Retângulo 20">
              <a:extLst>
                <a:ext uri="{FF2B5EF4-FFF2-40B4-BE49-F238E27FC236}">
                  <a16:creationId xmlns:a16="http://schemas.microsoft.com/office/drawing/2014/main" id="{7F7DA74E-B0F8-4624-A8F7-11E5A545E3B0}"/>
                </a:ext>
              </a:extLst>
            </p:cNvPr>
            <p:cNvSpPr/>
            <p:nvPr/>
          </p:nvSpPr>
          <p:spPr>
            <a:xfrm>
              <a:off x="1583386" y="3910204"/>
              <a:ext cx="534257" cy="240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IFN</a:t>
              </a:r>
              <a:r>
                <a:rPr lang="el-GR" sz="1200" dirty="0">
                  <a:solidFill>
                    <a:sysClr val="windowText" lastClr="000000"/>
                  </a:solidFill>
                </a:rPr>
                <a:t>β</a:t>
              </a:r>
              <a:endParaRPr lang="pt-BR" sz="1200" dirty="0">
                <a:solidFill>
                  <a:sysClr val="windowText" lastClr="000000"/>
                </a:solidFill>
              </a:endParaRPr>
            </a:p>
          </p:txBody>
        </p:sp>
      </p:grpSp>
      <p:grpSp>
        <p:nvGrpSpPr>
          <p:cNvPr id="33" name="Agrupar 32">
            <a:extLst>
              <a:ext uri="{FF2B5EF4-FFF2-40B4-BE49-F238E27FC236}">
                <a16:creationId xmlns:a16="http://schemas.microsoft.com/office/drawing/2014/main" id="{5BE21E34-4813-40D4-AA95-908F84F7CD06}"/>
              </a:ext>
            </a:extLst>
          </p:cNvPr>
          <p:cNvGrpSpPr/>
          <p:nvPr/>
        </p:nvGrpSpPr>
        <p:grpSpPr>
          <a:xfrm>
            <a:off x="3096882" y="3403682"/>
            <a:ext cx="1644396" cy="1687014"/>
            <a:chOff x="2703182" y="3822782"/>
            <a:chExt cx="1644396" cy="1687014"/>
          </a:xfrm>
        </p:grpSpPr>
        <p:pic>
          <p:nvPicPr>
            <p:cNvPr id="7" name="Imagem 6">
              <a:extLst>
                <a:ext uri="{FF2B5EF4-FFF2-40B4-BE49-F238E27FC236}">
                  <a16:creationId xmlns:a16="http://schemas.microsoft.com/office/drawing/2014/main" id="{273758B1-3443-43EC-B159-36A363641AE8}"/>
                </a:ext>
              </a:extLst>
            </p:cNvPr>
            <p:cNvPicPr>
              <a:picLocks noChangeAspect="1"/>
            </p:cNvPicPr>
            <p:nvPr/>
          </p:nvPicPr>
          <p:blipFill rotWithShape="1">
            <a:blip r:embed="rId8"/>
            <a:srcRect t="16414"/>
            <a:stretch/>
          </p:blipFill>
          <p:spPr>
            <a:xfrm>
              <a:off x="2703182" y="4163341"/>
              <a:ext cx="1644396" cy="1346455"/>
            </a:xfrm>
            <a:prstGeom prst="rect">
              <a:avLst/>
            </a:prstGeom>
          </p:spPr>
        </p:pic>
        <p:sp>
          <p:nvSpPr>
            <p:cNvPr id="22" name="Retângulo 21">
              <a:extLst>
                <a:ext uri="{FF2B5EF4-FFF2-40B4-BE49-F238E27FC236}">
                  <a16:creationId xmlns:a16="http://schemas.microsoft.com/office/drawing/2014/main" id="{FF7009BC-B404-48AB-A043-E2A34BB873A3}"/>
                </a:ext>
              </a:extLst>
            </p:cNvPr>
            <p:cNvSpPr/>
            <p:nvPr/>
          </p:nvSpPr>
          <p:spPr>
            <a:xfrm>
              <a:off x="3055682" y="3822782"/>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IRF1</a:t>
              </a:r>
            </a:p>
          </p:txBody>
        </p:sp>
      </p:grpSp>
      <p:grpSp>
        <p:nvGrpSpPr>
          <p:cNvPr id="34" name="Agrupar 33">
            <a:extLst>
              <a:ext uri="{FF2B5EF4-FFF2-40B4-BE49-F238E27FC236}">
                <a16:creationId xmlns:a16="http://schemas.microsoft.com/office/drawing/2014/main" id="{4C0A4890-BD8D-4FA6-9911-5E3EE71F1B10}"/>
              </a:ext>
            </a:extLst>
          </p:cNvPr>
          <p:cNvGrpSpPr/>
          <p:nvPr/>
        </p:nvGrpSpPr>
        <p:grpSpPr>
          <a:xfrm>
            <a:off x="4817780" y="3403682"/>
            <a:ext cx="1644396" cy="1681917"/>
            <a:chOff x="4451790" y="3822782"/>
            <a:chExt cx="1644396" cy="1681917"/>
          </a:xfrm>
        </p:grpSpPr>
        <p:pic>
          <p:nvPicPr>
            <p:cNvPr id="8" name="Imagem 7">
              <a:extLst>
                <a:ext uri="{FF2B5EF4-FFF2-40B4-BE49-F238E27FC236}">
                  <a16:creationId xmlns:a16="http://schemas.microsoft.com/office/drawing/2014/main" id="{17BD31DA-5965-4A91-AD94-83547D73610C}"/>
                </a:ext>
              </a:extLst>
            </p:cNvPr>
            <p:cNvPicPr>
              <a:picLocks noChangeAspect="1"/>
            </p:cNvPicPr>
            <p:nvPr/>
          </p:nvPicPr>
          <p:blipFill rotWithShape="1">
            <a:blip r:embed="rId9"/>
            <a:srcRect t="15767"/>
            <a:stretch/>
          </p:blipFill>
          <p:spPr>
            <a:xfrm>
              <a:off x="4451790" y="4146522"/>
              <a:ext cx="1644396" cy="1358177"/>
            </a:xfrm>
            <a:prstGeom prst="rect">
              <a:avLst/>
            </a:prstGeom>
          </p:spPr>
        </p:pic>
        <p:sp>
          <p:nvSpPr>
            <p:cNvPr id="23" name="Retângulo 22">
              <a:extLst>
                <a:ext uri="{FF2B5EF4-FFF2-40B4-BE49-F238E27FC236}">
                  <a16:creationId xmlns:a16="http://schemas.microsoft.com/office/drawing/2014/main" id="{796EBA72-B90E-4F29-85D8-B5FCAD990DFD}"/>
                </a:ext>
              </a:extLst>
            </p:cNvPr>
            <p:cNvSpPr/>
            <p:nvPr/>
          </p:nvSpPr>
          <p:spPr>
            <a:xfrm>
              <a:off x="4837382" y="3822782"/>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IRF3</a:t>
              </a:r>
            </a:p>
          </p:txBody>
        </p:sp>
      </p:grpSp>
      <p:grpSp>
        <p:nvGrpSpPr>
          <p:cNvPr id="35" name="Agrupar 34">
            <a:extLst>
              <a:ext uri="{FF2B5EF4-FFF2-40B4-BE49-F238E27FC236}">
                <a16:creationId xmlns:a16="http://schemas.microsoft.com/office/drawing/2014/main" id="{4834F2B8-EF6D-4815-AF40-194D475485A8}"/>
              </a:ext>
            </a:extLst>
          </p:cNvPr>
          <p:cNvGrpSpPr/>
          <p:nvPr/>
        </p:nvGrpSpPr>
        <p:grpSpPr>
          <a:xfrm>
            <a:off x="1354416" y="4973925"/>
            <a:ext cx="1644396" cy="1663276"/>
            <a:chOff x="960716" y="5393025"/>
            <a:chExt cx="1644396" cy="1663276"/>
          </a:xfrm>
        </p:grpSpPr>
        <p:pic>
          <p:nvPicPr>
            <p:cNvPr id="15" name="Imagem 14">
              <a:extLst>
                <a:ext uri="{FF2B5EF4-FFF2-40B4-BE49-F238E27FC236}">
                  <a16:creationId xmlns:a16="http://schemas.microsoft.com/office/drawing/2014/main" id="{A85FFDB0-FFA7-4027-9DDF-56AD5D98A776}"/>
                </a:ext>
              </a:extLst>
            </p:cNvPr>
            <p:cNvPicPr>
              <a:picLocks noChangeAspect="1"/>
            </p:cNvPicPr>
            <p:nvPr/>
          </p:nvPicPr>
          <p:blipFill rotWithShape="1">
            <a:blip r:embed="rId10"/>
            <a:srcRect t="16493"/>
            <a:stretch/>
          </p:blipFill>
          <p:spPr>
            <a:xfrm>
              <a:off x="960716" y="5709847"/>
              <a:ext cx="1644396" cy="1346454"/>
            </a:xfrm>
            <a:prstGeom prst="rect">
              <a:avLst/>
            </a:prstGeom>
          </p:spPr>
        </p:pic>
        <p:sp>
          <p:nvSpPr>
            <p:cNvPr id="24" name="Retângulo 23">
              <a:extLst>
                <a:ext uri="{FF2B5EF4-FFF2-40B4-BE49-F238E27FC236}">
                  <a16:creationId xmlns:a16="http://schemas.microsoft.com/office/drawing/2014/main" id="{87FF4BA1-4E8B-449F-9BE9-6A47CE0CEC95}"/>
                </a:ext>
              </a:extLst>
            </p:cNvPr>
            <p:cNvSpPr/>
            <p:nvPr/>
          </p:nvSpPr>
          <p:spPr>
            <a:xfrm>
              <a:off x="1338005" y="5393025"/>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IRF7</a:t>
              </a:r>
            </a:p>
          </p:txBody>
        </p:sp>
      </p:grpSp>
      <p:grpSp>
        <p:nvGrpSpPr>
          <p:cNvPr id="36" name="Agrupar 35">
            <a:extLst>
              <a:ext uri="{FF2B5EF4-FFF2-40B4-BE49-F238E27FC236}">
                <a16:creationId xmlns:a16="http://schemas.microsoft.com/office/drawing/2014/main" id="{99EC33B2-101E-4A7C-815F-4B656CE85D02}"/>
              </a:ext>
            </a:extLst>
          </p:cNvPr>
          <p:cNvGrpSpPr/>
          <p:nvPr/>
        </p:nvGrpSpPr>
        <p:grpSpPr>
          <a:xfrm>
            <a:off x="3113058" y="4973925"/>
            <a:ext cx="1644396" cy="1665323"/>
            <a:chOff x="2719358" y="5393025"/>
            <a:chExt cx="1644396" cy="1665323"/>
          </a:xfrm>
        </p:grpSpPr>
        <p:pic>
          <p:nvPicPr>
            <p:cNvPr id="5" name="Imagem 4">
              <a:extLst>
                <a:ext uri="{FF2B5EF4-FFF2-40B4-BE49-F238E27FC236}">
                  <a16:creationId xmlns:a16="http://schemas.microsoft.com/office/drawing/2014/main" id="{5FE2D1E5-6B04-4A31-BDE8-B49480F15491}"/>
                </a:ext>
              </a:extLst>
            </p:cNvPr>
            <p:cNvPicPr>
              <a:picLocks noChangeAspect="1"/>
            </p:cNvPicPr>
            <p:nvPr/>
          </p:nvPicPr>
          <p:blipFill rotWithShape="1">
            <a:blip r:embed="rId11"/>
            <a:srcRect t="16493"/>
            <a:stretch/>
          </p:blipFill>
          <p:spPr>
            <a:xfrm>
              <a:off x="2719358" y="5711892"/>
              <a:ext cx="1644396" cy="1346456"/>
            </a:xfrm>
            <a:prstGeom prst="rect">
              <a:avLst/>
            </a:prstGeom>
          </p:spPr>
        </p:pic>
        <p:sp>
          <p:nvSpPr>
            <p:cNvPr id="25" name="Retângulo 24">
              <a:extLst>
                <a:ext uri="{FF2B5EF4-FFF2-40B4-BE49-F238E27FC236}">
                  <a16:creationId xmlns:a16="http://schemas.microsoft.com/office/drawing/2014/main" id="{7FF607EA-0379-4287-AA20-967071238C2B}"/>
                </a:ext>
              </a:extLst>
            </p:cNvPr>
            <p:cNvSpPr/>
            <p:nvPr/>
          </p:nvSpPr>
          <p:spPr>
            <a:xfrm>
              <a:off x="3079039" y="5393025"/>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IRF9</a:t>
              </a:r>
            </a:p>
          </p:txBody>
        </p:sp>
      </p:grpSp>
      <p:grpSp>
        <p:nvGrpSpPr>
          <p:cNvPr id="38" name="Agrupar 37">
            <a:extLst>
              <a:ext uri="{FF2B5EF4-FFF2-40B4-BE49-F238E27FC236}">
                <a16:creationId xmlns:a16="http://schemas.microsoft.com/office/drawing/2014/main" id="{E65725B6-3149-436B-90D4-579042A5AC2F}"/>
              </a:ext>
            </a:extLst>
          </p:cNvPr>
          <p:cNvGrpSpPr/>
          <p:nvPr/>
        </p:nvGrpSpPr>
        <p:grpSpPr>
          <a:xfrm>
            <a:off x="1300301" y="6515149"/>
            <a:ext cx="1711452" cy="1724714"/>
            <a:chOff x="906601" y="6934249"/>
            <a:chExt cx="1711452" cy="1724714"/>
          </a:xfrm>
        </p:grpSpPr>
        <p:pic>
          <p:nvPicPr>
            <p:cNvPr id="2" name="Imagem 1">
              <a:extLst>
                <a:ext uri="{FF2B5EF4-FFF2-40B4-BE49-F238E27FC236}">
                  <a16:creationId xmlns:a16="http://schemas.microsoft.com/office/drawing/2014/main" id="{3EFB1E42-E063-40DD-B1EB-1398C075F894}"/>
                </a:ext>
              </a:extLst>
            </p:cNvPr>
            <p:cNvPicPr>
              <a:picLocks noChangeAspect="1"/>
            </p:cNvPicPr>
            <p:nvPr/>
          </p:nvPicPr>
          <p:blipFill rotWithShape="1">
            <a:blip r:embed="rId12"/>
            <a:srcRect t="15282"/>
            <a:stretch/>
          </p:blipFill>
          <p:spPr>
            <a:xfrm>
              <a:off x="906601" y="7268440"/>
              <a:ext cx="1711452" cy="1390523"/>
            </a:xfrm>
            <a:prstGeom prst="rect">
              <a:avLst/>
            </a:prstGeom>
          </p:spPr>
        </p:pic>
        <p:sp>
          <p:nvSpPr>
            <p:cNvPr id="26" name="Retângulo 25">
              <a:extLst>
                <a:ext uri="{FF2B5EF4-FFF2-40B4-BE49-F238E27FC236}">
                  <a16:creationId xmlns:a16="http://schemas.microsoft.com/office/drawing/2014/main" id="{BCEE47A6-67DD-46E1-B5A6-E9846E70C4A2}"/>
                </a:ext>
              </a:extLst>
            </p:cNvPr>
            <p:cNvSpPr/>
            <p:nvPr/>
          </p:nvSpPr>
          <p:spPr>
            <a:xfrm>
              <a:off x="1334783" y="6934249"/>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TRAIL</a:t>
              </a:r>
            </a:p>
          </p:txBody>
        </p:sp>
      </p:grpSp>
      <p:grpSp>
        <p:nvGrpSpPr>
          <p:cNvPr id="39" name="Agrupar 38">
            <a:extLst>
              <a:ext uri="{FF2B5EF4-FFF2-40B4-BE49-F238E27FC236}">
                <a16:creationId xmlns:a16="http://schemas.microsoft.com/office/drawing/2014/main" id="{05627160-9082-47DC-BC0C-510C1C6B3DF5}"/>
              </a:ext>
            </a:extLst>
          </p:cNvPr>
          <p:cNvGrpSpPr/>
          <p:nvPr/>
        </p:nvGrpSpPr>
        <p:grpSpPr>
          <a:xfrm>
            <a:off x="3043716" y="6515149"/>
            <a:ext cx="1725168" cy="1724714"/>
            <a:chOff x="2650016" y="6934249"/>
            <a:chExt cx="1725168" cy="1724714"/>
          </a:xfrm>
        </p:grpSpPr>
        <p:pic>
          <p:nvPicPr>
            <p:cNvPr id="3" name="Imagem 2">
              <a:extLst>
                <a:ext uri="{FF2B5EF4-FFF2-40B4-BE49-F238E27FC236}">
                  <a16:creationId xmlns:a16="http://schemas.microsoft.com/office/drawing/2014/main" id="{8D219DFE-7B8D-45C3-9994-16A76D069755}"/>
                </a:ext>
              </a:extLst>
            </p:cNvPr>
            <p:cNvPicPr>
              <a:picLocks noChangeAspect="1"/>
            </p:cNvPicPr>
            <p:nvPr/>
          </p:nvPicPr>
          <p:blipFill rotWithShape="1">
            <a:blip r:embed="rId13"/>
            <a:srcRect t="16964"/>
            <a:stretch/>
          </p:blipFill>
          <p:spPr>
            <a:xfrm>
              <a:off x="2650016" y="7312507"/>
              <a:ext cx="1725168" cy="1346456"/>
            </a:xfrm>
            <a:prstGeom prst="rect">
              <a:avLst/>
            </a:prstGeom>
          </p:spPr>
        </p:pic>
        <p:sp>
          <p:nvSpPr>
            <p:cNvPr id="27" name="Retângulo 26">
              <a:extLst>
                <a:ext uri="{FF2B5EF4-FFF2-40B4-BE49-F238E27FC236}">
                  <a16:creationId xmlns:a16="http://schemas.microsoft.com/office/drawing/2014/main" id="{09CF099A-0395-41E0-A692-7986A2B99AB8}"/>
                </a:ext>
              </a:extLst>
            </p:cNvPr>
            <p:cNvSpPr/>
            <p:nvPr/>
          </p:nvSpPr>
          <p:spPr>
            <a:xfrm>
              <a:off x="3110415" y="6934249"/>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ysClr val="windowText" lastClr="000000"/>
                  </a:solidFill>
                </a:rPr>
                <a:t>Mx1</a:t>
              </a:r>
            </a:p>
          </p:txBody>
        </p:sp>
      </p:grpSp>
      <p:sp>
        <p:nvSpPr>
          <p:cNvPr id="28" name="Retângulo 27">
            <a:extLst>
              <a:ext uri="{FF2B5EF4-FFF2-40B4-BE49-F238E27FC236}">
                <a16:creationId xmlns:a16="http://schemas.microsoft.com/office/drawing/2014/main" id="{3035EAEB-62ED-4A56-A16C-73F9B5F2159C}"/>
              </a:ext>
            </a:extLst>
          </p:cNvPr>
          <p:cNvSpPr/>
          <p:nvPr/>
        </p:nvSpPr>
        <p:spPr>
          <a:xfrm>
            <a:off x="631192" y="358634"/>
            <a:ext cx="1084217" cy="415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chemeClr val="tx1"/>
                </a:solidFill>
              </a:rPr>
              <a:t>HT29</a:t>
            </a:r>
          </a:p>
        </p:txBody>
      </p:sp>
      <p:sp>
        <p:nvSpPr>
          <p:cNvPr id="40" name="Retângulo 39">
            <a:extLst>
              <a:ext uri="{FF2B5EF4-FFF2-40B4-BE49-F238E27FC236}">
                <a16:creationId xmlns:a16="http://schemas.microsoft.com/office/drawing/2014/main" id="{08DBB132-8DDE-46E3-AE91-64EEA9AFA5E6}"/>
              </a:ext>
            </a:extLst>
          </p:cNvPr>
          <p:cNvSpPr/>
          <p:nvPr/>
        </p:nvSpPr>
        <p:spPr>
          <a:xfrm>
            <a:off x="803770" y="8236987"/>
            <a:ext cx="5250459" cy="1569660"/>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Figure S4. </a:t>
            </a:r>
            <a:r>
              <a:rPr lang="en-US" sz="1200" b="1" kern="0" dirty="0">
                <a:solidFill>
                  <a:prstClr val="black"/>
                </a:solidFill>
                <a:latin typeface="Times New Roman" panose="02020603050405020304" pitchFamily="18" charset="0"/>
                <a:cs typeface="Times New Roman" panose="02020603050405020304" pitchFamily="18" charset="0"/>
              </a:rPr>
              <a:t>qPCR analysis of transcripts of key target genes in the p53 and IFNβ pathways</a:t>
            </a:r>
            <a:r>
              <a:rPr kumimoji="0" lang="en-US" sz="12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lang="en-US" sz="1200" kern="0" dirty="0">
                <a:solidFill>
                  <a:prstClr val="black"/>
                </a:solidFill>
                <a:latin typeface="Times New Roman" panose="02020603050405020304" pitchFamily="18" charset="0"/>
                <a:cs typeface="Times New Roman" panose="02020603050405020304" pitchFamily="18" charset="0"/>
              </a:rPr>
              <a:t>HT29</a:t>
            </a:r>
            <a:r>
              <a:rPr lang="en-US" sz="1200" kern="0" baseline="30000" dirty="0">
                <a:solidFill>
                  <a:prstClr val="black"/>
                </a:solidFill>
                <a:latin typeface="Times New Roman" panose="02020603050405020304" pitchFamily="18" charset="0"/>
                <a:cs typeface="Times New Roman" panose="02020603050405020304" pitchFamily="18" charset="0"/>
              </a:rPr>
              <a:t> </a:t>
            </a:r>
            <a:r>
              <a:rPr lang="en-US" sz="1200" kern="0" dirty="0">
                <a:solidFill>
                  <a:prstClr val="black"/>
                </a:solidFill>
                <a:latin typeface="Times New Roman" panose="02020603050405020304" pitchFamily="18" charset="0"/>
                <a:cs typeface="Times New Roman" panose="02020603050405020304" pitchFamily="18" charset="0"/>
              </a:rPr>
              <a:t>cells were mock transduced (CTR) or transduced at a MOI of 100 with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-PG-Luc (LUC), AdRGD-PG-p53 (p53), </a:t>
            </a:r>
            <a:r>
              <a:rPr lang="en-US" sz="1200" kern="0" dirty="0" err="1">
                <a:solidFill>
                  <a:prstClr val="black"/>
                </a:solidFill>
                <a:latin typeface="Times New Roman" panose="02020603050405020304" pitchFamily="18" charset="0"/>
                <a:cs typeface="Times New Roman" panose="02020603050405020304" pitchFamily="18" charset="0"/>
              </a:rPr>
              <a:t>AdRGD</a:t>
            </a:r>
            <a:r>
              <a:rPr lang="en-US" sz="1200" kern="0" dirty="0">
                <a:solidFill>
                  <a:prstClr val="black"/>
                </a:solidFill>
                <a:latin typeface="Times New Roman" panose="02020603050405020304" pitchFamily="18" charset="0"/>
                <a:cs typeface="Times New Roman" panose="02020603050405020304" pitchFamily="18" charset="0"/>
              </a:rPr>
              <a:t>-PG-IFN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or the combination (p53+IFN</a:t>
            </a:r>
            <a:r>
              <a:rPr lang="el-GR" sz="1200" kern="0" dirty="0">
                <a:solidFill>
                  <a:prstClr val="black"/>
                </a:solidFill>
                <a:latin typeface="Times New Roman" panose="02020603050405020304" pitchFamily="18" charset="0"/>
                <a:cs typeface="Times New Roman" panose="02020603050405020304" pitchFamily="18" charset="0"/>
              </a:rPr>
              <a:t>β</a:t>
            </a:r>
            <a:r>
              <a:rPr lang="en-US" sz="1200" kern="0" dirty="0">
                <a:solidFill>
                  <a:prstClr val="black"/>
                </a:solidFill>
                <a:latin typeface="Times New Roman" panose="02020603050405020304" pitchFamily="18" charset="0"/>
                <a:cs typeface="Times New Roman" panose="02020603050405020304" pitchFamily="18" charset="0"/>
              </a:rPr>
              <a:t>) and incubated for 48 hours before recovery of total RNA and reverse transcription quantitative PCR (qPCR) analysis. GAPDH was used as the reference gene and results are indicated in comparison with the CTR condition. *, p&lt;0.05, One Way ANOVA, Bonferroni post-test. ns, no statistical difference.</a:t>
            </a:r>
            <a:endParaRPr kumimoji="0" lang="en-US" sz="1200"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667093"/>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TotalTime>
  <Words>573</Words>
  <Application>Microsoft Office PowerPoint</Application>
  <PresentationFormat>A4 Paper (210x297 mm)</PresentationFormat>
  <Paragraphs>89</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Tema do Office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Bryan Strauss</dc:creator>
  <cp:lastModifiedBy>Michele Pelikan</cp:lastModifiedBy>
  <cp:revision>51</cp:revision>
  <dcterms:created xsi:type="dcterms:W3CDTF">2020-12-21T15:02:09Z</dcterms:created>
  <dcterms:modified xsi:type="dcterms:W3CDTF">2021-03-05T02:47:13Z</dcterms:modified>
</cp:coreProperties>
</file>