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5"/>
  </p:notesMasterIdLst>
  <p:handoutMasterIdLst>
    <p:handoutMasterId r:id="rId16"/>
  </p:handoutMasterIdLst>
  <p:sldIdLst>
    <p:sldId id="260" r:id="rId6"/>
    <p:sldId id="262" r:id="rId7"/>
    <p:sldId id="263" r:id="rId8"/>
    <p:sldId id="264" r:id="rId9"/>
    <p:sldId id="265" r:id="rId10"/>
    <p:sldId id="267" r:id="rId11"/>
    <p:sldId id="266" r:id="rId12"/>
    <p:sldId id="269" r:id="rId13"/>
    <p:sldId id="270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33" d="100"/>
          <a:sy n="133" d="100"/>
        </p:scale>
        <p:origin x="-192" y="-1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12/01/21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12/01/21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 smtClean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 smtClean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 smtClean="0"/>
              <a:t>Month and year of presentation (e.g. ‘October 2017’)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‹n.›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xmlns:p14="http://schemas.microsoft.com/office/powerpoint/2010/main"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xmlns:p14="http://schemas.microsoft.com/office/powerpoint/2010/main"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3.xml"/><Relationship Id="rId3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theme" Target="../theme/theme4.xm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5" y="3507854"/>
            <a:ext cx="6167833" cy="686798"/>
          </a:xfrm>
        </p:spPr>
        <p:txBody>
          <a:bodyPr>
            <a:noAutofit/>
          </a:bodyPr>
          <a:lstStyle/>
          <a:p>
            <a:r>
              <a:rPr lang="it-IT" sz="1400" dirty="0"/>
              <a:t>Impella 5.0 </a:t>
            </a:r>
            <a:r>
              <a:rPr lang="it-IT" sz="1400" dirty="0" err="1"/>
              <a:t>support</a:t>
            </a:r>
            <a:r>
              <a:rPr lang="it-IT" sz="1400" dirty="0"/>
              <a:t> </a:t>
            </a:r>
            <a:r>
              <a:rPr lang="it-IT" sz="1400" dirty="0" err="1"/>
              <a:t>before</a:t>
            </a:r>
            <a:r>
              <a:rPr lang="it-IT" sz="1400" dirty="0"/>
              <a:t>, </a:t>
            </a:r>
            <a:r>
              <a:rPr lang="it-IT" sz="1400" dirty="0" err="1"/>
              <a:t>during</a:t>
            </a:r>
            <a:r>
              <a:rPr lang="it-IT" sz="1400" dirty="0"/>
              <a:t> and </a:t>
            </a:r>
            <a:r>
              <a:rPr lang="it-IT" sz="1400" dirty="0" err="1"/>
              <a:t>after</a:t>
            </a:r>
            <a:r>
              <a:rPr lang="it-IT" sz="1400" dirty="0"/>
              <a:t> </a:t>
            </a:r>
            <a:r>
              <a:rPr lang="it-IT" sz="1400" dirty="0" err="1"/>
              <a:t>surgical</a:t>
            </a:r>
            <a:r>
              <a:rPr lang="it-IT" sz="1400" dirty="0"/>
              <a:t> </a:t>
            </a:r>
            <a:r>
              <a:rPr lang="it-IT" sz="1400" dirty="0" err="1"/>
              <a:t>ventriculoplasty</a:t>
            </a:r>
            <a:r>
              <a:rPr lang="it-IT" sz="1400" dirty="0"/>
              <a:t> </a:t>
            </a:r>
            <a:r>
              <a:rPr lang="it-IT" sz="1400" dirty="0" err="1"/>
              <a:t>following</a:t>
            </a:r>
            <a:r>
              <a:rPr lang="it-IT" sz="1400" dirty="0"/>
              <a:t> acute </a:t>
            </a:r>
            <a:r>
              <a:rPr lang="it-IT" sz="1400" dirty="0" err="1"/>
              <a:t>myocardial</a:t>
            </a:r>
            <a:r>
              <a:rPr lang="it-IT" sz="1400" dirty="0"/>
              <a:t> </a:t>
            </a:r>
            <a:r>
              <a:rPr lang="it-IT" sz="1400" dirty="0" err="1"/>
              <a:t>infarction</a:t>
            </a:r>
            <a:r>
              <a:rPr lang="it-IT" sz="1400" dirty="0"/>
              <a:t> in the COVID-19 era – a case report</a:t>
            </a:r>
            <a:br>
              <a:rPr lang="it-IT" sz="1400" dirty="0"/>
            </a:br>
            <a:endParaRPr lang="en-GB" sz="1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s-IS" sz="2500" dirty="0" smtClean="0"/>
              <a:t>EHJ</a:t>
            </a:r>
            <a:r>
              <a:rPr lang="is-IS" sz="2500" dirty="0"/>
              <a:t>-CR-D-20-00574R2 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May 2020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Introduction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dirty="0" smtClean="0"/>
              <a:t>EHJ</a:t>
            </a:r>
            <a:r>
              <a:rPr lang="is-IS" dirty="0"/>
              <a:t>-CR-D-20-00574R2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Left </a:t>
            </a:r>
            <a:r>
              <a:rPr lang="en-US" b="0" dirty="0" smtClean="0"/>
              <a:t>ventricular (LV) </a:t>
            </a:r>
            <a:r>
              <a:rPr lang="en-US" b="0" dirty="0"/>
              <a:t>aneurysms complicate anterior myocardial infarctions in 8-15% of </a:t>
            </a:r>
            <a:r>
              <a:rPr lang="en-US" b="0" dirty="0" smtClean="0"/>
              <a:t>cases</a:t>
            </a:r>
            <a:r>
              <a:rPr lang="it-IT" b="0" baseline="30000" dirty="0" smtClean="0"/>
              <a:t>[</a:t>
            </a:r>
            <a:r>
              <a:rPr lang="it-IT" b="0" baseline="30000" dirty="0"/>
              <a:t>1] </a:t>
            </a:r>
            <a:endParaRPr lang="en-US" b="0" baseline="30000" dirty="0" smtClean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In </a:t>
            </a:r>
            <a:r>
              <a:rPr lang="en-US" b="0" dirty="0"/>
              <a:t>case of associated LV dysfunction, rapidly evolving heart failure may follow, and urgent surgery becomes life-</a:t>
            </a:r>
            <a:r>
              <a:rPr lang="en-US" b="0" dirty="0" smtClean="0"/>
              <a:t>saving</a:t>
            </a:r>
            <a:r>
              <a:rPr lang="it-IT" b="0" baseline="30000" dirty="0" smtClean="0"/>
              <a:t>[2]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Short-term mechanical circulatory support may be used in such cases as a bridge to surgery, and as means to aid weaning off extracorporeal </a:t>
            </a:r>
            <a:r>
              <a:rPr lang="en-US" b="0" dirty="0" smtClean="0"/>
              <a:t>circulation</a:t>
            </a:r>
            <a:r>
              <a:rPr lang="it-IT" b="0" baseline="30000" dirty="0" smtClean="0"/>
              <a:t>[3]</a:t>
            </a:r>
            <a:r>
              <a:rPr lang="it-IT" b="0" baseline="30000" dirty="0"/>
              <a:t> </a:t>
            </a:r>
            <a:r>
              <a:rPr lang="it-IT" b="0" baseline="30000" dirty="0" smtClean="0"/>
              <a:t>[4]</a:t>
            </a:r>
            <a:r>
              <a:rPr lang="en-US" b="0" dirty="0" smtClean="0"/>
              <a:t> </a:t>
            </a:r>
            <a:endParaRPr lang="it-IT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b="0" dirty="0" smtClean="0"/>
              <a:t>History and Examination Findings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dirty="0"/>
              <a:t>EHJ-CR-D-20-00574R2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GB" sz="1800" b="0" dirty="0" smtClean="0"/>
              <a:t>70-year old male with previous anterior MI, treated with PCI on LAD</a:t>
            </a:r>
          </a:p>
          <a:p>
            <a:pPr marL="342900" indent="-342900">
              <a:buFont typeface="Arial"/>
              <a:buChar char="•"/>
            </a:pPr>
            <a:r>
              <a:rPr lang="en-GB" sz="1800" b="0" dirty="0"/>
              <a:t>C</a:t>
            </a:r>
            <a:r>
              <a:rPr lang="en-GB" sz="1800" b="0" dirty="0" smtClean="0"/>
              <a:t>omplained of fatigue, hypotension, </a:t>
            </a:r>
            <a:r>
              <a:rPr lang="en-GB" sz="1800" b="0" dirty="0" err="1" smtClean="0"/>
              <a:t>dyspnea</a:t>
            </a:r>
            <a:endParaRPr lang="en-GB" sz="1800" b="0" dirty="0" smtClean="0"/>
          </a:p>
          <a:p>
            <a:pPr marL="342900" indent="-342900">
              <a:buFont typeface="Arial"/>
              <a:buChar char="•"/>
            </a:pPr>
            <a:r>
              <a:rPr lang="en-GB" sz="1800" b="0" dirty="0" smtClean="0"/>
              <a:t>Repeatedly refused assessment in the ER for fear of contracting COVID-19 pneumonia</a:t>
            </a:r>
          </a:p>
          <a:p>
            <a:pPr marL="342900" indent="-342900">
              <a:buFont typeface="Arial"/>
              <a:buChar char="•"/>
            </a:pPr>
            <a:r>
              <a:rPr lang="en-GB" sz="1800" b="0" dirty="0" smtClean="0"/>
              <a:t>Subsequently presented with syncope</a:t>
            </a:r>
          </a:p>
          <a:p>
            <a:pPr marL="342900" indent="-342900">
              <a:buFont typeface="Arial"/>
              <a:buChar char="•"/>
            </a:pPr>
            <a:r>
              <a:rPr lang="en-GB" sz="1800" b="0" dirty="0" smtClean="0"/>
              <a:t>Placed in “</a:t>
            </a:r>
            <a:r>
              <a:rPr lang="en-GB" sz="1800" b="0" dirty="0" err="1" smtClean="0"/>
              <a:t>gray</a:t>
            </a:r>
            <a:r>
              <a:rPr lang="en-GB" sz="1800" b="0" dirty="0" smtClean="0"/>
              <a:t>” ward because of</a:t>
            </a:r>
          </a:p>
          <a:p>
            <a:r>
              <a:rPr lang="en-GB" sz="1800" b="0" dirty="0"/>
              <a:t> </a:t>
            </a:r>
            <a:r>
              <a:rPr lang="en-GB" sz="1800" b="0" dirty="0" smtClean="0"/>
              <a:t>      CT scan showing bilateral pneumonia</a:t>
            </a:r>
          </a:p>
          <a:p>
            <a:pPr marL="342900" indent="-342900">
              <a:buFont typeface="Arial"/>
              <a:buChar char="•"/>
            </a:pPr>
            <a:r>
              <a:rPr lang="en-GB" sz="1800" b="0" dirty="0" smtClean="0"/>
              <a:t>Rapidly evolving cardiogenic shock, which </a:t>
            </a:r>
          </a:p>
          <a:p>
            <a:r>
              <a:rPr lang="en-GB" sz="1800" b="0" dirty="0"/>
              <a:t> </a:t>
            </a:r>
            <a:r>
              <a:rPr lang="en-GB" sz="1800" b="0" dirty="0" smtClean="0"/>
              <a:t>      prompted transfer to “clean” ICU once </a:t>
            </a:r>
          </a:p>
          <a:p>
            <a:r>
              <a:rPr lang="en-GB" sz="1800" b="0" dirty="0"/>
              <a:t> </a:t>
            </a:r>
            <a:r>
              <a:rPr lang="en-GB" sz="1800" b="0" dirty="0" smtClean="0"/>
              <a:t>      nose-swab for COVID-19 tested negative</a:t>
            </a:r>
            <a:endParaRPr lang="en-GB" sz="1800" b="0" dirty="0"/>
          </a:p>
        </p:txBody>
      </p:sp>
      <p:pic>
        <p:nvPicPr>
          <p:cNvPr id="6" name="Immagine 5" descr="Figure 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" b="12265"/>
          <a:stretch/>
        </p:blipFill>
        <p:spPr>
          <a:xfrm>
            <a:off x="5326220" y="2240699"/>
            <a:ext cx="2843905" cy="215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br>
              <a:rPr lang="en-GB" sz="3600" b="0" dirty="0" smtClean="0"/>
            </a:br>
            <a:r>
              <a:rPr lang="en-GB" sz="2200" b="0" dirty="0" smtClean="0"/>
              <a:t>Investigations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dirty="0"/>
              <a:t>EHJ-CR-D-20-00574R2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96756" cy="340741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Echocardiography: </a:t>
            </a:r>
          </a:p>
          <a:p>
            <a:pPr marL="342900" indent="-342900">
              <a:buFont typeface="Arial"/>
              <a:buChar char="•"/>
            </a:pPr>
            <a:r>
              <a:rPr lang="it-IT" b="0" dirty="0" err="1"/>
              <a:t>S</a:t>
            </a:r>
            <a:r>
              <a:rPr lang="it-IT" b="0" dirty="0" err="1" smtClean="0"/>
              <a:t>everely</a:t>
            </a:r>
            <a:r>
              <a:rPr lang="it-IT" b="0" dirty="0" smtClean="0"/>
              <a:t> </a:t>
            </a:r>
            <a:r>
              <a:rPr lang="it-IT" b="0" dirty="0" err="1"/>
              <a:t>dilated</a:t>
            </a:r>
            <a:r>
              <a:rPr lang="it-IT" b="0" dirty="0"/>
              <a:t> </a:t>
            </a:r>
            <a:r>
              <a:rPr lang="it-IT" b="0" dirty="0" smtClean="0"/>
              <a:t>(EDV </a:t>
            </a:r>
            <a:r>
              <a:rPr lang="it-IT" b="0" dirty="0"/>
              <a:t>= 198 ml, </a:t>
            </a:r>
            <a:r>
              <a:rPr lang="it-IT" b="0" dirty="0" err="1"/>
              <a:t>iEDV</a:t>
            </a:r>
            <a:r>
              <a:rPr lang="it-IT" b="0" dirty="0"/>
              <a:t> = 94 ml/m2), </a:t>
            </a:r>
            <a:r>
              <a:rPr lang="it-IT" b="0" dirty="0" err="1"/>
              <a:t>hypokinetic</a:t>
            </a:r>
            <a:r>
              <a:rPr lang="it-IT" b="0" dirty="0"/>
              <a:t> left </a:t>
            </a:r>
            <a:r>
              <a:rPr lang="it-IT" b="0" dirty="0" err="1"/>
              <a:t>ventricle</a:t>
            </a:r>
            <a:r>
              <a:rPr lang="it-IT" b="0" dirty="0"/>
              <a:t> with apical aneurysm (</a:t>
            </a:r>
            <a:r>
              <a:rPr lang="it-IT" b="0" dirty="0" err="1"/>
              <a:t>distal</a:t>
            </a:r>
            <a:r>
              <a:rPr lang="it-IT" b="0" dirty="0"/>
              <a:t> part of the </a:t>
            </a:r>
            <a:r>
              <a:rPr lang="it-IT" b="0" dirty="0" err="1"/>
              <a:t>cavity</a:t>
            </a:r>
            <a:r>
              <a:rPr lang="it-IT" b="0" dirty="0"/>
              <a:t>, </a:t>
            </a:r>
            <a:r>
              <a:rPr lang="it-IT" b="0" dirty="0" err="1"/>
              <a:t>inferior</a:t>
            </a:r>
            <a:r>
              <a:rPr lang="it-IT" b="0" dirty="0"/>
              <a:t> to </a:t>
            </a:r>
            <a:r>
              <a:rPr lang="it-IT" b="0" dirty="0" err="1"/>
              <a:t>papillary</a:t>
            </a:r>
            <a:r>
              <a:rPr lang="it-IT" b="0" dirty="0"/>
              <a:t> </a:t>
            </a:r>
            <a:r>
              <a:rPr lang="it-IT" b="0" dirty="0" err="1"/>
              <a:t>muscle</a:t>
            </a:r>
            <a:r>
              <a:rPr lang="it-IT" b="0" dirty="0"/>
              <a:t> </a:t>
            </a:r>
            <a:r>
              <a:rPr lang="it-IT" b="0" dirty="0" err="1" smtClean="0"/>
              <a:t>implant</a:t>
            </a:r>
            <a:r>
              <a:rPr lang="it-IT" b="0" dirty="0" smtClean="0"/>
              <a:t>; </a:t>
            </a:r>
            <a:r>
              <a:rPr lang="it-IT" dirty="0" smtClean="0"/>
              <a:t>figure a</a:t>
            </a:r>
            <a:r>
              <a:rPr lang="it-IT" b="0" dirty="0" smtClean="0"/>
              <a:t>, </a:t>
            </a:r>
            <a:r>
              <a:rPr lang="it-IT" b="0" dirty="0" err="1" smtClean="0"/>
              <a:t>red</a:t>
            </a:r>
            <a:r>
              <a:rPr lang="it-IT" b="0" dirty="0" smtClean="0"/>
              <a:t> arrows </a:t>
            </a:r>
            <a:r>
              <a:rPr lang="it-IT" b="0" dirty="0" err="1" smtClean="0"/>
              <a:t>indicating</a:t>
            </a:r>
            <a:r>
              <a:rPr lang="it-IT" b="0" dirty="0" smtClean="0"/>
              <a:t> aneurysm) </a:t>
            </a:r>
          </a:p>
          <a:p>
            <a:pPr marL="342900" indent="-342900">
              <a:buFont typeface="Arial"/>
              <a:buChar char="•"/>
            </a:pPr>
            <a:r>
              <a:rPr lang="it-IT" b="0" dirty="0" err="1"/>
              <a:t>E</a:t>
            </a:r>
            <a:r>
              <a:rPr lang="it-IT" b="0" dirty="0" err="1" smtClean="0"/>
              <a:t>jection</a:t>
            </a:r>
            <a:r>
              <a:rPr lang="it-IT" b="0" dirty="0" smtClean="0"/>
              <a:t> </a:t>
            </a:r>
            <a:r>
              <a:rPr lang="it-IT" b="0" dirty="0" err="1"/>
              <a:t>fraction</a:t>
            </a:r>
            <a:r>
              <a:rPr lang="it-IT" b="0" dirty="0"/>
              <a:t> of 30</a:t>
            </a:r>
            <a:r>
              <a:rPr lang="it-IT" b="0" dirty="0" smtClean="0"/>
              <a:t>%</a:t>
            </a:r>
            <a:endParaRPr lang="it-IT" b="0" dirty="0"/>
          </a:p>
          <a:p>
            <a:pPr marL="342900" indent="-342900">
              <a:buFont typeface="Arial"/>
              <a:buChar char="•"/>
            </a:pPr>
            <a:r>
              <a:rPr lang="it-IT" b="0" dirty="0"/>
              <a:t>N</a:t>
            </a:r>
            <a:r>
              <a:rPr lang="it-IT" b="0" dirty="0" smtClean="0"/>
              <a:t>o </a:t>
            </a:r>
            <a:r>
              <a:rPr lang="it-IT" b="0" dirty="0"/>
              <a:t>LV </a:t>
            </a:r>
            <a:r>
              <a:rPr lang="it-IT" b="0" dirty="0" err="1" smtClean="0"/>
              <a:t>thrombus</a:t>
            </a:r>
            <a:r>
              <a:rPr lang="it-IT" b="0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it-IT" b="0" dirty="0"/>
              <a:t>M</a:t>
            </a:r>
            <a:r>
              <a:rPr lang="it-IT" b="0" dirty="0" smtClean="0"/>
              <a:t>oderate </a:t>
            </a:r>
            <a:r>
              <a:rPr lang="it-IT" b="0" dirty="0" err="1"/>
              <a:t>mitral</a:t>
            </a:r>
            <a:r>
              <a:rPr lang="it-IT" b="0" dirty="0"/>
              <a:t> </a:t>
            </a:r>
            <a:r>
              <a:rPr lang="it-IT" b="0" dirty="0" err="1"/>
              <a:t>regurgitation</a:t>
            </a:r>
            <a:r>
              <a:rPr lang="it-IT" b="0" dirty="0"/>
              <a:t> due to </a:t>
            </a:r>
            <a:r>
              <a:rPr lang="it-IT" b="0" dirty="0" smtClean="0"/>
              <a:t>multiple </a:t>
            </a:r>
            <a:r>
              <a:rPr lang="it-IT" b="0" dirty="0" err="1"/>
              <a:t>central</a:t>
            </a:r>
            <a:r>
              <a:rPr lang="it-IT" b="0" dirty="0"/>
              <a:t> </a:t>
            </a:r>
            <a:r>
              <a:rPr lang="it-IT" b="0" dirty="0" err="1"/>
              <a:t>jets</a:t>
            </a:r>
            <a:r>
              <a:rPr lang="it-IT" b="0" dirty="0"/>
              <a:t> and </a:t>
            </a:r>
            <a:r>
              <a:rPr lang="it-IT" b="0" dirty="0" err="1" smtClean="0"/>
              <a:t>annular</a:t>
            </a:r>
            <a:r>
              <a:rPr lang="it-IT" b="0" dirty="0" smtClean="0"/>
              <a:t> </a:t>
            </a:r>
            <a:r>
              <a:rPr lang="it-IT" b="0" dirty="0" err="1" smtClean="0"/>
              <a:t>dilatation</a:t>
            </a:r>
            <a:r>
              <a:rPr lang="it-IT" b="0" dirty="0" smtClean="0"/>
              <a:t> (</a:t>
            </a:r>
            <a:r>
              <a:rPr lang="it-IT" dirty="0" smtClean="0"/>
              <a:t>figure b</a:t>
            </a:r>
            <a:r>
              <a:rPr lang="it-IT" b="0" dirty="0" smtClean="0"/>
              <a:t>)</a:t>
            </a:r>
            <a:endParaRPr lang="it-IT" b="0" dirty="0"/>
          </a:p>
          <a:p>
            <a:pPr marL="342900" indent="-342900">
              <a:buFont typeface="Arial"/>
              <a:buChar char="•"/>
            </a:pPr>
            <a:r>
              <a:rPr lang="it-IT" b="0" dirty="0" err="1"/>
              <a:t>I</a:t>
            </a:r>
            <a:r>
              <a:rPr lang="it-IT" b="0" dirty="0" err="1" smtClean="0"/>
              <a:t>ncreased</a:t>
            </a:r>
            <a:r>
              <a:rPr lang="it-IT" b="0" dirty="0" smtClean="0"/>
              <a:t> </a:t>
            </a:r>
            <a:r>
              <a:rPr lang="it-IT" b="0" dirty="0" err="1"/>
              <a:t>left</a:t>
            </a:r>
            <a:r>
              <a:rPr lang="it-IT" b="0" dirty="0"/>
              <a:t> </a:t>
            </a:r>
            <a:r>
              <a:rPr lang="it-IT" b="0" dirty="0" err="1"/>
              <a:t>ventricular</a:t>
            </a:r>
            <a:r>
              <a:rPr lang="it-IT" b="0" dirty="0"/>
              <a:t> </a:t>
            </a:r>
            <a:r>
              <a:rPr lang="it-IT" b="0" dirty="0" err="1"/>
              <a:t>filling</a:t>
            </a:r>
            <a:r>
              <a:rPr lang="it-IT" b="0" dirty="0"/>
              <a:t> </a:t>
            </a:r>
            <a:r>
              <a:rPr lang="it-IT" b="0" dirty="0" err="1" smtClean="0"/>
              <a:t>pressures</a:t>
            </a:r>
            <a:endParaRPr lang="it-IT" b="0" dirty="0"/>
          </a:p>
          <a:p>
            <a:pPr marL="342900" indent="-342900">
              <a:buFont typeface="Arial"/>
              <a:buChar char="•"/>
            </a:pPr>
            <a:r>
              <a:rPr lang="it-IT" b="0" dirty="0" err="1" smtClean="0"/>
              <a:t>Normal</a:t>
            </a:r>
            <a:r>
              <a:rPr lang="it-IT" b="0" dirty="0" smtClean="0"/>
              <a:t> right </a:t>
            </a:r>
            <a:r>
              <a:rPr lang="it-IT" b="0" dirty="0"/>
              <a:t>ventricular </a:t>
            </a:r>
            <a:r>
              <a:rPr lang="it-IT" b="0" dirty="0" err="1"/>
              <a:t>dimensions</a:t>
            </a:r>
            <a:r>
              <a:rPr lang="it-IT" b="0" dirty="0"/>
              <a:t> and </a:t>
            </a:r>
            <a:r>
              <a:rPr lang="it-IT" b="0" dirty="0" err="1" smtClean="0"/>
              <a:t>function</a:t>
            </a:r>
            <a:r>
              <a:rPr lang="it-IT" b="0" dirty="0"/>
              <a:t> </a:t>
            </a:r>
            <a:r>
              <a:rPr lang="it-IT" b="0" dirty="0" smtClean="0"/>
              <a:t>with severe </a:t>
            </a:r>
            <a:r>
              <a:rPr lang="it-IT" b="0" dirty="0" err="1" smtClean="0"/>
              <a:t>pulmonary</a:t>
            </a:r>
            <a:r>
              <a:rPr lang="it-IT" b="0" dirty="0" smtClean="0"/>
              <a:t> </a:t>
            </a:r>
            <a:r>
              <a:rPr lang="it-IT" b="0" dirty="0" err="1" smtClean="0"/>
              <a:t>hypertension</a:t>
            </a:r>
            <a:r>
              <a:rPr lang="it-IT" b="0" dirty="0" smtClean="0"/>
              <a:t> (</a:t>
            </a:r>
            <a:r>
              <a:rPr lang="it-IT" b="0" dirty="0" err="1" smtClean="0"/>
              <a:t>PAPs</a:t>
            </a:r>
            <a:r>
              <a:rPr lang="it-IT" b="0" dirty="0" smtClean="0"/>
              <a:t> 75 </a:t>
            </a:r>
            <a:r>
              <a:rPr lang="it-IT" b="0" dirty="0" err="1" smtClean="0"/>
              <a:t>mmHg</a:t>
            </a:r>
            <a:r>
              <a:rPr lang="it-IT" b="0" dirty="0" smtClean="0"/>
              <a:t>)</a:t>
            </a:r>
          </a:p>
          <a:p>
            <a:endParaRPr lang="it-IT" b="0" dirty="0" smtClean="0"/>
          </a:p>
          <a:p>
            <a:r>
              <a:rPr lang="it-IT" dirty="0" err="1" smtClean="0"/>
              <a:t>Chest</a:t>
            </a:r>
            <a:r>
              <a:rPr lang="it-IT" dirty="0" smtClean="0"/>
              <a:t> X-</a:t>
            </a:r>
            <a:r>
              <a:rPr lang="it-IT" dirty="0" err="1" smtClean="0"/>
              <a:t>Ray</a:t>
            </a:r>
            <a:r>
              <a:rPr lang="it-IT" dirty="0"/>
              <a:t>:</a:t>
            </a:r>
            <a:endParaRPr lang="it-IT" dirty="0" smtClean="0"/>
          </a:p>
          <a:p>
            <a:pPr marL="342900" indent="-342900">
              <a:buFont typeface="Arial"/>
              <a:buChar char="•"/>
            </a:pPr>
            <a:r>
              <a:rPr lang="it-IT" b="0" dirty="0" smtClean="0"/>
              <a:t>Severe </a:t>
            </a:r>
            <a:r>
              <a:rPr lang="it-IT" b="0" dirty="0" err="1" smtClean="0"/>
              <a:t>pulmonary</a:t>
            </a:r>
            <a:r>
              <a:rPr lang="it-IT" b="0" dirty="0" smtClean="0"/>
              <a:t> </a:t>
            </a:r>
            <a:r>
              <a:rPr lang="it-IT" b="0" dirty="0" err="1" smtClean="0"/>
              <a:t>congestion</a:t>
            </a:r>
            <a:r>
              <a:rPr lang="it-IT" b="0" dirty="0" smtClean="0"/>
              <a:t> (figure c)</a:t>
            </a:r>
          </a:p>
        </p:txBody>
      </p:sp>
      <p:pic>
        <p:nvPicPr>
          <p:cNvPr id="8" name="Immagine 7" descr="Diapositiva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14" t="9539" r="37919" b="61656"/>
          <a:stretch/>
        </p:blipFill>
        <p:spPr>
          <a:xfrm>
            <a:off x="6590703" y="1221838"/>
            <a:ext cx="1742359" cy="1616288"/>
          </a:xfrm>
          <a:prstGeom prst="rect">
            <a:avLst/>
          </a:prstGeom>
        </p:spPr>
      </p:pic>
      <p:pic>
        <p:nvPicPr>
          <p:cNvPr id="9" name="Immagine 8" descr="Chest X ray before Impell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9" t="23942" r="9233" b="25368"/>
          <a:stretch/>
        </p:blipFill>
        <p:spPr>
          <a:xfrm>
            <a:off x="5493860" y="2876609"/>
            <a:ext cx="1914672" cy="1611297"/>
          </a:xfrm>
          <a:prstGeom prst="rect">
            <a:avLst/>
          </a:prstGeom>
        </p:spPr>
      </p:pic>
      <p:grpSp>
        <p:nvGrpSpPr>
          <p:cNvPr id="12" name="Gruppo 11"/>
          <p:cNvGrpSpPr/>
          <p:nvPr/>
        </p:nvGrpSpPr>
        <p:grpSpPr>
          <a:xfrm>
            <a:off x="4552989" y="1217211"/>
            <a:ext cx="1965264" cy="1625811"/>
            <a:chOff x="4552989" y="1217211"/>
            <a:chExt cx="1965264" cy="1625811"/>
          </a:xfrm>
        </p:grpSpPr>
        <p:pic>
          <p:nvPicPr>
            <p:cNvPr id="7" name="Immagine 6" descr="Figure 2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71" b="12430"/>
            <a:stretch/>
          </p:blipFill>
          <p:spPr>
            <a:xfrm>
              <a:off x="4552989" y="1217211"/>
              <a:ext cx="1965264" cy="1625811"/>
            </a:xfrm>
            <a:prstGeom prst="rect">
              <a:avLst/>
            </a:prstGeom>
          </p:spPr>
        </p:pic>
        <p:sp>
          <p:nvSpPr>
            <p:cNvPr id="6" name="CasellaDiTesto 5"/>
            <p:cNvSpPr txBox="1"/>
            <p:nvPr/>
          </p:nvSpPr>
          <p:spPr>
            <a:xfrm>
              <a:off x="6235248" y="2511469"/>
              <a:ext cx="2706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chemeClr val="bg1"/>
                  </a:solidFill>
                </a:rPr>
                <a:t>a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8068205" y="2530178"/>
            <a:ext cx="278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7132441" y="4182210"/>
            <a:ext cx="261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b="0" dirty="0" smtClean="0"/>
              <a:t>Management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dirty="0"/>
              <a:t>EHJ-CR-D-20-00574R2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1800" b="0" dirty="0" smtClean="0"/>
              <a:t>Urgent Heart Team to evaluate optimal management</a:t>
            </a:r>
          </a:p>
          <a:p>
            <a:pPr marL="342900" indent="-342900">
              <a:buFont typeface="Arial"/>
              <a:buChar char="•"/>
            </a:pPr>
            <a:endParaRPr lang="en-GB" sz="1800" b="0" dirty="0" smtClean="0"/>
          </a:p>
          <a:p>
            <a:pPr marL="342900" indent="-342900">
              <a:buFont typeface="Arial"/>
              <a:buChar char="•"/>
            </a:pPr>
            <a:r>
              <a:rPr lang="en-GB" sz="1800" b="0" dirty="0" err="1" smtClean="0"/>
              <a:t>Ventriculoplasty</a:t>
            </a:r>
            <a:r>
              <a:rPr lang="en-GB" sz="1800" b="0" dirty="0" smtClean="0"/>
              <a:t> and mitral valve repair appeared to be the best options, with Impella 5.0 as short-term mechanical circulatory support with the following aims: </a:t>
            </a:r>
          </a:p>
          <a:p>
            <a:pPr marL="342900" indent="-342900">
              <a:buFont typeface="Arial"/>
              <a:buChar char="•"/>
            </a:pPr>
            <a:endParaRPr lang="en-GB" sz="1800" b="0" dirty="0" smtClean="0"/>
          </a:p>
          <a:p>
            <a:pPr marL="645750" lvl="3" indent="-285750">
              <a:buClrTx/>
            </a:pPr>
            <a:r>
              <a:rPr lang="en-GB" sz="1600" b="0" dirty="0" smtClean="0"/>
              <a:t>Pre-surgery:     -  </a:t>
            </a:r>
            <a:r>
              <a:rPr lang="en-GB" sz="1600" b="0" dirty="0" smtClean="0"/>
              <a:t>Reduce </a:t>
            </a:r>
            <a:r>
              <a:rPr lang="en-GB" sz="1600" b="0" dirty="0" smtClean="0"/>
              <a:t>pulmonary congestion and hypertension</a:t>
            </a:r>
          </a:p>
          <a:p>
            <a:pPr lvl="1"/>
            <a:r>
              <a:rPr lang="en-GB" sz="1600" dirty="0"/>
              <a:t>	 </a:t>
            </a:r>
            <a:r>
              <a:rPr lang="en-GB" sz="1600" dirty="0" smtClean="0"/>
              <a:t>            	 -  </a:t>
            </a:r>
            <a:r>
              <a:rPr lang="en-GB" sz="1600" dirty="0" smtClean="0"/>
              <a:t>Reduce </a:t>
            </a:r>
            <a:r>
              <a:rPr lang="en-GB" sz="1600" dirty="0" smtClean="0"/>
              <a:t>left ventricular filling </a:t>
            </a:r>
            <a:r>
              <a:rPr lang="en-GB" sz="1600" dirty="0" smtClean="0"/>
              <a:t>pressure</a:t>
            </a:r>
          </a:p>
          <a:p>
            <a:pPr marL="645750" lvl="3" indent="-285750">
              <a:buClrTx/>
              <a:buFont typeface="Arial"/>
              <a:buChar char="•"/>
            </a:pPr>
            <a:r>
              <a:rPr lang="en-GB" sz="1600" b="0" dirty="0" smtClean="0"/>
              <a:t>Post</a:t>
            </a:r>
            <a:r>
              <a:rPr lang="en-GB" sz="1600" b="0" dirty="0" smtClean="0"/>
              <a:t>-surgery:   -  </a:t>
            </a:r>
            <a:r>
              <a:rPr lang="en-GB" sz="1600" b="0" dirty="0" smtClean="0"/>
              <a:t>Aid </a:t>
            </a:r>
            <a:r>
              <a:rPr lang="en-GB" sz="1600" b="0" dirty="0" smtClean="0"/>
              <a:t>weaning off extracorporeal circulation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Discussion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dirty="0"/>
              <a:t>EHJ-CR-D-20-00574R2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pic>
        <p:nvPicPr>
          <p:cNvPr id="8" name="Segnaposto contenuto 7" descr="Figure 4.jpg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0" t="5901" r="9817" b="17556"/>
          <a:stretch/>
        </p:blipFill>
        <p:spPr>
          <a:xfrm>
            <a:off x="3107772" y="1005874"/>
            <a:ext cx="2646164" cy="2653167"/>
          </a:xfrm>
        </p:spPr>
      </p:pic>
      <p:grpSp>
        <p:nvGrpSpPr>
          <p:cNvPr id="12" name="Gruppo 11"/>
          <p:cNvGrpSpPr/>
          <p:nvPr/>
        </p:nvGrpSpPr>
        <p:grpSpPr>
          <a:xfrm>
            <a:off x="221332" y="993868"/>
            <a:ext cx="2742117" cy="2655330"/>
            <a:chOff x="461857" y="1096768"/>
            <a:chExt cx="2742117" cy="2655330"/>
          </a:xfrm>
        </p:grpSpPr>
        <p:pic>
          <p:nvPicPr>
            <p:cNvPr id="10" name="Immagine 9" descr="Impella LV apex 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53" t="5424" r="13203" b="42951"/>
            <a:stretch/>
          </p:blipFill>
          <p:spPr>
            <a:xfrm>
              <a:off x="461857" y="1096768"/>
              <a:ext cx="2742117" cy="2655330"/>
            </a:xfrm>
            <a:prstGeom prst="rect">
              <a:avLst/>
            </a:prstGeom>
          </p:spPr>
        </p:pic>
        <p:sp>
          <p:nvSpPr>
            <p:cNvPr id="11" name="Ovale 10"/>
            <p:cNvSpPr/>
            <p:nvPr/>
          </p:nvSpPr>
          <p:spPr>
            <a:xfrm>
              <a:off x="971769" y="1789461"/>
              <a:ext cx="952524" cy="971698"/>
            </a:xfrm>
            <a:prstGeom prst="ellipse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3" name="Immagine 12" descr="Figure 5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9" r="30038" b="21047"/>
          <a:stretch/>
        </p:blipFill>
        <p:spPr>
          <a:xfrm>
            <a:off x="5859478" y="996788"/>
            <a:ext cx="3083396" cy="26455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19618" y="3687339"/>
            <a:ext cx="75782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Figures</a:t>
            </a:r>
            <a:r>
              <a:rPr lang="it-IT" sz="1600" dirty="0" smtClean="0"/>
              <a:t> </a:t>
            </a:r>
            <a:r>
              <a:rPr lang="it-IT" sz="1600" b="1" dirty="0" smtClean="0"/>
              <a:t>a</a:t>
            </a:r>
            <a:r>
              <a:rPr lang="it-IT" sz="1600" dirty="0" smtClean="0"/>
              <a:t> and </a:t>
            </a:r>
            <a:r>
              <a:rPr lang="it-IT" sz="1600" b="1" dirty="0" smtClean="0"/>
              <a:t>b</a:t>
            </a:r>
            <a:r>
              <a:rPr lang="it-IT" sz="1600" dirty="0" smtClean="0"/>
              <a:t>: </a:t>
            </a:r>
            <a:r>
              <a:rPr lang="it-IT" sz="1600" dirty="0" err="1" smtClean="0"/>
              <a:t>intraoperative</a:t>
            </a:r>
            <a:r>
              <a:rPr lang="it-IT" sz="1600" dirty="0" smtClean="0"/>
              <a:t> images of the Impella 5.0 </a:t>
            </a:r>
            <a:r>
              <a:rPr lang="it-IT" sz="1600" dirty="0" err="1" smtClean="0"/>
              <a:t>catheter</a:t>
            </a:r>
            <a:r>
              <a:rPr lang="it-IT" sz="1600" dirty="0" smtClean="0"/>
              <a:t> in the LV apex (</a:t>
            </a:r>
            <a:r>
              <a:rPr lang="it-IT" sz="1600" dirty="0" err="1" smtClean="0"/>
              <a:t>circled</a:t>
            </a:r>
            <a:r>
              <a:rPr lang="it-IT" sz="1600" dirty="0" smtClean="0"/>
              <a:t>)</a:t>
            </a:r>
          </a:p>
          <a:p>
            <a:r>
              <a:rPr lang="it-IT" sz="1600" dirty="0" smtClean="0"/>
              <a:t>Figure </a:t>
            </a:r>
            <a:r>
              <a:rPr lang="it-IT" sz="1600" b="1" dirty="0" smtClean="0"/>
              <a:t>c</a:t>
            </a:r>
            <a:r>
              <a:rPr lang="it-IT" sz="1600" dirty="0" smtClean="0"/>
              <a:t>: </a:t>
            </a:r>
            <a:r>
              <a:rPr lang="it-IT" sz="1600" dirty="0" err="1" smtClean="0"/>
              <a:t>intraoperative</a:t>
            </a:r>
            <a:r>
              <a:rPr lang="it-IT" sz="1600" dirty="0" smtClean="0"/>
              <a:t> transesophageal </a:t>
            </a:r>
            <a:r>
              <a:rPr lang="it-IT" sz="1600" dirty="0" err="1" smtClean="0"/>
              <a:t>echocardiography</a:t>
            </a:r>
            <a:r>
              <a:rPr lang="it-IT" sz="1600" dirty="0" smtClean="0"/>
              <a:t> showing </a:t>
            </a:r>
            <a:r>
              <a:rPr lang="it-IT" sz="1600" dirty="0"/>
              <a:t>LV </a:t>
            </a:r>
            <a:r>
              <a:rPr lang="it-IT" sz="1600" dirty="0" err="1"/>
              <a:t>pericardial</a:t>
            </a:r>
            <a:r>
              <a:rPr lang="it-IT" sz="1600" dirty="0"/>
              <a:t> patch </a:t>
            </a:r>
          </a:p>
          <a:p>
            <a:r>
              <a:rPr lang="it-IT" sz="1600" dirty="0" smtClean="0"/>
              <a:t>(</a:t>
            </a:r>
            <a:r>
              <a:rPr lang="it-IT" sz="1600" dirty="0" err="1"/>
              <a:t>circled</a:t>
            </a:r>
            <a:r>
              <a:rPr lang="it-IT" sz="1600" dirty="0"/>
              <a:t>) and Impella 5.0 </a:t>
            </a:r>
            <a:r>
              <a:rPr lang="it-IT" sz="1600" dirty="0" err="1"/>
              <a:t>support</a:t>
            </a:r>
            <a:r>
              <a:rPr lang="it-IT" sz="1600" dirty="0"/>
              <a:t> (</a:t>
            </a:r>
            <a:r>
              <a:rPr lang="it-IT" sz="1600" dirty="0" err="1"/>
              <a:t>arrow</a:t>
            </a:r>
            <a:r>
              <a:rPr lang="it-IT" sz="1600" dirty="0"/>
              <a:t>) </a:t>
            </a:r>
          </a:p>
          <a:p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5470981" y="3342579"/>
            <a:ext cx="278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</a:rPr>
              <a:t>b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689425" y="3337475"/>
            <a:ext cx="270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8685329" y="3337475"/>
            <a:ext cx="261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Discussion</a:t>
            </a:r>
            <a:br>
              <a:rPr lang="en-GB" sz="3600" b="0" dirty="0" smtClean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dirty="0"/>
              <a:t>EHJ-CR-D-20-00574R2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671152"/>
            <a:ext cx="3456434" cy="3168000"/>
          </a:xfrm>
        </p:spPr>
        <p:txBody>
          <a:bodyPr>
            <a:noAutofit/>
          </a:bodyPr>
          <a:lstStyle/>
          <a:p>
            <a:r>
              <a:rPr lang="en-GB" sz="1500" dirty="0" smtClean="0"/>
              <a:t>Impella 5.0:</a:t>
            </a:r>
          </a:p>
          <a:p>
            <a:pPr marL="342900" indent="-342900">
              <a:buFont typeface="Arial"/>
              <a:buChar char="•"/>
            </a:pPr>
            <a:r>
              <a:rPr lang="en-GB" sz="1500" b="0" dirty="0"/>
              <a:t>E</a:t>
            </a:r>
            <a:r>
              <a:rPr lang="en-GB" sz="1500" b="0" dirty="0" smtClean="0"/>
              <a:t>ffective </a:t>
            </a:r>
            <a:r>
              <a:rPr lang="en-GB" sz="1500" b="0" dirty="0" smtClean="0"/>
              <a:t>in the pre-operative phase, supporting </a:t>
            </a:r>
            <a:r>
              <a:rPr lang="en-GB" sz="1500" b="0" dirty="0" err="1" smtClean="0"/>
              <a:t>hemodynamics</a:t>
            </a:r>
            <a:r>
              <a:rPr lang="en-GB" sz="1500" b="0" dirty="0" smtClean="0"/>
              <a:t> (reduction in lactates, BNP and </a:t>
            </a:r>
            <a:r>
              <a:rPr lang="en-GB" sz="1500" b="0" dirty="0" err="1" smtClean="0"/>
              <a:t>creatinine</a:t>
            </a:r>
            <a:r>
              <a:rPr lang="en-GB" sz="1500" b="0" dirty="0" smtClean="0"/>
              <a:t>, </a:t>
            </a:r>
            <a:r>
              <a:rPr lang="en-GB" sz="1500" dirty="0" smtClean="0"/>
              <a:t>table 1</a:t>
            </a:r>
            <a:r>
              <a:rPr lang="en-GB" sz="1500" b="0" dirty="0" smtClean="0"/>
              <a:t>), reducing pulmonary congestion and pulmonary artery pressure (reduction in CVP, PAPs, IVC diameter and collapsibility) and terminating ventricular arrhythmias</a:t>
            </a:r>
          </a:p>
          <a:p>
            <a:pPr marL="342900" indent="-342900">
              <a:buFont typeface="Arial"/>
              <a:buChar char="•"/>
            </a:pPr>
            <a:r>
              <a:rPr lang="en-GB" sz="1500" b="0" dirty="0"/>
              <a:t>O</a:t>
            </a:r>
            <a:r>
              <a:rPr lang="en-GB" sz="1500" b="0" dirty="0" smtClean="0"/>
              <a:t>ptimally </a:t>
            </a:r>
            <a:r>
              <a:rPr lang="en-GB" sz="1500" b="0" dirty="0" smtClean="0"/>
              <a:t>tolerated during surgery</a:t>
            </a:r>
          </a:p>
          <a:p>
            <a:pPr marL="342900" indent="-342900">
              <a:buFont typeface="Arial"/>
              <a:buChar char="•"/>
            </a:pPr>
            <a:r>
              <a:rPr lang="en-GB" sz="1500" b="0" dirty="0"/>
              <a:t>E</a:t>
            </a:r>
            <a:r>
              <a:rPr lang="en-GB" sz="1500" b="0" dirty="0" smtClean="0"/>
              <a:t>ffective </a:t>
            </a:r>
            <a:r>
              <a:rPr lang="en-GB" sz="1500" b="0" dirty="0" smtClean="0"/>
              <a:t>in the post-operative phase, facilitating weaning off extracorporeal circulation with only minimal amounts of inotropes (</a:t>
            </a:r>
            <a:r>
              <a:rPr lang="en-GB" sz="1500" dirty="0" smtClean="0"/>
              <a:t>table 1</a:t>
            </a:r>
            <a:r>
              <a:rPr lang="en-GB" sz="1500" b="0" dirty="0" smtClean="0"/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GB" sz="1500" b="0" dirty="0"/>
              <a:t>N</a:t>
            </a:r>
            <a:r>
              <a:rPr lang="en-GB" sz="1500" b="0" dirty="0" smtClean="0"/>
              <a:t>o </a:t>
            </a:r>
            <a:r>
              <a:rPr lang="en-GB" sz="1500" b="0" dirty="0" smtClean="0"/>
              <a:t>major complications</a:t>
            </a:r>
          </a:p>
        </p:txBody>
      </p:sp>
      <p:pic>
        <p:nvPicPr>
          <p:cNvPr id="8" name="Immagine 7" descr="Figure 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" r="-200" b="22090"/>
          <a:stretch/>
        </p:blipFill>
        <p:spPr>
          <a:xfrm>
            <a:off x="4476072" y="830162"/>
            <a:ext cx="3894604" cy="246829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421012" y="3348885"/>
            <a:ext cx="399132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Table</a:t>
            </a:r>
            <a:r>
              <a:rPr lang="it-IT" sz="1400" b="1" dirty="0" smtClean="0"/>
              <a:t> 1: </a:t>
            </a:r>
            <a:r>
              <a:rPr lang="it-IT" sz="1400" dirty="0" err="1" smtClean="0"/>
              <a:t>biochemical</a:t>
            </a:r>
            <a:r>
              <a:rPr lang="it-IT" sz="1400" dirty="0" smtClean="0"/>
              <a:t> </a:t>
            </a:r>
            <a:r>
              <a:rPr lang="it-IT" sz="1400" dirty="0"/>
              <a:t>and </a:t>
            </a:r>
            <a:r>
              <a:rPr lang="it-IT" sz="1400" dirty="0" err="1"/>
              <a:t>hemodynamic</a:t>
            </a:r>
            <a:r>
              <a:rPr lang="it-IT" sz="1400" dirty="0"/>
              <a:t> </a:t>
            </a:r>
            <a:r>
              <a:rPr lang="it-IT" sz="1400" dirty="0" err="1"/>
              <a:t>parameters</a:t>
            </a:r>
            <a:r>
              <a:rPr lang="it-IT" sz="1400" dirty="0"/>
              <a:t> and </a:t>
            </a:r>
            <a:r>
              <a:rPr lang="it-IT" sz="1400" dirty="0" err="1"/>
              <a:t>pharmacological</a:t>
            </a:r>
            <a:r>
              <a:rPr lang="it-IT" sz="1400" dirty="0"/>
              <a:t> </a:t>
            </a:r>
            <a:r>
              <a:rPr lang="it-IT" sz="1400" dirty="0" err="1"/>
              <a:t>support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</a:t>
            </a:r>
            <a:r>
              <a:rPr lang="it-IT" sz="1400" dirty="0" err="1" smtClean="0"/>
              <a:t>arrival</a:t>
            </a:r>
            <a:r>
              <a:rPr lang="it-IT" sz="1400" dirty="0"/>
              <a:t>, </a:t>
            </a:r>
            <a:r>
              <a:rPr lang="it-IT" sz="1400" dirty="0" err="1"/>
              <a:t>after</a:t>
            </a:r>
            <a:r>
              <a:rPr lang="it-IT" sz="1400" dirty="0"/>
              <a:t> Impella 5.0 </a:t>
            </a:r>
            <a:r>
              <a:rPr lang="it-IT" sz="1400" dirty="0" err="1"/>
              <a:t>positioning</a:t>
            </a:r>
            <a:r>
              <a:rPr lang="it-IT" sz="1400" dirty="0"/>
              <a:t> and </a:t>
            </a:r>
            <a:r>
              <a:rPr lang="it-IT" sz="1400" dirty="0" err="1"/>
              <a:t>after</a:t>
            </a:r>
            <a:r>
              <a:rPr lang="it-IT" sz="1400" dirty="0"/>
              <a:t> </a:t>
            </a:r>
            <a:r>
              <a:rPr lang="it-IT" sz="1400" dirty="0" err="1"/>
              <a:t>cardiac</a:t>
            </a:r>
            <a:r>
              <a:rPr lang="it-IT" sz="1400" dirty="0"/>
              <a:t> </a:t>
            </a:r>
            <a:r>
              <a:rPr lang="it-IT" sz="1400" dirty="0" err="1" smtClean="0"/>
              <a:t>surgery</a:t>
            </a:r>
            <a:r>
              <a:rPr lang="it-IT" sz="1400" dirty="0" smtClean="0"/>
              <a:t>.</a:t>
            </a:r>
          </a:p>
          <a:p>
            <a:r>
              <a:rPr lang="it-IT" sz="1000" dirty="0" smtClean="0"/>
              <a:t>(CVP: Central </a:t>
            </a:r>
            <a:r>
              <a:rPr lang="it-IT" sz="1000" dirty="0" err="1" smtClean="0"/>
              <a:t>Venous</a:t>
            </a:r>
            <a:r>
              <a:rPr lang="it-IT" sz="1000" dirty="0" smtClean="0"/>
              <a:t> Pressure; BNP: Brain </a:t>
            </a:r>
            <a:r>
              <a:rPr lang="it-IT" sz="1000" dirty="0" err="1" smtClean="0"/>
              <a:t>Natriuretic</a:t>
            </a:r>
            <a:r>
              <a:rPr lang="it-IT" sz="1000" dirty="0" smtClean="0"/>
              <a:t> Peptide; TAPSE: </a:t>
            </a:r>
            <a:r>
              <a:rPr lang="it-IT" sz="1000" dirty="0" err="1" smtClean="0"/>
              <a:t>Tricuspid</a:t>
            </a:r>
            <a:r>
              <a:rPr lang="it-IT" sz="1000" dirty="0" smtClean="0"/>
              <a:t> </a:t>
            </a:r>
            <a:r>
              <a:rPr lang="it-IT" sz="1000" dirty="0" err="1" smtClean="0"/>
              <a:t>Annular</a:t>
            </a:r>
            <a:r>
              <a:rPr lang="it-IT" sz="1000" dirty="0" smtClean="0"/>
              <a:t> </a:t>
            </a:r>
            <a:r>
              <a:rPr lang="it-IT" sz="1000" dirty="0" err="1" smtClean="0"/>
              <a:t>Plane</a:t>
            </a:r>
            <a:r>
              <a:rPr lang="it-IT" sz="1000" dirty="0" smtClean="0"/>
              <a:t> </a:t>
            </a:r>
            <a:r>
              <a:rPr lang="it-IT" sz="1000" dirty="0" err="1" smtClean="0"/>
              <a:t>Systolic</a:t>
            </a:r>
            <a:r>
              <a:rPr lang="it-IT" sz="1000" dirty="0" smtClean="0"/>
              <a:t> </a:t>
            </a:r>
            <a:r>
              <a:rPr lang="it-IT" sz="1000" dirty="0" err="1" smtClean="0"/>
              <a:t>Excursion</a:t>
            </a:r>
            <a:r>
              <a:rPr lang="it-IT" sz="1000" dirty="0" smtClean="0"/>
              <a:t>; IVC: </a:t>
            </a:r>
            <a:r>
              <a:rPr lang="it-IT" sz="1000" dirty="0" err="1" smtClean="0"/>
              <a:t>Inferior</a:t>
            </a:r>
            <a:r>
              <a:rPr lang="it-IT" sz="1000" dirty="0" smtClean="0"/>
              <a:t> Vena Cava; </a:t>
            </a:r>
            <a:r>
              <a:rPr lang="it-IT" sz="1000" dirty="0" err="1" smtClean="0"/>
              <a:t>PAPs</a:t>
            </a:r>
            <a:r>
              <a:rPr lang="it-IT" sz="1000" dirty="0" smtClean="0"/>
              <a:t>: </a:t>
            </a:r>
            <a:r>
              <a:rPr lang="it-IT" sz="1000" dirty="0" err="1" smtClean="0"/>
              <a:t>Pulmonary</a:t>
            </a:r>
            <a:r>
              <a:rPr lang="it-IT" sz="1000" dirty="0" smtClean="0"/>
              <a:t> </a:t>
            </a:r>
            <a:r>
              <a:rPr lang="it-IT" sz="1000" dirty="0" err="1" smtClean="0"/>
              <a:t>Artery</a:t>
            </a:r>
            <a:r>
              <a:rPr lang="it-IT" sz="1000" dirty="0" smtClean="0"/>
              <a:t> </a:t>
            </a:r>
            <a:r>
              <a:rPr lang="it-IT" sz="1000" dirty="0" err="1" smtClean="0"/>
              <a:t>Systolic</a:t>
            </a:r>
            <a:r>
              <a:rPr lang="it-IT" sz="1000" dirty="0" smtClean="0"/>
              <a:t> Pressure)</a:t>
            </a:r>
          </a:p>
          <a:p>
            <a:endParaRPr lang="it-IT" sz="1200" dirty="0"/>
          </a:p>
          <a:p>
            <a:r>
              <a:rPr lang="it-IT" sz="1600" dirty="0" smtClean="0"/>
              <a:t> </a:t>
            </a:r>
            <a:endParaRPr lang="it-IT" sz="16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s-IS" dirty="0"/>
              <a:t>EHJ-CR-D-20-00574R2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904418" y="1289182"/>
            <a:ext cx="2273932" cy="310281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sz="1900" b="0" dirty="0"/>
              <a:t>Left ventricular remodeling with apical aneurysm and consequent LV dysfunction is a complication of acute anterior myocardial </a:t>
            </a:r>
            <a:r>
              <a:rPr lang="en-US" sz="1900" b="0" dirty="0" smtClean="0"/>
              <a:t>infarction</a:t>
            </a:r>
            <a:r>
              <a:rPr lang="it-IT" sz="1600" b="0" baseline="30000" dirty="0"/>
              <a:t>[1]</a:t>
            </a:r>
            <a:r>
              <a:rPr lang="en-US" sz="1900" b="0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sz="1900" b="0" dirty="0" smtClean="0"/>
              <a:t>Prompt recognition and treatment could help prevent progression to acute heart failure and cardiogenic shock</a:t>
            </a:r>
            <a:r>
              <a:rPr lang="it-IT" b="0" baseline="30000" smtClean="0"/>
              <a:t>[2]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44484" y="1269940"/>
            <a:ext cx="2205651" cy="3102818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0" dirty="0"/>
              <a:t>In case of ongoing cardiogenic shock, support with a short-term mechanical circulatory device is adequate to both support the patient in the acute phase and to precondition the heart-lung system for high-risk surgery</a:t>
            </a:r>
            <a:r>
              <a:rPr lang="it-IT" sz="1600" b="0" dirty="0"/>
              <a:t> </a:t>
            </a:r>
            <a:endParaRPr lang="en-GB" sz="1600" b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907580" y="1258311"/>
            <a:ext cx="2264597" cy="3045093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0" dirty="0"/>
              <a:t>Safe, </a:t>
            </a:r>
            <a:r>
              <a:rPr lang="en-US" sz="1600" b="0" dirty="0" smtClean="0"/>
              <a:t>clean </a:t>
            </a:r>
            <a:r>
              <a:rPr lang="en-US" sz="1600" b="0" dirty="0"/>
              <a:t>pathways for high-risk patients must be created even in critical situations such as the ongoing COVID-19 pandemic to prevent increase in </a:t>
            </a:r>
            <a:r>
              <a:rPr lang="en-US" sz="1600" b="0" dirty="0" smtClean="0"/>
              <a:t>morbidity </a:t>
            </a:r>
            <a:r>
              <a:rPr lang="en-US" sz="1600" b="0" dirty="0"/>
              <a:t>and mortality in patients not affected by the virus itself</a:t>
            </a:r>
            <a:r>
              <a:rPr lang="it-IT" sz="1600" b="0" dirty="0"/>
              <a:t> </a:t>
            </a:r>
            <a:endParaRPr lang="en-GB" sz="1600" b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 smtClean="0"/>
              <a:t>Learning Points</a:t>
            </a:r>
            <a:br>
              <a:rPr lang="en-GB" sz="3600" b="0" dirty="0" smtClean="0"/>
            </a:br>
            <a:endParaRPr lang="en-GB" sz="2200" b="0" dirty="0"/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References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dirty="0"/>
              <a:t>EHJ-CR-D-20-00574R2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it-IT" b="0" dirty="0" smtClean="0"/>
              <a:t>[</a:t>
            </a:r>
            <a:r>
              <a:rPr lang="it-IT" b="0" dirty="0"/>
              <a:t>1] </a:t>
            </a:r>
            <a:r>
              <a:rPr lang="it-IT" b="0" dirty="0" smtClean="0"/>
              <a:t>Lawrence </a:t>
            </a:r>
            <a:r>
              <a:rPr lang="it-IT" b="0" dirty="0"/>
              <a:t>H. </a:t>
            </a:r>
            <a:r>
              <a:rPr lang="it-IT" b="0" dirty="0" err="1"/>
              <a:t>Cohn</a:t>
            </a:r>
            <a:r>
              <a:rPr lang="it-IT" b="0" dirty="0"/>
              <a:t>, David H. Adams. </a:t>
            </a:r>
            <a:r>
              <a:rPr lang="it-IT" b="0" dirty="0" err="1"/>
              <a:t>Cardiac</a:t>
            </a:r>
            <a:r>
              <a:rPr lang="it-IT" b="0" dirty="0"/>
              <a:t> </a:t>
            </a:r>
            <a:r>
              <a:rPr lang="it-IT" b="0" dirty="0" err="1"/>
              <a:t>Surgery</a:t>
            </a:r>
            <a:r>
              <a:rPr lang="it-IT" b="0" dirty="0"/>
              <a:t> in the </a:t>
            </a:r>
            <a:r>
              <a:rPr lang="it-IT" b="0" dirty="0" err="1"/>
              <a:t>adult</a:t>
            </a:r>
            <a:r>
              <a:rPr lang="it-IT" b="0" i="1" dirty="0"/>
              <a:t>.</a:t>
            </a:r>
            <a:r>
              <a:rPr lang="it-IT" b="0" dirty="0"/>
              <a:t> 3rd ed. </a:t>
            </a:r>
            <a:r>
              <a:rPr lang="it-IT" b="0" dirty="0" smtClean="0"/>
              <a:t>McGraw</a:t>
            </a:r>
            <a:r>
              <a:rPr lang="it-IT" b="0" dirty="0"/>
              <a:t>-Hill  </a:t>
            </a:r>
            <a:r>
              <a:rPr lang="it-IT" b="0" dirty="0" smtClean="0"/>
              <a:t>  Professional</a:t>
            </a:r>
            <a:r>
              <a:rPr lang="it-IT" b="0" dirty="0"/>
              <a:t>; 2007</a:t>
            </a:r>
          </a:p>
          <a:p>
            <a:pPr>
              <a:lnSpc>
                <a:spcPct val="120000"/>
              </a:lnSpc>
            </a:pPr>
            <a:r>
              <a:rPr lang="it-IT" b="0" dirty="0"/>
              <a:t>[2] </a:t>
            </a:r>
            <a:r>
              <a:rPr lang="it-IT" b="0" dirty="0" smtClean="0"/>
              <a:t>Castelvecchio </a:t>
            </a:r>
            <a:r>
              <a:rPr lang="it-IT" b="0" dirty="0" err="1"/>
              <a:t>S</a:t>
            </a:r>
            <a:r>
              <a:rPr lang="it-IT" b="0" dirty="0"/>
              <a:t>, Pappalardo OA, </a:t>
            </a:r>
            <a:r>
              <a:rPr lang="it-IT" b="0" dirty="0" err="1"/>
              <a:t>Menicanti</a:t>
            </a:r>
            <a:r>
              <a:rPr lang="it-IT" b="0" dirty="0"/>
              <a:t> L. </a:t>
            </a:r>
            <a:r>
              <a:rPr lang="it-IT" b="0" dirty="0" err="1"/>
              <a:t>Myocardial</a:t>
            </a:r>
            <a:r>
              <a:rPr lang="it-IT" b="0" dirty="0"/>
              <a:t> </a:t>
            </a:r>
            <a:r>
              <a:rPr lang="it-IT" b="0" dirty="0" err="1"/>
              <a:t>reconstruction</a:t>
            </a:r>
            <a:r>
              <a:rPr lang="it-IT" b="0" dirty="0"/>
              <a:t> in </a:t>
            </a:r>
            <a:r>
              <a:rPr lang="it-IT" b="0" dirty="0" err="1"/>
              <a:t>ischaemic</a:t>
            </a:r>
            <a:r>
              <a:rPr lang="it-IT" b="0" dirty="0"/>
              <a:t> </a:t>
            </a:r>
            <a:r>
              <a:rPr lang="it-IT" b="0" dirty="0" err="1" smtClean="0"/>
              <a:t>cardiomyopathy</a:t>
            </a:r>
            <a:r>
              <a:rPr lang="it-IT" b="0" dirty="0"/>
              <a:t>. </a:t>
            </a:r>
            <a:r>
              <a:rPr lang="it-IT" b="0" dirty="0" err="1"/>
              <a:t>Eur</a:t>
            </a:r>
            <a:r>
              <a:rPr lang="it-IT" b="0" dirty="0"/>
              <a:t> </a:t>
            </a:r>
            <a:r>
              <a:rPr lang="it-IT" b="0" dirty="0" err="1"/>
              <a:t>J</a:t>
            </a:r>
            <a:r>
              <a:rPr lang="it-IT" b="0" dirty="0"/>
              <a:t>. Cardio-</a:t>
            </a:r>
            <a:r>
              <a:rPr lang="it-IT" b="0" dirty="0" err="1"/>
              <a:t>thoracic</a:t>
            </a:r>
            <a:r>
              <a:rPr lang="it-IT" b="0" dirty="0"/>
              <a:t> </a:t>
            </a:r>
            <a:r>
              <a:rPr lang="it-IT" b="0" dirty="0" err="1"/>
              <a:t>surgery</a:t>
            </a:r>
            <a:r>
              <a:rPr lang="it-IT" b="0" dirty="0"/>
              <a:t> 2019; 1;55(</a:t>
            </a:r>
            <a:r>
              <a:rPr lang="it-IT" b="0" dirty="0" err="1"/>
              <a:t>Suppl</a:t>
            </a:r>
            <a:r>
              <a:rPr lang="it-IT" b="0" dirty="0"/>
              <a:t> 1):i49-i56</a:t>
            </a:r>
          </a:p>
          <a:p>
            <a:pPr>
              <a:lnSpc>
                <a:spcPct val="120000"/>
              </a:lnSpc>
            </a:pPr>
            <a:r>
              <a:rPr lang="it-IT" b="0" dirty="0"/>
              <a:t>[3] </a:t>
            </a:r>
            <a:r>
              <a:rPr lang="it-IT" b="0" dirty="0" smtClean="0"/>
              <a:t>Via </a:t>
            </a:r>
            <a:r>
              <a:rPr lang="it-IT" b="0" dirty="0"/>
              <a:t>G, </a:t>
            </a:r>
            <a:r>
              <a:rPr lang="it-IT" b="0" dirty="0" err="1"/>
              <a:t>Buson</a:t>
            </a:r>
            <a:r>
              <a:rPr lang="it-IT" b="0" dirty="0"/>
              <a:t> </a:t>
            </a:r>
            <a:r>
              <a:rPr lang="it-IT" b="0" dirty="0" err="1"/>
              <a:t>S</a:t>
            </a:r>
            <a:r>
              <a:rPr lang="it-IT" b="0" dirty="0"/>
              <a:t>, </a:t>
            </a:r>
            <a:r>
              <a:rPr lang="it-IT" b="0" dirty="0" err="1"/>
              <a:t>Tavazzi</a:t>
            </a:r>
            <a:r>
              <a:rPr lang="it-IT" b="0" dirty="0"/>
              <a:t> G, </a:t>
            </a:r>
            <a:r>
              <a:rPr lang="it-IT" b="0" dirty="0" err="1"/>
              <a:t>Halasz</a:t>
            </a:r>
            <a:r>
              <a:rPr lang="it-IT" b="0" dirty="0"/>
              <a:t> G, </a:t>
            </a:r>
            <a:r>
              <a:rPr lang="it-IT" b="0" dirty="0" err="1"/>
              <a:t>Quagliana</a:t>
            </a:r>
            <a:r>
              <a:rPr lang="it-IT" b="0" dirty="0"/>
              <a:t> A, </a:t>
            </a:r>
            <a:r>
              <a:rPr lang="it-IT" b="0" dirty="0" err="1"/>
              <a:t>Moccetti</a:t>
            </a:r>
            <a:r>
              <a:rPr lang="it-IT" b="0" dirty="0"/>
              <a:t> M, </a:t>
            </a:r>
            <a:r>
              <a:rPr lang="it-IT" b="0" dirty="0" err="1"/>
              <a:t>Demertzis</a:t>
            </a:r>
            <a:r>
              <a:rPr lang="it-IT" b="0" dirty="0"/>
              <a:t> </a:t>
            </a:r>
            <a:r>
              <a:rPr lang="it-IT" b="0" dirty="0" err="1"/>
              <a:t>S</a:t>
            </a:r>
            <a:r>
              <a:rPr lang="it-IT" b="0" dirty="0"/>
              <a:t>, Cassina T. </a:t>
            </a:r>
            <a:r>
              <a:rPr lang="it-IT" b="0" dirty="0" smtClean="0"/>
              <a:t>	</a:t>
            </a:r>
            <a:r>
              <a:rPr lang="it-IT" b="0" dirty="0" err="1" smtClean="0"/>
              <a:t>Early</a:t>
            </a:r>
            <a:r>
              <a:rPr lang="it-IT" b="0" dirty="0" smtClean="0"/>
              <a:t> </a:t>
            </a:r>
            <a:r>
              <a:rPr lang="it-IT" b="0" dirty="0" err="1"/>
              <a:t>cardiac</a:t>
            </a:r>
            <a:r>
              <a:rPr lang="it-IT" b="0" dirty="0"/>
              <a:t> </a:t>
            </a:r>
            <a:r>
              <a:rPr lang="it-IT" b="0" dirty="0" err="1"/>
              <a:t>unloading</a:t>
            </a:r>
            <a:r>
              <a:rPr lang="it-IT" b="0" dirty="0"/>
              <a:t> with Impella CP in acute </a:t>
            </a:r>
            <a:r>
              <a:rPr lang="it-IT" b="0" dirty="0" err="1"/>
              <a:t>myocardial</a:t>
            </a:r>
            <a:r>
              <a:rPr lang="it-IT" b="0" dirty="0"/>
              <a:t> </a:t>
            </a:r>
            <a:r>
              <a:rPr lang="it-IT" b="0" dirty="0" err="1"/>
              <a:t>infarction</a:t>
            </a:r>
            <a:r>
              <a:rPr lang="it-IT" b="0" dirty="0"/>
              <a:t> </a:t>
            </a:r>
            <a:r>
              <a:rPr lang="it-IT" b="0" dirty="0" smtClean="0"/>
              <a:t>with ventricular </a:t>
            </a:r>
            <a:r>
              <a:rPr lang="it-IT" b="0" dirty="0" err="1"/>
              <a:t>septal</a:t>
            </a:r>
            <a:r>
              <a:rPr lang="it-IT" b="0" dirty="0"/>
              <a:t> </a:t>
            </a:r>
            <a:r>
              <a:rPr lang="it-IT" b="0" dirty="0" err="1"/>
              <a:t>defect</a:t>
            </a:r>
            <a:r>
              <a:rPr lang="it-IT" b="0" dirty="0"/>
              <a:t>. ESC </a:t>
            </a:r>
            <a:r>
              <a:rPr lang="it-IT" b="0" dirty="0" err="1"/>
              <a:t>Heart</a:t>
            </a:r>
            <a:r>
              <a:rPr lang="it-IT" b="0" dirty="0"/>
              <a:t> </a:t>
            </a:r>
            <a:r>
              <a:rPr lang="it-IT" b="0" dirty="0" err="1"/>
              <a:t>Fail</a:t>
            </a:r>
            <a:r>
              <a:rPr lang="it-IT" b="0" dirty="0"/>
              <a:t> 2020; 7(2):708-71</a:t>
            </a:r>
          </a:p>
          <a:p>
            <a:pPr>
              <a:lnSpc>
                <a:spcPct val="120000"/>
              </a:lnSpc>
            </a:pPr>
            <a:r>
              <a:rPr lang="it-IT" b="0" dirty="0"/>
              <a:t>[4</a:t>
            </a:r>
            <a:r>
              <a:rPr lang="it-IT" b="0" dirty="0" smtClean="0"/>
              <a:t>] </a:t>
            </a:r>
            <a:r>
              <a:rPr lang="it-IT" b="0" dirty="0" err="1" smtClean="0"/>
              <a:t>Rios</a:t>
            </a:r>
            <a:r>
              <a:rPr lang="it-IT" b="0" dirty="0" smtClean="0"/>
              <a:t> </a:t>
            </a:r>
            <a:r>
              <a:rPr lang="it-IT" b="0" dirty="0"/>
              <a:t>SA, Bravo CA, </a:t>
            </a:r>
            <a:r>
              <a:rPr lang="it-IT" b="0" dirty="0" err="1"/>
              <a:t>Weinreich</a:t>
            </a:r>
            <a:r>
              <a:rPr lang="it-IT" b="0" dirty="0"/>
              <a:t> M, Olmedo </a:t>
            </a:r>
            <a:r>
              <a:rPr lang="it-IT" b="0" dirty="0" err="1"/>
              <a:t>W</a:t>
            </a:r>
            <a:r>
              <a:rPr lang="it-IT" b="0" dirty="0"/>
              <a:t>, </a:t>
            </a:r>
            <a:r>
              <a:rPr lang="it-IT" b="0" dirty="0" err="1"/>
              <a:t>Villablanca</a:t>
            </a:r>
            <a:r>
              <a:rPr lang="it-IT" b="0" dirty="0"/>
              <a:t> </a:t>
            </a:r>
            <a:r>
              <a:rPr lang="it-IT" b="0" dirty="0" err="1"/>
              <a:t>P</a:t>
            </a:r>
            <a:r>
              <a:rPr lang="it-IT" b="0" dirty="0"/>
              <a:t>, Alvarez </a:t>
            </a:r>
            <a:r>
              <a:rPr lang="it-IT" b="0" dirty="0" err="1"/>
              <a:t>Villela</a:t>
            </a:r>
            <a:r>
              <a:rPr lang="it-IT" b="0" dirty="0"/>
              <a:t> M, </a:t>
            </a:r>
            <a:r>
              <a:rPr lang="it-IT" b="0" dirty="0" err="1" smtClean="0"/>
              <a:t>Ramakrishna</a:t>
            </a:r>
            <a:r>
              <a:rPr lang="it-IT" b="0" dirty="0" smtClean="0"/>
              <a:t> </a:t>
            </a:r>
            <a:r>
              <a:rPr lang="it-IT" b="0" dirty="0"/>
              <a:t>H, </a:t>
            </a:r>
            <a:r>
              <a:rPr lang="it-IT" b="0" dirty="0" err="1"/>
              <a:t>Hirji</a:t>
            </a:r>
            <a:r>
              <a:rPr lang="it-IT" b="0" dirty="0"/>
              <a:t> </a:t>
            </a:r>
            <a:r>
              <a:rPr lang="it-IT" b="0" dirty="0" err="1"/>
              <a:t>S</a:t>
            </a:r>
            <a:r>
              <a:rPr lang="it-IT" b="0" dirty="0"/>
              <a:t>, </a:t>
            </a:r>
            <a:r>
              <a:rPr lang="it-IT" b="0" dirty="0" err="1"/>
              <a:t>Robles</a:t>
            </a:r>
            <a:r>
              <a:rPr lang="it-IT" b="0" dirty="0"/>
              <a:t> OA, </a:t>
            </a:r>
            <a:r>
              <a:rPr lang="it-IT" b="0" dirty="0" err="1"/>
              <a:t>Mahato</a:t>
            </a:r>
            <a:r>
              <a:rPr lang="it-IT" b="0" dirty="0"/>
              <a:t> </a:t>
            </a:r>
            <a:r>
              <a:rPr lang="it-IT" b="0" dirty="0" err="1"/>
              <a:t>P</a:t>
            </a:r>
            <a:r>
              <a:rPr lang="it-IT" b="0" dirty="0"/>
              <a:t>, </a:t>
            </a:r>
            <a:r>
              <a:rPr lang="it-IT" b="0" dirty="0" err="1"/>
              <a:t>Gluud</a:t>
            </a:r>
            <a:r>
              <a:rPr lang="it-IT" b="0" dirty="0"/>
              <a:t> C, </a:t>
            </a:r>
            <a:r>
              <a:rPr lang="it-IT" b="0" dirty="0" err="1"/>
              <a:t>Bhatt</a:t>
            </a:r>
            <a:r>
              <a:rPr lang="it-IT" b="0" dirty="0"/>
              <a:t> DL, </a:t>
            </a:r>
            <a:r>
              <a:rPr lang="it-IT" b="0" dirty="0" err="1"/>
              <a:t>Jorde</a:t>
            </a:r>
            <a:r>
              <a:rPr lang="it-IT" b="0" dirty="0"/>
              <a:t> UP. </a:t>
            </a:r>
            <a:r>
              <a:rPr lang="it-IT" b="0" dirty="0" smtClean="0"/>
              <a:t>            Meta</a:t>
            </a:r>
            <a:r>
              <a:rPr lang="it-IT" b="0" dirty="0"/>
              <a:t>-Analysis and Trial </a:t>
            </a:r>
            <a:r>
              <a:rPr lang="it-IT" b="0" dirty="0" err="1"/>
              <a:t>Sequential</a:t>
            </a:r>
            <a:r>
              <a:rPr lang="it-IT" b="0" dirty="0"/>
              <a:t> Analysis </a:t>
            </a:r>
            <a:r>
              <a:rPr lang="it-IT" b="0" dirty="0" err="1"/>
              <a:t>Comparing</a:t>
            </a:r>
            <a:r>
              <a:rPr lang="it-IT" b="0" dirty="0"/>
              <a:t> </a:t>
            </a:r>
            <a:r>
              <a:rPr lang="it-IT" b="0" dirty="0" err="1"/>
              <a:t>percutaneous</a:t>
            </a:r>
            <a:r>
              <a:rPr lang="it-IT" b="0" dirty="0"/>
              <a:t> Ventricular </a:t>
            </a:r>
            <a:r>
              <a:rPr lang="it-IT" b="0" dirty="0" smtClean="0"/>
              <a:t>Assist </a:t>
            </a:r>
            <a:r>
              <a:rPr lang="it-IT" b="0" dirty="0" err="1"/>
              <a:t>Devices</a:t>
            </a:r>
            <a:r>
              <a:rPr lang="it-IT" b="0" dirty="0"/>
              <a:t> Versus Intra-</a:t>
            </a:r>
            <a:r>
              <a:rPr lang="it-IT" b="0" dirty="0" err="1"/>
              <a:t>Aortic</a:t>
            </a:r>
            <a:r>
              <a:rPr lang="it-IT" b="0" dirty="0"/>
              <a:t> Balloon </a:t>
            </a:r>
            <a:r>
              <a:rPr lang="it-IT" b="0" dirty="0" err="1"/>
              <a:t>Pump</a:t>
            </a:r>
            <a:r>
              <a:rPr lang="it-IT" b="0" dirty="0"/>
              <a:t> </a:t>
            </a:r>
            <a:r>
              <a:rPr lang="it-IT" b="0" dirty="0" err="1"/>
              <a:t>During</a:t>
            </a:r>
            <a:r>
              <a:rPr lang="it-IT" b="0" dirty="0"/>
              <a:t> High-</a:t>
            </a:r>
            <a:r>
              <a:rPr lang="it-IT" b="0" dirty="0" err="1"/>
              <a:t>Risk</a:t>
            </a:r>
            <a:r>
              <a:rPr lang="it-IT" b="0" dirty="0"/>
              <a:t> </a:t>
            </a:r>
            <a:r>
              <a:rPr lang="it-IT" b="0" dirty="0" err="1" smtClean="0"/>
              <a:t>PercutaneousCoronary</a:t>
            </a:r>
            <a:r>
              <a:rPr lang="it-IT" b="0" dirty="0" smtClean="0"/>
              <a:t> </a:t>
            </a:r>
            <a:r>
              <a:rPr lang="it-IT" b="0" dirty="0" err="1"/>
              <a:t>Intervention</a:t>
            </a:r>
            <a:r>
              <a:rPr lang="it-IT" b="0" dirty="0"/>
              <a:t> or </a:t>
            </a:r>
            <a:r>
              <a:rPr lang="it-IT" b="0" dirty="0" err="1"/>
              <a:t>Cardiogenic</a:t>
            </a:r>
            <a:r>
              <a:rPr lang="it-IT" b="0" dirty="0"/>
              <a:t> Shock. </a:t>
            </a:r>
            <a:r>
              <a:rPr lang="it-IT" b="0" dirty="0" err="1"/>
              <a:t>Am</a:t>
            </a:r>
            <a:r>
              <a:rPr lang="it-IT" b="0" dirty="0"/>
              <a:t> </a:t>
            </a:r>
            <a:r>
              <a:rPr lang="it-IT" b="0" dirty="0" err="1"/>
              <a:t>J</a:t>
            </a:r>
            <a:r>
              <a:rPr lang="it-IT" b="0" dirty="0"/>
              <a:t> </a:t>
            </a:r>
            <a:r>
              <a:rPr lang="it-IT" b="0" dirty="0" err="1"/>
              <a:t>Cardiol</a:t>
            </a:r>
            <a:r>
              <a:rPr lang="it-IT" b="0" dirty="0"/>
              <a:t>. 2018; 122(8):1330-</a:t>
            </a:r>
            <a:r>
              <a:rPr lang="it-IT" b="0" dirty="0" smtClean="0"/>
              <a:t>1338</a:t>
            </a:r>
          </a:p>
          <a:p>
            <a:pPr>
              <a:lnSpc>
                <a:spcPct val="120000"/>
              </a:lnSpc>
            </a:pPr>
            <a:endParaRPr lang="it-IT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6218</TotalTime>
  <Words>817</Words>
  <Application>Microsoft Macintosh PowerPoint</Application>
  <PresentationFormat>Presentazione su schermo (16:9)</PresentationFormat>
  <Paragraphs>82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Impella 5.0 support before, during and after surgical ventriculoplasty following acute myocardial infarction in the COVID-19 era – a case report </vt:lpstr>
      <vt:lpstr>Introduction</vt:lpstr>
      <vt:lpstr>Case Presentation History and Examination Findings</vt:lpstr>
      <vt:lpstr>Case Presentation Investigations</vt:lpstr>
      <vt:lpstr>Case Presentation Management</vt:lpstr>
      <vt:lpstr>Discussion</vt:lpstr>
      <vt:lpstr>Discussion </vt:lpstr>
      <vt:lpstr>Learning Points 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Martina Briani</cp:lastModifiedBy>
  <cp:revision>85</cp:revision>
  <dcterms:created xsi:type="dcterms:W3CDTF">2017-10-02T09:19:02Z</dcterms:created>
  <dcterms:modified xsi:type="dcterms:W3CDTF">2021-01-12T00:04:51Z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