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8">
  <p:sldMasterIdLst>
    <p:sldMasterId id="2147483648" r:id="rId4"/>
    <p:sldMasterId id="2147483672" r:id="rId5"/>
    <p:sldMasterId id="2147483684" r:id="rId6"/>
    <p:sldMasterId id="2147483660" r:id="rId7"/>
  </p:sldMasterIdLst>
  <p:notesMasterIdLst>
    <p:notesMasterId r:id="rId29"/>
  </p:notesMasterIdLst>
  <p:sldIdLst>
    <p:sldId id="256" r:id="rId8"/>
    <p:sldId id="257" r:id="rId9"/>
    <p:sldId id="258" r:id="rId10"/>
    <p:sldId id="260" r:id="rId11"/>
    <p:sldId id="262" r:id="rId12"/>
    <p:sldId id="261" r:id="rId13"/>
    <p:sldId id="259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1" r:id="rId22"/>
    <p:sldId id="270" r:id="rId23"/>
    <p:sldId id="272" r:id="rId24"/>
    <p:sldId id="273" r:id="rId25"/>
    <p:sldId id="274" r:id="rId26"/>
    <p:sldId id="275" r:id="rId27"/>
    <p:sldId id="27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rol Fields" initials="EF" lastIdx="1" clrIdx="0">
    <p:extLst>
      <p:ext uri="{19B8F6BF-5375-455C-9EA6-DF929625EA0E}">
        <p15:presenceInfo xmlns:p15="http://schemas.microsoft.com/office/powerpoint/2012/main" userId="S-1-5-21-1214440339-484763869-725345543-11913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14T15:02:17.489" idx="1">
    <p:pos x="7146" y="1986"/>
    <p:text>needs a reference - see ho</p:text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066C3-899A-4327-B3EF-23FB47D25764}" type="datetimeFigureOut">
              <a:rPr lang="en-US" smtClean="0"/>
              <a:t>3/14/2020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5FB41-FC6B-4B84-B681-E6F04747E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08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5FB41-FC6B-4B84-B681-E6F04747E9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51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A2E48F-4AAA-4C9B-BC02-593A1F2398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25D14227-D23D-4C54-B293-58A9F45A08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3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139E94-EC36-47A9-BDF3-17C1488742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DDB99074-DBDD-4F3C-9939-D1E044712D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449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20F24-5704-4A07-A57E-E9D8E2D10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C4D39-D837-4BF5-AF4B-9BAAEF1A93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48530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B3807-53BD-40B9-B33E-97948AA79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0B44A-ACF3-4029-9358-A0A4E02E4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49955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B32A0-009F-4FC3-B385-2E1F9F8D2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72850-239C-4A8B-93DF-1ECAB27C4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2925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377ED-F758-4609-A105-B6B898754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2F14F-77E8-4154-B06D-FF236E7D03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9DEA09-6FAD-4298-B089-676E31EAE4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6330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0963A-889E-48BD-8E4E-6B588DC13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C13934-B50E-4F44-8DFB-BA55ED85E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19B1C8-A736-45C9-A595-73E7F88F3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A84D83-45B9-4A6F-AE0F-F46AA7A177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5E255F-F269-4200-9416-CF258A4AE2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38607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B32BA-0636-45E6-B49F-616C4CB13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8275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8398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37D01-324C-431C-BE32-FAD3ABD86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5EC97-F647-43ED-91D4-5B77D8B9B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5552CC-5391-4133-BA43-CD59E2A7E4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07213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3C3D2-384C-4E93-82C5-F38212E17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1F7479-A29D-4DAF-B038-06D2DC7C63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FD195F-822E-4D96-B969-71226AF43F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2807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751FCF-AD46-4BB5-A5BD-EFD26F5ECC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2A8E1DE-6F48-467B-9C6E-0A422BAD47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1089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1CFCE-F458-4F81-A654-D44F366E1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CCC37-F575-4445-B1A8-0FF1A87602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25448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7214E8-C4DD-4F65-936B-70BE407A2C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B18C48-A87A-45DC-9AF3-02D5EB005C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8935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43794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80979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12781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82125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4329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49349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83539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97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Content Placeholder 10">
            <a:extLst>
              <a:ext uri="{FF2B5EF4-FFF2-40B4-BE49-F238E27FC236}">
                <a16:creationId xmlns:a16="http://schemas.microsoft.com/office/drawing/2014/main" id="{69D9142F-2398-4FBE-9B4A-56C87D93A5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E90CAA-496C-4D08-B309-F3B950B718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857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35385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73906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8513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511F3-9A12-46F9-ADA1-F9009B40E4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2D167E-881F-4315-AD3B-8E0777EC28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096592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B0799-E6A2-4FF1-AF52-48ABA5DB7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30B06-D6F4-48B2-B492-9009CEA37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76043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69743-5514-463C-ABBB-99D8D18FD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A59D65-C918-4220-A501-28D6A877E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52875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12717-4284-4733-98B2-6C06DB5D0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AA492-8127-44BC-90B4-C9891E25B9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FE5337-8D5A-410B-BC8D-681753A7B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38298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3A7DA-825D-4B1E-9A9A-65EF65995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7D271E-F232-4CDC-BF10-84668CA79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D936E-705F-4B83-9876-DF65ADBA40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F468CC-C392-44E1-84C6-241FB791FE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D6EE86-2B35-46F3-9850-6116724812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82433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80BFE-B22B-4819-BC79-3350D31B8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7021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1565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5FCDF2-0D3C-4209-AEF0-B6C14D1D97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D63EED3C-929C-4150-A9DE-106D74E89E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5964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5A591-5823-47B2-AF34-FB76B5CAE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CE6EB-267E-4AEF-938D-FE83FABD5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66AA3A-DAF8-4394-A2E1-7D6B4C3B6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09449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AB609-44D7-43F3-9F4F-920768B14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2C3D2-2FD8-43D0-8F3F-54D1A21F2A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F374E8-780D-41F6-9CDE-D144789A9D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4020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50F26-CDFF-4117-B9A7-C92E209C5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9E6AD3-E272-4A6E-8B4C-2C8467962B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16066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03163A-4A59-4331-93FE-C6C46DA9AB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4F5DF7-1C66-42B0-AEF7-A6078A2979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434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DBDC64-56C0-45D1-8278-8CF2E689FF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B4B4739-A068-490A-9469-82561E1C56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929942-E94A-4858-A16C-2CC824A05B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7" name="Content Placeholder 10">
            <a:extLst>
              <a:ext uri="{FF2B5EF4-FFF2-40B4-BE49-F238E27FC236}">
                <a16:creationId xmlns:a16="http://schemas.microsoft.com/office/drawing/2014/main" id="{15D9BF62-ABCE-4F4C-B97F-AD9543A946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60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98DA29-74CF-486E-8136-B403D1596A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45F83A75-5C3C-4E85-9C33-F71A5ABAFD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105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A1B2D3EF-8864-460E-919B-4B6B2F6AB0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1354B6-2BCC-494F-B44E-DA0A3FEDF5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135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F64452-34F0-4663-85C5-AD69768796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2899DF41-7A53-49AE-A9EC-320DF3190B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962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E6DB1B-0A6A-4443-99C3-A0A9C18BAB0F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8AA8047C-BFC5-4198-BAC1-4BDE6B0740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84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3D7D79-D087-4271-ADA4-09F35F699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11B41-7B59-436F-9CC3-AFF90BE25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F8374C-A90C-468B-BEC7-509F5CF5451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70A71858-C8CD-4405-9B41-585941E4E5E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0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Content Placeholder 10">
            <a:extLst>
              <a:ext uri="{FF2B5EF4-FFF2-40B4-BE49-F238E27FC236}">
                <a16:creationId xmlns:a16="http://schemas.microsoft.com/office/drawing/2014/main" id="{5A8DF844-479B-41DE-8674-0CD1E88E1F9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E4983A-9524-4C86-9B7D-C28CF9633ED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276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F396B7-D233-4103-A7CF-58AE139FC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9A579-AE77-4C46-84AC-40E9D4356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6C5B4F-9FAC-4D56-AA66-0613FFCFEA8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03BCAA81-C7A7-4D7E-8B14-99B649581D8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71" y="6092252"/>
            <a:ext cx="4050792" cy="5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Avoidant/Restrictive Food Intake Disorder (ARFID)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59B8EC-0206-4CA5-9B4B-CF87DDDE91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Sujatha Seetharaman MD, MPH</a:t>
            </a:r>
          </a:p>
          <a:p>
            <a:pPr marL="0" indent="0" algn="ctr"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Errol L. Fields MD, PhD, MPH</a:t>
            </a:r>
          </a:p>
          <a:p>
            <a:pPr marL="0" indent="0" algn="ctr"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Department of Pediatrics</a:t>
            </a:r>
          </a:p>
          <a:p>
            <a:pPr marL="0" indent="0" algn="ctr"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Johns Hopkins School of Medicine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F91F6D-FAE7-4BB1-BE89-75A8BC582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59" y="6092252"/>
            <a:ext cx="3895682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43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C7BCD-1324-4D7B-9438-BDF505503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0851"/>
            <a:ext cx="10669438" cy="4351338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Determine if the individual has associated comorbidities such as anxiety disorder, ADHD, obsessive compulsive disorder etc.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Consider other etiologies that can present with weight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loss: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Malignancies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ndocrine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disorders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(e.g., hyperthyroidism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type 1 diabetes, Addison’s disease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Infectious diseases (e.g. tuberculosis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HIV)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astrointestinal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disorders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(e.g. celiac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disease,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inflammatory bowel disease)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onditions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that affect swallowing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(e.g. achalasia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family history will provide information on whether other family members are affected by similar eating disturbance or other psychiatric disorders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22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Physical exam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C7BCD-1324-4D7B-9438-BDF505503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87487"/>
            <a:ext cx="10791825" cy="4351338"/>
          </a:xfrm>
        </p:spPr>
        <p:txBody>
          <a:bodyPr>
            <a:no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Obtain individual’s weight, height and body mass index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Percent median BMI  is calculated by using the formula: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40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Medical stability is determined by obtaining heart rate, blood pressure, orthostatic changes, and an oral temperature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Examine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signs of malnutrition such as lanugo, pallor, bradycardia, orthostatic tachycardia, hypotension, or hypothermia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Determine the stage of puberty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note any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growth impairment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184692" y="2606342"/>
            <a:ext cx="6501526" cy="769083"/>
            <a:chOff x="2184692" y="2606342"/>
            <a:chExt cx="6501526" cy="769083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2527540" y="2993366"/>
              <a:ext cx="4759085" cy="17693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184692" y="2975315"/>
              <a:ext cx="55973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50</a:t>
              </a:r>
              <a:r>
                <a:rPr lang="en-US" sz="2000" baseline="30000" dirty="0" smtClean="0"/>
                <a:t>th</a:t>
              </a:r>
              <a:r>
                <a:rPr lang="en-US" sz="2000" dirty="0" smtClean="0"/>
                <a:t> percentile BMI for age and sex assigned at birth</a:t>
              </a:r>
              <a:endParaRPr lang="en-US" sz="2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913249" y="2775260"/>
              <a:ext cx="7729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1"/>
                  </a:solidFill>
                </a:rPr>
                <a:t>X</a:t>
              </a:r>
              <a:r>
                <a:rPr lang="en-US" sz="2000" dirty="0" smtClean="0"/>
                <a:t> 100</a:t>
              </a:r>
              <a:endParaRPr lang="en-US" sz="2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53496" y="2606342"/>
              <a:ext cx="14596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Current BMI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33638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Lab tests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C7BCD-1324-4D7B-9438-BDF505503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135" y="1490792"/>
            <a:ext cx="10515600" cy="4351338"/>
          </a:xfrm>
        </p:spPr>
        <p:txBody>
          <a:bodyPr>
            <a:noAutofit/>
          </a:bodyPr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Complete blood cell count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Erythrocyte sedimentation rate (ESR)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Comprehensive metabolic panel, magnesium, phosphorous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Thyroid function tests (TSH, free T4, total T3)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post-pubertal patients, luteinizing hormone, follicle stimulating hormone, estradiol or testosterone levels</a:t>
            </a:r>
          </a:p>
          <a:p>
            <a:pPr lv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Urinalysis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assess urine specific gravity, ketones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25-OH vitamin D levels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Tissue transglutaminase (TTG) and total IgA levels</a:t>
            </a:r>
          </a:p>
        </p:txBody>
      </p:sp>
    </p:spTree>
    <p:extLst>
      <p:ext uri="{BB962C8B-B14F-4D97-AF65-F5344CB8AC3E}">
        <p14:creationId xmlns:p14="http://schemas.microsoft.com/office/powerpoint/2010/main" val="894770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8E97FB-B420-44A7-84AA-6A9F14586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48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CDE3E-C78D-4320-9C6D-40968C2F1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BD91C-6FD4-429E-9F52-1CE3F7955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ARFID is frequently under recognized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Efficacy of treatment paradigms has not been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established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multidisciplinary approach has been shown 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 helpful including a combination of: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medical monitoring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nutritional monitoring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parental education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adjunctive pharmacotherapy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hospital-based re-feeding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psychosocial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interventions such as cognitive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behavioral, family-based,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individual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101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1BC42-FD87-4925-8E76-0C817EF59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Multidisciplinary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3B1C5-BBAC-4490-A774-4C1588E86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Physicians (pediatrician or an adolescent medicine physician)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Psychologists (with experience in treating eating disorders)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Psychiatrist (if medications are prescribed)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Dietitians (to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educate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parents about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patient’s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nutritional needs)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Speech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language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pathologists (to assess swallowing)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Occupational therapists (for biofeedback and recommendations for optimal position for eating)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5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CDE3E-C78D-4320-9C6D-40968C2F1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Goals of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BD91C-6FD4-429E-9F52-1CE3F7955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34932" cy="4351338"/>
          </a:xfrm>
        </p:spPr>
        <p:txBody>
          <a:bodyPr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Medically stabilize patient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Determine appropriate level of care (e.g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., outpatient vs.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inpatient)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Weight and growth restoration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Nutritional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rehabilitation including increasing the variety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food intake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Management of any fear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and/or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pain around eating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867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631E3-2FE2-48DD-A669-3D688455C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662" y="70881"/>
            <a:ext cx="10515600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Criteria of hospitalization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95F80-54CB-4F64-B4DE-26A2CC199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124" y="1142218"/>
            <a:ext cx="10760676" cy="4782064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Severe bradycardia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(&lt;50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beats/min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awake or &lt;45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beats/min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sleeping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Hypotension (BP &lt; 90/45 mm Hg)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Hypothermia (body temperature &lt; 96 F or 35.6 C)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Orthostasis: Increase in pulse (&gt; 20 beats/min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or Decrease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blood pressure (&gt; 20 mm Hg systolic or &gt;10 mm Hg diastolic)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weight: &lt; 75% Median body mass index for age and sex 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EKG abnormalities (e.g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prolonged QTc) 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Dehydration 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Electrolyte disturbance (e.g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potassium, sodium, phosphorus) </a:t>
            </a: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Acute medical complications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(e.g., syncope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seizures, cardiac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failure)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46D093-0A9B-4CE8-ABA4-D94259C7CB59}"/>
              </a:ext>
            </a:extLst>
          </p:cNvPr>
          <p:cNvSpPr txBox="1"/>
          <p:nvPr/>
        </p:nvSpPr>
        <p:spPr>
          <a:xfrm>
            <a:off x="794178" y="5924282"/>
            <a:ext cx="85974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Source: Society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for Adolescent Health and Medicine: medical management of restrictive eating disorders in adolescents and young adults. 2015</a:t>
            </a:r>
          </a:p>
        </p:txBody>
      </p:sp>
    </p:spTree>
    <p:extLst>
      <p:ext uri="{BB962C8B-B14F-4D97-AF65-F5344CB8AC3E}">
        <p14:creationId xmlns:p14="http://schemas.microsoft.com/office/powerpoint/2010/main" val="851015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6EB89-BF2A-43DD-BEE8-6B90A83C2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Psychotherapy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DE804-1367-475E-B5CE-BC6E786E8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8490"/>
            <a:ext cx="10515600" cy="435133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Cognitive behavioral therapy (CBT):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focuses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 restoring nutrition, gradual reintroduction of certain foods, psychoeducation as well as exposure therapy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Family-based therapy (FBT):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focuses on externalization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agnosticism as to the cause of the illness, emphasizing the seriousness of the illness, parental empowerment and behavioral consultation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96382D-20FB-48F2-8F12-E59112ADD929}"/>
              </a:ext>
            </a:extLst>
          </p:cNvPr>
          <p:cNvSpPr txBox="1"/>
          <p:nvPr/>
        </p:nvSpPr>
        <p:spPr>
          <a:xfrm>
            <a:off x="838200" y="5242281"/>
            <a:ext cx="937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Sources: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Zimmerman </a:t>
            </a:r>
            <a:r>
              <a:rPr lang="en-US" dirty="0"/>
              <a:t>J, Fisher M. Avoidant/Restrictive Food Intake Disorder (ARFID). </a:t>
            </a:r>
            <a:r>
              <a:rPr lang="en-US" dirty="0" err="1"/>
              <a:t>Curr</a:t>
            </a:r>
            <a:r>
              <a:rPr lang="en-US" dirty="0"/>
              <a:t> </a:t>
            </a:r>
            <a:r>
              <a:rPr lang="en-US" dirty="0" err="1"/>
              <a:t>Probl</a:t>
            </a:r>
            <a:r>
              <a:rPr lang="en-US" dirty="0"/>
              <a:t> </a:t>
            </a:r>
            <a:r>
              <a:rPr lang="en-US" dirty="0" err="1"/>
              <a:t>Pediatr</a:t>
            </a:r>
            <a:r>
              <a:rPr lang="en-US" dirty="0"/>
              <a:t> </a:t>
            </a:r>
            <a:r>
              <a:rPr lang="en-US" dirty="0" err="1"/>
              <a:t>Adolesc</a:t>
            </a:r>
            <a:r>
              <a:rPr lang="en-US" dirty="0"/>
              <a:t> Health Care. </a:t>
            </a:r>
            <a:r>
              <a:rPr lang="en-US" dirty="0" smtClean="0"/>
              <a:t>2017</a:t>
            </a:r>
            <a:r>
              <a:rPr lang="en-US" dirty="0"/>
              <a:t>; 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Thomas </a:t>
            </a:r>
            <a:r>
              <a:rPr lang="en-US" dirty="0"/>
              <a:t>JJ, </a:t>
            </a:r>
            <a:r>
              <a:rPr lang="en-US" dirty="0" err="1"/>
              <a:t>Wons</a:t>
            </a:r>
            <a:r>
              <a:rPr lang="en-US" dirty="0"/>
              <a:t> OB, Eddy KT. Cognitive-behavioral treatment of avoidant/restrictive food intake disorder. </a:t>
            </a:r>
            <a:r>
              <a:rPr lang="en-US" dirty="0" err="1"/>
              <a:t>Curr</a:t>
            </a:r>
            <a:r>
              <a:rPr lang="en-US" dirty="0"/>
              <a:t> </a:t>
            </a:r>
            <a:r>
              <a:rPr lang="en-US" dirty="0" err="1"/>
              <a:t>Opin</a:t>
            </a:r>
            <a:r>
              <a:rPr lang="en-US" dirty="0"/>
              <a:t> </a:t>
            </a:r>
            <a:r>
              <a:rPr lang="en-US" dirty="0" smtClean="0"/>
              <a:t>Psychiatry. 2018;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Lock </a:t>
            </a:r>
            <a:r>
              <a:rPr lang="en-US" dirty="0"/>
              <a:t>J, Robinson A, </a:t>
            </a:r>
            <a:r>
              <a:rPr lang="en-US" dirty="0" err="1"/>
              <a:t>Sadeh-Sharvit</a:t>
            </a:r>
            <a:r>
              <a:rPr lang="en-US" dirty="0"/>
              <a:t> S, </a:t>
            </a:r>
            <a:r>
              <a:rPr lang="en-US" dirty="0" err="1"/>
              <a:t>Rosania</a:t>
            </a:r>
            <a:r>
              <a:rPr lang="en-US" dirty="0"/>
              <a:t> K, </a:t>
            </a:r>
            <a:r>
              <a:rPr lang="en-US" dirty="0" err="1"/>
              <a:t>Osipov</a:t>
            </a:r>
            <a:r>
              <a:rPr lang="en-US" dirty="0"/>
              <a:t> L, </a:t>
            </a:r>
            <a:r>
              <a:rPr lang="en-US" dirty="0" err="1"/>
              <a:t>Kirz</a:t>
            </a:r>
            <a:r>
              <a:rPr lang="en-US" dirty="0"/>
              <a:t> N, et al. Applying family-based treatment (FBT) to three clinical presentations of avoidant/restrictive food intake disorder: Similarities and differences from FBT for anorexia nervosa. </a:t>
            </a:r>
            <a:r>
              <a:rPr lang="en-US" dirty="0" err="1"/>
              <a:t>Int</a:t>
            </a:r>
            <a:r>
              <a:rPr lang="en-US" dirty="0"/>
              <a:t> J Eat </a:t>
            </a:r>
            <a:r>
              <a:rPr lang="en-US" dirty="0" err="1"/>
              <a:t>Disord</a:t>
            </a:r>
            <a:r>
              <a:rPr lang="en-US" dirty="0"/>
              <a:t>. 2019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75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D6DA1-2FCC-4E17-8D14-D5445196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Pharmacotherapy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B165D-356A-4424-81EA-066B7FACF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Research 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efficacy of pharmacotherapy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patients with ARFID 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limited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dose olanzapine, an antipsychotic and selective serotonin reuptake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inhibitors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(SSRIs) such as fluoxetine, when used as an adjunct to other treatment modalities, has been shown to facilitate eating, weight gain, and reduce anxiety and depression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96382D-20FB-48F2-8F12-E59112ADD929}"/>
              </a:ext>
            </a:extLst>
          </p:cNvPr>
          <p:cNvSpPr txBox="1"/>
          <p:nvPr/>
        </p:nvSpPr>
        <p:spPr>
          <a:xfrm>
            <a:off x="838200" y="5508981"/>
            <a:ext cx="937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Sources: </a:t>
            </a:r>
            <a:r>
              <a:rPr lang="en-US" dirty="0"/>
              <a:t>Brewerton TD, </a:t>
            </a:r>
            <a:r>
              <a:rPr lang="en-US" dirty="0" err="1"/>
              <a:t>D'Agostino</a:t>
            </a:r>
            <a:r>
              <a:rPr lang="en-US" dirty="0"/>
              <a:t> M. Adjunctive Use of Olanzapine in the Treatment of Avoidant Restrictive Food Intake Disorder in Children and Adolescents in an Eating Disorders Program. J Child </a:t>
            </a:r>
            <a:r>
              <a:rPr lang="en-US" dirty="0" err="1"/>
              <a:t>Adolesc</a:t>
            </a:r>
            <a:r>
              <a:rPr lang="en-US" dirty="0"/>
              <a:t> </a:t>
            </a:r>
            <a:r>
              <a:rPr lang="en-US" dirty="0" err="1"/>
              <a:t>Psychopharmacol</a:t>
            </a:r>
            <a:r>
              <a:rPr lang="en-US" dirty="0"/>
              <a:t>. </a:t>
            </a:r>
            <a:r>
              <a:rPr lang="en-US" dirty="0" smtClean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322699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Disclosures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667FF-995A-4406-AC02-DB212566E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Drs. Seetharaman and Fields have no financial relationships relevant to this article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06901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75AE2-5C5D-40F4-B355-534FF33F9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Take home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601A2-1622-4029-8A29-EC0FF278B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5822"/>
            <a:ext cx="10515600" cy="435133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ARFID is a recent eating disorder diagnosis introduced in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DSM-V, 5</a:t>
            </a:r>
            <a:r>
              <a:rPr lang="en-US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edition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ARFID patients have a disturbance in eating or feeding pattern without fear of weight gain, or body dysmorphia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Feeding disturbance in ARFID patients could be due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fear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consequences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(e.g., choking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vomiting,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nausea)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sensory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issues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related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smell, taste,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texture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appetite/disinterest in food</a:t>
            </a:r>
          </a:p>
        </p:txBody>
      </p:sp>
    </p:spTree>
    <p:extLst>
      <p:ext uri="{BB962C8B-B14F-4D97-AF65-F5344CB8AC3E}">
        <p14:creationId xmlns:p14="http://schemas.microsoft.com/office/powerpoint/2010/main" val="3808834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75AE2-5C5D-40F4-B355-534FF33F9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Take home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601A2-1622-4029-8A29-EC0FF278B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Patients with ARFID are more likely to be male, of a younger age group (4-11 years) and have a longer duration of illness compared to those with other eating disorders such as anorexia nervosa or bulimia nervosa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ARFID patients can have associated comorbid neurocognitive disorders, particularly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autism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ADHD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Patients diagnosed with ARFID benefit from a multidisciplinary team approach</a:t>
            </a:r>
          </a:p>
        </p:txBody>
      </p:sp>
    </p:spTree>
    <p:extLst>
      <p:ext uri="{BB962C8B-B14F-4D97-AF65-F5344CB8AC3E}">
        <p14:creationId xmlns:p14="http://schemas.microsoft.com/office/powerpoint/2010/main" val="2363260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667FF-995A-4406-AC02-DB212566E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967"/>
            <a:ext cx="10515600" cy="4497049"/>
          </a:xfrm>
        </p:spPr>
        <p:txBody>
          <a:bodyPr>
            <a:normAutofit/>
          </a:bodyPr>
          <a:lstStyle/>
          <a:p>
            <a:pPr lvl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Recognize diagnostic criteria for ARFID</a:t>
            </a:r>
          </a:p>
          <a:p>
            <a:pPr lvl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Distinguish how patients with ARFID differ from patients with other eating disorders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Recognize comorbid psychiatric diagnosis associated with ARFID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Identify how ARFID management requires a multidisciplinary approach</a:t>
            </a:r>
          </a:p>
          <a:p>
            <a:pPr lvl="0"/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91015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DSM-5 Diagnostic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667FF-995A-4406-AC02-DB212566E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967"/>
            <a:ext cx="10515600" cy="449704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eating or feeding disturbance (e.g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apparent lack of interest in eating or food; avoidance based on the sensory characteristics of food; concern about aversive consequences of eating) as manifested by persistent failure to meet appropriate nutritional and/or energy needs leading to one or more of the following: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weight loss or failure to gain weight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nutritional deficiency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Dependence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 enteral feeding or oral nutritional supplements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Marked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interference with psychosocial functioning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evidence of lack of available food or culturally sanctioned practices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evidence of body image issues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96382D-20FB-48F2-8F12-E59112ADD929}"/>
              </a:ext>
            </a:extLst>
          </p:cNvPr>
          <p:cNvSpPr txBox="1"/>
          <p:nvPr/>
        </p:nvSpPr>
        <p:spPr>
          <a:xfrm>
            <a:off x="838200" y="5718531"/>
            <a:ext cx="937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Source: Diagnostic </a:t>
            </a:r>
            <a:r>
              <a:rPr lang="en-US" dirty="0"/>
              <a:t>and Statistical Manual of Mental Disorders: DSM 5, (5th </a:t>
            </a:r>
            <a:r>
              <a:rPr lang="en-US" dirty="0" smtClean="0"/>
              <a:t>edition) Washington </a:t>
            </a:r>
            <a:r>
              <a:rPr lang="en-US" dirty="0"/>
              <a:t>DC: American Psychiatric Association; 2013.</a:t>
            </a:r>
          </a:p>
        </p:txBody>
      </p:sp>
    </p:spTree>
    <p:extLst>
      <p:ext uri="{BB962C8B-B14F-4D97-AF65-F5344CB8AC3E}">
        <p14:creationId xmlns:p14="http://schemas.microsoft.com/office/powerpoint/2010/main" val="319770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845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Comparing patients with ARFID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those with anorexia or bulimia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C7BCD-1324-4D7B-9438-BDF505503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8950"/>
            <a:ext cx="106680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Patients hospitalized with ARFID have been reported to be younger, to have less weight loss before admission, and to have fewer eating disorder behaviors compared to patients diagnosed with anorexia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Patients with ARFID relied on more enteral nutrition and required longer hospital stay compared to patients with anorexia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ARFID patients are more likely to be male, of a younger age group (4-11 years) and have a longer duration of illness compared to those with anorexia or bulimia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Compared to patients with anorexia, ARFID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patients have higher rates of anxiety disorder, obsessive compulsive disorder, ADHD or autism,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but lower rates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depression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A5B875-0C7B-4589-A038-40EB9682FC08}"/>
              </a:ext>
            </a:extLst>
          </p:cNvPr>
          <p:cNvSpPr txBox="1"/>
          <p:nvPr/>
        </p:nvSpPr>
        <p:spPr>
          <a:xfrm>
            <a:off x="838200" y="5864067"/>
            <a:ext cx="9239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Source: Fisher </a:t>
            </a:r>
            <a:r>
              <a:rPr lang="en-US" dirty="0">
                <a:solidFill>
                  <a:schemeClr val="tx1"/>
                </a:solidFill>
              </a:rPr>
              <a:t>et al. </a:t>
            </a:r>
            <a:r>
              <a:rPr lang="en-US" dirty="0">
                <a:solidFill>
                  <a:schemeClr val="tx1"/>
                </a:solidFill>
              </a:rPr>
              <a:t>Characteristics of avoidant/restrictive food intake disorder in children and adolescents: a "new disorder" in DSM-5. J </a:t>
            </a:r>
            <a:r>
              <a:rPr lang="en-US" dirty="0" err="1">
                <a:solidFill>
                  <a:schemeClr val="tx1"/>
                </a:solidFill>
              </a:rPr>
              <a:t>Adolesc</a:t>
            </a:r>
            <a:r>
              <a:rPr lang="en-US" dirty="0">
                <a:solidFill>
                  <a:schemeClr val="tx1"/>
                </a:solidFill>
              </a:rPr>
              <a:t> Health, 2014</a:t>
            </a:r>
          </a:p>
        </p:txBody>
      </p:sp>
    </p:spTree>
    <p:extLst>
      <p:ext uri="{BB962C8B-B14F-4D97-AF65-F5344CB8AC3E}">
        <p14:creationId xmlns:p14="http://schemas.microsoft.com/office/powerpoint/2010/main" val="318914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Complications of ARFID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3C729E2-E936-4932-A7A4-1635117F0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848" y="1566133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Significant weight loss causing medical instability, requiring hospitalization (e.g., bradycardia, hypotension)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Severe malnutrition (with median BMI&lt; 75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percentile)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Pubertal delay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Growth retardation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Micronutrient deficiencies (e.g.,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iron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25-OH vitamin D 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Macronutrient deficiency (e.g., protein calorie malnutrition)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Dependence on enteral nutrition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Decreased bone mineral density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977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0DE12B50-41FA-471B-95E0-23F96BBB7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Medical Evaluation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3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C7BCD-1324-4D7B-9438-BDF505503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0831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Obtain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thorough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birth, developmental,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psychosocial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history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Ask about child’s feeding history since infancy, eating habits, such as dislike or fear of specific foods (due to smell, taste, color, temperature, texture etc.)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Timing of any change in feeding and eating patterns such as acute episode of choking, vomiting, diarrhea etc.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review of foods and beverages consumed, portion sizes and frequency of meals, and any specific intentional dietary restrictions or exclusions</a:t>
            </a:r>
          </a:p>
          <a:p>
            <a:endParaRPr lang="en-US" dirty="0"/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747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780F-C4D0-478E-8AD5-CE0DFE8E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C7BCD-1324-4D7B-9438-BDF505503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7507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Ask whether the individual has any body image concerns, any history of binging or purging use of diet pills, laxatives or diuretics to lose weight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Obtain the extent to which the feeding and eating disturbance interferes with individual’s psychosocial functioning such as school attendance, parental relationships and eating with others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Menstrual history: pre-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menarchal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females may experience primary amenorrhea while post-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menarchal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females may experience secondary amenorrhea due to acute or chronic weight loss and malnutrition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512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D24056D5EF7449846567EA6E67CD79" ma:contentTypeVersion="13" ma:contentTypeDescription="Create a new document." ma:contentTypeScope="" ma:versionID="1dd5f11119c92dc1ffe120e34f935221">
  <xsd:schema xmlns:xsd="http://www.w3.org/2001/XMLSchema" xmlns:xs="http://www.w3.org/2001/XMLSchema" xmlns:p="http://schemas.microsoft.com/office/2006/metadata/properties" xmlns:ns3="d39049c8-5642-4c67-b9b8-6999510f2293" xmlns:ns4="be940414-f5a2-4509-bc4b-9b97993b9bc1" targetNamespace="http://schemas.microsoft.com/office/2006/metadata/properties" ma:root="true" ma:fieldsID="78d294cfd945641996f49d3db45f86c3" ns3:_="" ns4:_="">
    <xsd:import namespace="d39049c8-5642-4c67-b9b8-6999510f2293"/>
    <xsd:import namespace="be940414-f5a2-4509-bc4b-9b97993b9bc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049c8-5642-4c67-b9b8-6999510f229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40414-f5a2-4509-bc4b-9b97993b9b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ECDEA5-52EB-4CCA-B689-0427A96125D1}">
  <ds:schemaRefs>
    <ds:schemaRef ds:uri="http://purl.org/dc/elements/1.1/"/>
    <ds:schemaRef ds:uri="http://schemas.microsoft.com/office/2006/metadata/properties"/>
    <ds:schemaRef ds:uri="be940414-f5a2-4509-bc4b-9b97993b9bc1"/>
    <ds:schemaRef ds:uri="http://purl.org/dc/terms/"/>
    <ds:schemaRef ds:uri="d39049c8-5642-4c67-b9b8-6999510f2293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EAE9A82-A254-45E8-ABE9-0C2FBE35A9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9049c8-5642-4c67-b9b8-6999510f2293"/>
    <ds:schemaRef ds:uri="be940414-f5a2-4509-bc4b-9b97993b9bc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86DAA44-E250-4248-8084-A012EA31D3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1696</TotalTime>
  <Words>1490</Words>
  <Application>Microsoft Office PowerPoint</Application>
  <PresentationFormat>Widescreen</PresentationFormat>
  <Paragraphs>142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Office Theme</vt:lpstr>
      <vt:lpstr>1_Custom Design</vt:lpstr>
      <vt:lpstr>1_Office Theme</vt:lpstr>
      <vt:lpstr>Custom Design</vt:lpstr>
      <vt:lpstr>Avoidant/Restrictive Food Intake Disorder (ARFID)</vt:lpstr>
      <vt:lpstr>Disclosures</vt:lpstr>
      <vt:lpstr>Learning Objectives</vt:lpstr>
      <vt:lpstr>DSM-5 Diagnostic Criteria</vt:lpstr>
      <vt:lpstr>Comparing patients with ARFID to those with anorexia or bulimia</vt:lpstr>
      <vt:lpstr>Complications of ARFID</vt:lpstr>
      <vt:lpstr>Medical Evaluation</vt:lpstr>
      <vt:lpstr>History</vt:lpstr>
      <vt:lpstr>History</vt:lpstr>
      <vt:lpstr>History</vt:lpstr>
      <vt:lpstr>Physical exam</vt:lpstr>
      <vt:lpstr>Lab tests</vt:lpstr>
      <vt:lpstr>Management</vt:lpstr>
      <vt:lpstr>Management</vt:lpstr>
      <vt:lpstr>Multidisciplinary team</vt:lpstr>
      <vt:lpstr>Goals of treatment</vt:lpstr>
      <vt:lpstr>Criteria of hospitalization</vt:lpstr>
      <vt:lpstr>Psychotherapy</vt:lpstr>
      <vt:lpstr>Pharmacotherapy</vt:lpstr>
      <vt:lpstr>Take home points</vt:lpstr>
      <vt:lpstr>Take home points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Zanzola, Luann</dc:creator>
  <cp:lastModifiedBy>Errol Fields</cp:lastModifiedBy>
  <cp:revision>43</cp:revision>
  <dcterms:created xsi:type="dcterms:W3CDTF">2016-04-05T13:53:56Z</dcterms:created>
  <dcterms:modified xsi:type="dcterms:W3CDTF">2020-03-14T19:10:52Z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0x0101001FD24056D5EF7449846567EA6E67CD79</vt:lpwstr>
  </property>
</Properties>
</file>