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3" r:id="rId2"/>
    <p:sldId id="258" r:id="rId3"/>
    <p:sldId id="265" r:id="rId4"/>
    <p:sldId id="264" r:id="rId5"/>
    <p:sldId id="256" r:id="rId6"/>
    <p:sldId id="259" r:id="rId7"/>
    <p:sldId id="257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063B-9D8F-4B9F-A018-6A37CF2657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7CEBA3-DD59-4B12-BBDE-B45067BA6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FFD35-20AF-4632-B57E-683F676D8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B2EB9-20B6-4506-9035-4250CE608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84F31-DAC3-4D15-A13E-442FB06C9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1640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01DD-C898-44EE-B0E9-04F03DFFD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42971-F810-4C9D-906F-C1855428B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BCC35-4AAA-4665-BB27-4BA772D3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AE76A-A11E-4824-82B5-C0D19017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B09C0-4905-4BCC-9895-1BB35B187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504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72F64C-8BD5-42BA-A85F-2AAB46A522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F2B19A-6F0C-4E77-800A-1B0D92FA7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3F4A0-BA6A-4BDA-8F76-436BF9AFD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23E34-06B7-46DC-B0ED-1F73B1D37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E9693-E275-46DC-BDDB-4825A702E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117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907F9-1A71-4EB0-8B8D-5425323D6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630AB-ECD9-48AD-B4D5-A5852785B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0056B-14D9-43DA-92DB-207D6DF3E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88F5E-6A93-4784-83F6-29025D4C8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B5F7C-00A7-452F-BDA1-199CAE7B6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567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5357-80A8-402E-83E8-040F69F5E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F5F0C-52D7-46A8-B1E5-616728BDC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65E67-3EC9-433A-86E2-997C32DED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BF106-2E62-404B-BBB1-6D16BF98B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3F0E7-CE81-4F08-9646-169AE06F7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65520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7D21A-0705-4112-BBD9-49EC3ABEF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C3CC6-8C57-43E3-8A5A-E3E0AD1EDD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96FB-7F11-4505-85BD-BDDEF2C75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F9F3C-D731-4F2D-87E9-F33691310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F8F526-0952-4165-8177-E921E089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56666-433A-439D-968D-8A827D571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290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0F232-9B19-4985-A62D-B02A413DF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56EEF-0F3A-4B7B-A040-82F1A6BD4A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48CCB-5651-4942-905C-0DEC54E33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BC3414-3CFD-44BA-BCBC-5EB17996F8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3EB24A-A253-4E59-8AED-9346850E5C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E56E25-32BB-43E3-ADC1-3442E32D7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4F14C1-4894-4214-9022-70545BB7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FD7897-5D6D-44B5-8E43-B7676496D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428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7696C-11AE-4A04-9F89-5E6BC3D8D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8EAF4C-4273-4677-829E-8AA67EACE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84A2C0-2879-408D-9FE7-07010D829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B78B3-031A-4E97-B97C-207EC5933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756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A6B838-79E2-415A-9F46-A6BE9D67C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F15FD0-8F56-4E8F-8475-A42937AC8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B29BCF-9BDC-4789-901A-F2AE4608C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963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4CA79-DA56-4745-81CC-4BA0B6523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CCAD9-F33A-49DD-80E3-0C65C9B48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D4019A-F49A-40AE-AFE5-13B3A8CC9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77CC9-C6E0-4859-B9AF-FC2859A26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C6875-09B6-45E1-A1BE-4CC43C2C4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6F9A9-DC06-4C4A-826C-A9B09B093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67788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36D2F-84CE-4694-A016-B0BC46C49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12C587-B4EC-4CA7-A218-E3F20E730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3C4B2D-5AC0-4517-80DE-8D52B4CF0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4ABD42-EC87-4FA9-9910-A2176CA19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654A8-DF0C-40BF-86AF-09FED3C66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557F1-C802-4F5B-A529-51A3AD4B3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873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B895D8-1232-4D55-8C31-D32C6534F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2742E3-35BD-4445-AF07-3F19E5C16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751BB-957D-457F-BEC2-99D582A4DC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5C6EA-9998-4DC1-B422-AA34C6557A3D}" type="datetimeFigureOut">
              <a:rPr lang="en-IN" smtClean="0"/>
              <a:t>14-10-2020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DEA07-EAB1-4455-8C48-520F295CE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BF5E9-DBEC-4577-9EFC-98A32D6F6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CC66C-006B-4FA6-8CD9-128FCF1196D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069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FB658B-91F5-4762-B966-AC3E851404D9}"/>
              </a:ext>
            </a:extLst>
          </p:cNvPr>
          <p:cNvSpPr txBox="1"/>
          <p:nvPr/>
        </p:nvSpPr>
        <p:spPr>
          <a:xfrm>
            <a:off x="231913" y="2776926"/>
            <a:ext cx="117281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41550" algn="l"/>
              </a:tabLst>
            </a:pPr>
            <a:r>
              <a:rPr lang="en-US" altLang="en-US" b="1" dirty="0" bmk="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kumimoji="0" lang="en-US" altLang="en-US" b="1" i="0" strike="noStrike" cap="none" normalizeH="0" baseline="0" dirty="0" bmk="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ual herbal combination of </a:t>
            </a:r>
            <a:r>
              <a:rPr kumimoji="0" lang="en-US" altLang="en-US" b="1" i="1" strike="noStrike" cap="none" normalizeH="0" baseline="0" dirty="0" bmk="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W. somnifera </a:t>
            </a:r>
            <a:r>
              <a:rPr kumimoji="0" lang="en-US" altLang="en-US" b="1" i="0" strike="noStrike" cap="none" normalizeH="0" baseline="0" dirty="0" bmk="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five </a:t>
            </a:r>
            <a:r>
              <a:rPr kumimoji="0" lang="en-US" altLang="en-US" b="1" i="0" strike="noStrike" cap="none" normalizeH="0" baseline="0" dirty="0" err="1" bmk="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Rasayana</a:t>
            </a:r>
            <a:r>
              <a:rPr kumimoji="0" lang="en-US" altLang="en-US" b="1" i="0" strike="noStrike" cap="none" normalizeH="0" baseline="0" dirty="0" bmk="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herbs: A phytochemical, antioxidant, and chemometric profiling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F65F84-65D8-460E-871B-3AF6E0FF3C3E}"/>
              </a:ext>
            </a:extLst>
          </p:cNvPr>
          <p:cNvSpPr txBox="1"/>
          <p:nvPr/>
        </p:nvSpPr>
        <p:spPr>
          <a:xfrm>
            <a:off x="4234627" y="1006795"/>
            <a:ext cx="3260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INFORMATION 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70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7D4B608-2533-44D0-A18F-9433AB695B75}"/>
              </a:ext>
            </a:extLst>
          </p:cNvPr>
          <p:cNvSpPr txBox="1"/>
          <p:nvPr/>
        </p:nvSpPr>
        <p:spPr>
          <a:xfrm>
            <a:off x="1124715" y="2422956"/>
            <a:ext cx="419735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IN" sz="1200" b="1" i="0" u="none" strike="noStrike" baseline="0" dirty="0"/>
              <a:t>	</a:t>
            </a:r>
            <a:r>
              <a:rPr lang="en-IN" sz="1000" b="1" i="0" u="none" strike="noStrike" baseline="0" dirty="0"/>
              <a:t>Number 	Distance	Distance  </a:t>
            </a:r>
          </a:p>
          <a:p>
            <a:pPr algn="l"/>
            <a:r>
              <a:rPr lang="en-IN" sz="1000" b="1" i="0" u="none" strike="noStrike" baseline="0" dirty="0"/>
              <a:t>Link 	Clusters   	Value 	Bar</a:t>
            </a:r>
          </a:p>
          <a:p>
            <a:pPr algn="l"/>
            <a:r>
              <a:rPr lang="en-IN" sz="1000" b="0" i="0" u="none" strike="noStrike" baseline="0" dirty="0"/>
              <a:t>6 	1 	12.043553 	|IIIIIIIIIIIIIIIIIIIIIIIIIIIIII</a:t>
            </a:r>
          </a:p>
          <a:p>
            <a:pPr algn="l"/>
            <a:r>
              <a:rPr lang="en-IN" sz="1000" b="0" i="0" u="none" strike="noStrike" baseline="0" dirty="0"/>
              <a:t>5 	2 	6.698098 	|IIIIIIIIIIIIIIIII</a:t>
            </a:r>
          </a:p>
          <a:p>
            <a:pPr algn="l"/>
            <a:r>
              <a:rPr lang="en-IN" sz="1000" b="0" i="0" u="none" strike="noStrike" baseline="0" dirty="0"/>
              <a:t>4 	3 	4.544102 	|IIIIIIIIIII</a:t>
            </a:r>
          </a:p>
          <a:p>
            <a:pPr algn="l"/>
            <a:r>
              <a:rPr lang="en-IN" sz="1000" b="0" i="0" u="none" strike="noStrike" baseline="0" dirty="0"/>
              <a:t>3	4 	3.403101 	|IIIIIIII</a:t>
            </a:r>
          </a:p>
          <a:p>
            <a:pPr algn="l"/>
            <a:r>
              <a:rPr lang="en-IN" sz="1000" b="0" i="0" u="none" strike="noStrike" baseline="0" dirty="0"/>
              <a:t>2 	5 	2.867377 	|IIIIIII</a:t>
            </a:r>
          </a:p>
          <a:p>
            <a:pPr algn="l"/>
            <a:r>
              <a:rPr lang="en-IN" sz="1000" b="0" i="0" u="none" strike="noStrike" baseline="0" dirty="0"/>
              <a:t>1 	6 	2.397905 	|IIIIII</a:t>
            </a:r>
          </a:p>
          <a:p>
            <a:pPr algn="l"/>
            <a:r>
              <a:rPr lang="en-IN" sz="1000" b="0" i="0" u="none" strike="noStrike" baseline="0" dirty="0"/>
              <a:t>Cophenetic Correlation 0.982922</a:t>
            </a:r>
          </a:p>
          <a:p>
            <a:pPr algn="l"/>
            <a:r>
              <a:rPr lang="en-IN" sz="1000" b="0" i="0" u="none" strike="noStrike" baseline="0" dirty="0"/>
              <a:t>Delta(0.5) 0.075702</a:t>
            </a:r>
          </a:p>
          <a:p>
            <a:pPr algn="l"/>
            <a:r>
              <a:rPr lang="en-IN" sz="1000" b="0" i="0" u="none" strike="noStrike" baseline="0" dirty="0"/>
              <a:t>Delta(1.0) 0.087617</a:t>
            </a:r>
            <a:endParaRPr lang="en-IN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E75943-651C-4889-A1DC-0F2FFDFD8546}"/>
              </a:ext>
            </a:extLst>
          </p:cNvPr>
          <p:cNvSpPr txBox="1"/>
          <p:nvPr/>
        </p:nvSpPr>
        <p:spPr>
          <a:xfrm>
            <a:off x="6007865" y="2438345"/>
            <a:ext cx="4197350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IN" sz="1000" b="1" i="0" u="none" strike="noStrike" baseline="0" dirty="0"/>
              <a:t>	Number	Distance	Distance</a:t>
            </a:r>
          </a:p>
          <a:p>
            <a:pPr algn="l"/>
            <a:r>
              <a:rPr lang="en-IN" sz="1000" b="1" i="0" u="none" strike="noStrike" baseline="0" dirty="0"/>
              <a:t>Link 	Clusters 	Value 	Bar</a:t>
            </a:r>
          </a:p>
          <a:p>
            <a:pPr algn="l"/>
            <a:r>
              <a:rPr lang="en-IN" sz="1000" b="0" i="0" u="none" strike="noStrike" baseline="0" dirty="0"/>
              <a:t>3 	1 	6.295821 	|IIIIIIIIIIIIIIIIIIIIIIIIIIIIII</a:t>
            </a:r>
          </a:p>
          <a:p>
            <a:pPr algn="l"/>
            <a:r>
              <a:rPr lang="en-IN" sz="1000" b="0" i="0" u="none" strike="noStrike" baseline="0" dirty="0"/>
              <a:t>2 	2 	5.234879 	|IIIIIIIIIIIIIIIIIIIIIIIII</a:t>
            </a:r>
          </a:p>
          <a:p>
            <a:pPr algn="l"/>
            <a:r>
              <a:rPr lang="en-IN" sz="1000" b="0" i="0" u="none" strike="noStrike" baseline="0" dirty="0"/>
              <a:t>1 	3 	2.689426 	|IIIIIIIIIIIII</a:t>
            </a:r>
          </a:p>
          <a:p>
            <a:pPr algn="l"/>
            <a:r>
              <a:rPr lang="en-IN" sz="1000" b="0" i="0" u="none" strike="noStrike" baseline="0" dirty="0"/>
              <a:t>Cophenetic Correlation 0.988686</a:t>
            </a:r>
          </a:p>
          <a:p>
            <a:pPr algn="l"/>
            <a:r>
              <a:rPr lang="en-IN" sz="1000" b="0" i="0" u="none" strike="noStrike" baseline="0" dirty="0"/>
              <a:t>Delta(0.5) 0.029991</a:t>
            </a:r>
          </a:p>
          <a:p>
            <a:pPr algn="l"/>
            <a:r>
              <a:rPr lang="en-IN" sz="1000" b="0" i="0" u="none" strike="noStrike" baseline="0" dirty="0"/>
              <a:t>Delta(1.0) 0.035287</a:t>
            </a:r>
          </a:p>
          <a:p>
            <a:pPr algn="l"/>
            <a:endParaRPr lang="en-IN" sz="1000" dirty="0"/>
          </a:p>
          <a:p>
            <a:pPr algn="l"/>
            <a:endParaRPr lang="en-IN" sz="1000" dirty="0"/>
          </a:p>
          <a:p>
            <a:pPr algn="l"/>
            <a:endParaRPr lang="en-IN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42F183-2A8F-40C2-811A-1299EC6B25F3}"/>
              </a:ext>
            </a:extLst>
          </p:cNvPr>
          <p:cNvSpPr txBox="1"/>
          <p:nvPr/>
        </p:nvSpPr>
        <p:spPr>
          <a:xfrm>
            <a:off x="1124715" y="1807766"/>
            <a:ext cx="4197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S9: Sample </a:t>
            </a:r>
            <a:r>
              <a:rPr lang="en-US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this Cluster</a:t>
            </a:r>
          </a:p>
          <a:p>
            <a:pPr algn="ctr"/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STD,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W, WA1,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WB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 </a:t>
            </a:r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5C5898-938F-4363-B94E-56273456AF04}"/>
              </a:ext>
            </a:extLst>
          </p:cNvPr>
          <p:cNvSpPr txBox="1"/>
          <p:nvPr/>
        </p:nvSpPr>
        <p:spPr>
          <a:xfrm>
            <a:off x="6714841" y="1818283"/>
            <a:ext cx="29380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S10: Phyto </a:t>
            </a:r>
            <a:r>
              <a:rPr lang="en-US" sz="12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Variables in this Cluster</a:t>
            </a:r>
          </a:p>
          <a:p>
            <a:pPr algn="ctr"/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Terpenoids, Alkaloids, Flavonoids, Phenol</a:t>
            </a:r>
            <a:r>
              <a:rPr lang="en-IN" sz="12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796D95-53B2-489D-B576-8EF3C834FE96}"/>
              </a:ext>
            </a:extLst>
          </p:cNvPr>
          <p:cNvSpPr txBox="1"/>
          <p:nvPr/>
        </p:nvSpPr>
        <p:spPr>
          <a:xfrm>
            <a:off x="4198620" y="1064157"/>
            <a:ext cx="379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Clustered HCA Heatmap dataset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061005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8DF1782-E97F-4341-8F4A-B05F144CD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411106"/>
              </p:ext>
            </p:extLst>
          </p:nvPr>
        </p:nvGraphicFramePr>
        <p:xfrm>
          <a:off x="121891" y="704150"/>
          <a:ext cx="6101715" cy="1668907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488950">
                  <a:extLst>
                    <a:ext uri="{9D8B030D-6E8A-4147-A177-3AD203B41FA5}">
                      <a16:colId xmlns:a16="http://schemas.microsoft.com/office/drawing/2014/main" val="3852011689"/>
                    </a:ext>
                  </a:extLst>
                </a:gridCol>
                <a:gridCol w="3364230">
                  <a:extLst>
                    <a:ext uri="{9D8B030D-6E8A-4147-A177-3AD203B41FA5}">
                      <a16:colId xmlns:a16="http://schemas.microsoft.com/office/drawing/2014/main" val="3418309035"/>
                    </a:ext>
                  </a:extLst>
                </a:gridCol>
                <a:gridCol w="2248535">
                  <a:extLst>
                    <a:ext uri="{9D8B030D-6E8A-4147-A177-3AD203B41FA5}">
                      <a16:colId xmlns:a16="http://schemas.microsoft.com/office/drawing/2014/main" val="267370737"/>
                    </a:ext>
                  </a:extLst>
                </a:gridCol>
              </a:tblGrid>
              <a:tr h="9227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S.No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Plant Species with Family name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Herbarium Voucher no.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086524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Bacopa monnieri (L.)-Wettest. - PLANTAGINACEAE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BSI/SRC/5/23/2019/Tech/3219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4883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Withania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somnifera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(L.)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Dunal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SOLANACEAE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BSI/SRC/5/23/2019/Tech/3220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9191897"/>
                  </a:ext>
                </a:extLst>
              </a:tr>
              <a:tr h="505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Ocimum basilicum L.- LAMIACEAE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BSI/SRC/5/23/2019/Tech/3221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2643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Phyllanthus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emblica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L. PHYLLANTHACEAE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BSI/SRC/5/23/2019/Tech/3222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098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Asparagus racemosus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Willd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- ASPARAGACEAE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BSI/SRC/5/23/2019/Tech/3223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0783630"/>
                  </a:ext>
                </a:extLst>
              </a:tr>
              <a:tr h="3232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Tinospora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sinensis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(Lour.) MERR. -MENISPERMACEAE 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BSI/SRC/5/23/2019/Tech/3224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47241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6609C1D-B22B-4B51-A99F-5853304D8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160281"/>
              </p:ext>
            </p:extLst>
          </p:nvPr>
        </p:nvGraphicFramePr>
        <p:xfrm>
          <a:off x="121891" y="3166381"/>
          <a:ext cx="6009083" cy="1923048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635500">
                  <a:extLst>
                    <a:ext uri="{9D8B030D-6E8A-4147-A177-3AD203B41FA5}">
                      <a16:colId xmlns:a16="http://schemas.microsoft.com/office/drawing/2014/main" val="2560279639"/>
                    </a:ext>
                  </a:extLst>
                </a:gridCol>
                <a:gridCol w="2945097">
                  <a:extLst>
                    <a:ext uri="{9D8B030D-6E8A-4147-A177-3AD203B41FA5}">
                      <a16:colId xmlns:a16="http://schemas.microsoft.com/office/drawing/2014/main" val="2209249764"/>
                    </a:ext>
                  </a:extLst>
                </a:gridCol>
                <a:gridCol w="746178">
                  <a:extLst>
                    <a:ext uri="{9D8B030D-6E8A-4147-A177-3AD203B41FA5}">
                      <a16:colId xmlns:a16="http://schemas.microsoft.com/office/drawing/2014/main" val="472076523"/>
                    </a:ext>
                  </a:extLst>
                </a:gridCol>
                <a:gridCol w="730925">
                  <a:extLst>
                    <a:ext uri="{9D8B030D-6E8A-4147-A177-3AD203B41FA5}">
                      <a16:colId xmlns:a16="http://schemas.microsoft.com/office/drawing/2014/main" val="1563961137"/>
                    </a:ext>
                  </a:extLst>
                </a:gridCol>
                <a:gridCol w="951383">
                  <a:extLst>
                    <a:ext uri="{9D8B030D-6E8A-4147-A177-3AD203B41FA5}">
                      <a16:colId xmlns:a16="http://schemas.microsoft.com/office/drawing/2014/main" val="849521145"/>
                    </a:ext>
                  </a:extLst>
                </a:gridCol>
              </a:tblGrid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S.No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Combinations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Sample proportions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766379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Abbreviation acc. to local name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4:16g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10:10g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16:4g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9740792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1:4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1:1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4:1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9279426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 somnifera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(W) – Ashwagandha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20g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6481652"/>
                  </a:ext>
                </a:extLst>
              </a:tr>
              <a:tr h="2430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P. </a:t>
                      </a:r>
                      <a:r>
                        <a:rPr lang="en-IN" sz="1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emblica</a:t>
                      </a: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(W:P) – Amla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W:P1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W:P2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54142597"/>
                  </a:ext>
                </a:extLst>
              </a:tr>
              <a:tr h="22750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B. monnieri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(W:B) – Brahmi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W:B1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W:B2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W:B3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2213743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 sinensis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(W:T) – </a:t>
                      </a:r>
                      <a:r>
                        <a:rPr lang="en-IN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Giloy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W:T1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W:T2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9534995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O. </a:t>
                      </a:r>
                      <a:r>
                        <a:rPr lang="en-IN" sz="12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basilicum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(W:O) – Sweet basil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W:O1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W:O2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1711040"/>
                  </a:ext>
                </a:extLst>
              </a:tr>
              <a:tr h="20750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A. racemosus</a:t>
                      </a: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(W:A) - Shatavari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W:A2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W:A3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4803340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6F4DAE2-B76F-41B9-9838-24B523816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73653"/>
              </p:ext>
            </p:extLst>
          </p:nvPr>
        </p:nvGraphicFramePr>
        <p:xfrm>
          <a:off x="6541790" y="1636152"/>
          <a:ext cx="5202342" cy="3767328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758913">
                  <a:extLst>
                    <a:ext uri="{9D8B030D-6E8A-4147-A177-3AD203B41FA5}">
                      <a16:colId xmlns:a16="http://schemas.microsoft.com/office/drawing/2014/main" val="1406136247"/>
                    </a:ext>
                  </a:extLst>
                </a:gridCol>
                <a:gridCol w="1339803">
                  <a:extLst>
                    <a:ext uri="{9D8B030D-6E8A-4147-A177-3AD203B41FA5}">
                      <a16:colId xmlns:a16="http://schemas.microsoft.com/office/drawing/2014/main" val="3486003559"/>
                    </a:ext>
                  </a:extLst>
                </a:gridCol>
                <a:gridCol w="1564141">
                  <a:extLst>
                    <a:ext uri="{9D8B030D-6E8A-4147-A177-3AD203B41FA5}">
                      <a16:colId xmlns:a16="http://schemas.microsoft.com/office/drawing/2014/main" val="2161403066"/>
                    </a:ext>
                  </a:extLst>
                </a:gridCol>
                <a:gridCol w="792799">
                  <a:extLst>
                    <a:ext uri="{9D8B030D-6E8A-4147-A177-3AD203B41FA5}">
                      <a16:colId xmlns:a16="http://schemas.microsoft.com/office/drawing/2014/main" val="959709321"/>
                    </a:ext>
                  </a:extLst>
                </a:gridCol>
                <a:gridCol w="746686">
                  <a:extLst>
                    <a:ext uri="{9D8B030D-6E8A-4147-A177-3AD203B41FA5}">
                      <a16:colId xmlns:a16="http://schemas.microsoft.com/office/drawing/2014/main" val="1379600028"/>
                    </a:ext>
                  </a:extLst>
                </a:gridCol>
              </a:tblGrid>
              <a:tr h="7629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</a:rPr>
                        <a:t>S. No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</a:rPr>
                        <a:t>Combinatorial extracts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</a:rPr>
                        <a:t>Ratio of combinatorial extracts</a:t>
                      </a:r>
                      <a:endParaRPr lang="en-IN" sz="1100" cap="none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cap="none" dirty="0">
                          <a:effectLst/>
                        </a:rPr>
                        <a:t>        </a:t>
                      </a:r>
                      <a:r>
                        <a:rPr lang="en-IN" sz="1200" cap="all" dirty="0">
                          <a:effectLst/>
                        </a:rPr>
                        <a:t>(20g)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</a:rPr>
                        <a:t>Yield (g)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cap="all" dirty="0">
                          <a:effectLst/>
                        </a:rPr>
                        <a:t>Yield % (w/w)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5697615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 a.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4569007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IN" sz="1200" dirty="0">
                          <a:effectLst/>
                        </a:rPr>
                        <a:t>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P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W:P/4:1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1936874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2. 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W:P/1:1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5.1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086809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3. 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W:P/1:4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4.6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9613549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4.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B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W:B/4:1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639552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5. 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W:B/1:1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3002100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6. 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W:B/1:4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4806369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7. 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T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W:T/4:1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5.9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1592205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8. 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W:T/1:1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7451384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9. 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W:T/1:4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6.2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117814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10. 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O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W:O/4:1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4.9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24.5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486723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11. 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W:O/1:1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5.3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26.5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8821461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12. 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W:O/1:4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3.4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17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8901265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13. 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A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W:A/4:1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4.6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970567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14. 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W:</a:t>
                      </a:r>
                      <a:r>
                        <a:rPr lang="en-IN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A/1:1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25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7854982"/>
                  </a:ext>
                </a:extLst>
              </a:tr>
              <a:tr h="184358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IN" sz="1200" dirty="0">
                          <a:effectLst/>
                        </a:rPr>
                        <a:t>15. 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W:A/1:4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effectLst/>
                        </a:rPr>
                        <a:t>4.3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effectLst/>
                        </a:rPr>
                        <a:t>21.5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980061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33B7736-EE98-49E1-9635-C65B853BD38C}"/>
              </a:ext>
            </a:extLst>
          </p:cNvPr>
          <p:cNvSpPr txBox="1"/>
          <p:nvPr/>
        </p:nvSpPr>
        <p:spPr>
          <a:xfrm>
            <a:off x="44499" y="297773"/>
            <a:ext cx="6101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S1: Plant Species Binominal nomenclature and their voucher details 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503D65-CE4F-4F7C-BE53-772FCD014B1A}"/>
              </a:ext>
            </a:extLst>
          </p:cNvPr>
          <p:cNvSpPr txBox="1"/>
          <p:nvPr/>
        </p:nvSpPr>
        <p:spPr>
          <a:xfrm>
            <a:off x="540503" y="2796557"/>
            <a:ext cx="5109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S2: Samples abbreviation and their dual fractions 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D44D9D-0B95-436A-AA6E-C58E250B80D0}"/>
              </a:ext>
            </a:extLst>
          </p:cNvPr>
          <p:cNvSpPr txBox="1"/>
          <p:nvPr/>
        </p:nvSpPr>
        <p:spPr>
          <a:xfrm>
            <a:off x="6541791" y="1119656"/>
            <a:ext cx="5202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S3: Percentage yield of methanolic combinatorial extracts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5CC939-4E2B-497A-8B5D-995D5BC54AD5}"/>
              </a:ext>
            </a:extLst>
          </p:cNvPr>
          <p:cNvSpPr txBox="1"/>
          <p:nvPr/>
        </p:nvSpPr>
        <p:spPr>
          <a:xfrm>
            <a:off x="359519" y="5883118"/>
            <a:ext cx="117281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Abbreviation: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W. somnifera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W)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along with combination [4:1(1), 1:1(2), 1:4(3)] is mentioned as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P. </a:t>
            </a:r>
            <a:r>
              <a:rPr lang="en-IN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emblica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(W:A),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B. monnieri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(W:B)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T. sinensis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W:T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O. </a:t>
            </a:r>
            <a:r>
              <a:rPr lang="en-IN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basilicum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W:O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and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A. racemosus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W:A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combinatorial methanolic extracts followed by their fractions numeral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2172785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B3C0D7-9244-4769-A605-F7660B9D4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21309"/>
              </p:ext>
            </p:extLst>
          </p:nvPr>
        </p:nvGraphicFramePr>
        <p:xfrm>
          <a:off x="3451859" y="972981"/>
          <a:ext cx="4834890" cy="420877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81962">
                  <a:extLst>
                    <a:ext uri="{9D8B030D-6E8A-4147-A177-3AD203B41FA5}">
                      <a16:colId xmlns:a16="http://schemas.microsoft.com/office/drawing/2014/main" val="4224100564"/>
                    </a:ext>
                  </a:extLst>
                </a:gridCol>
                <a:gridCol w="1504496">
                  <a:extLst>
                    <a:ext uri="{9D8B030D-6E8A-4147-A177-3AD203B41FA5}">
                      <a16:colId xmlns:a16="http://schemas.microsoft.com/office/drawing/2014/main" val="1690879786"/>
                    </a:ext>
                  </a:extLst>
                </a:gridCol>
                <a:gridCol w="1124216">
                  <a:extLst>
                    <a:ext uri="{9D8B030D-6E8A-4147-A177-3AD203B41FA5}">
                      <a16:colId xmlns:a16="http://schemas.microsoft.com/office/drawing/2014/main" val="3030616359"/>
                    </a:ext>
                  </a:extLst>
                </a:gridCol>
                <a:gridCol w="1124216">
                  <a:extLst>
                    <a:ext uri="{9D8B030D-6E8A-4147-A177-3AD203B41FA5}">
                      <a16:colId xmlns:a16="http://schemas.microsoft.com/office/drawing/2014/main" val="1112494316"/>
                    </a:ext>
                  </a:extLst>
                </a:gridCol>
              </a:tblGrid>
              <a:tr h="533033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cap="all" dirty="0">
                          <a:effectLst/>
                        </a:rPr>
                        <a:t>S. NO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</a:rPr>
                        <a:t>COMBINATORIAL EXTRACTS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cap="all" dirty="0">
                          <a:effectLst/>
                        </a:rPr>
                        <a:t>DPPH IC</a:t>
                      </a:r>
                      <a:r>
                        <a:rPr lang="en-IN" sz="1100" cap="all" baseline="-25000" dirty="0">
                          <a:effectLst/>
                        </a:rPr>
                        <a:t>50 </a:t>
                      </a:r>
                      <a:r>
                        <a:rPr lang="en-IN" sz="1100" dirty="0">
                          <a:effectLst/>
                        </a:rPr>
                        <a:t>(µg/mL)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cap="all" dirty="0">
                          <a:effectLst/>
                        </a:rPr>
                        <a:t>FRAP          (µM </a:t>
                      </a:r>
                      <a:r>
                        <a:rPr lang="en-IN" sz="1100" cap="all" dirty="0" err="1">
                          <a:effectLst/>
                        </a:rPr>
                        <a:t>F</a:t>
                      </a:r>
                      <a:r>
                        <a:rPr lang="en-IN" sz="1100" dirty="0" err="1">
                          <a:effectLst/>
                        </a:rPr>
                        <a:t>eE</a:t>
                      </a:r>
                      <a:r>
                        <a:rPr lang="en-IN" sz="1100" dirty="0">
                          <a:effectLst/>
                        </a:rPr>
                        <a:t>/g)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9861582"/>
                  </a:ext>
                </a:extLst>
              </a:tr>
              <a:tr h="186323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cap="all" dirty="0">
                          <a:effectLst/>
                        </a:rPr>
                        <a:t>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cap="all" dirty="0">
                          <a:effectLst/>
                        </a:rPr>
                        <a:t> 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138659"/>
                  </a:ext>
                </a:extLst>
              </a:tr>
              <a:tr h="38127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romanU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Ascorbic acid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15.68 ± 1.2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163.48 ± 27.41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0103816"/>
                  </a:ext>
                </a:extLst>
              </a:tr>
              <a:tr h="31329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romanU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</a:rPr>
                        <a:t>A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11.56 ± 3.69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4.56 ± 0.54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9357733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AA1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17.39 ± 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57.92 ± 4.26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627561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AA2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7.86 ± 0.4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109.4 ± 6.2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788146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AA3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7.89 ±1.52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138.34 ± 9.25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6481484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AB1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134.3 ± 8.2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6.35 ± 0.73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1724858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AB2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99.87 ± 10.12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5.47 ± 0.64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6854474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AB3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102.5 ± 6.72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5.89 ± 1.1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1035043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AG1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33.22 ± 6.67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5.45 ± 0.65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952552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AG2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37.27 ± 8.19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8.63 ± 0.98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788827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AG3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30.27 ± 8.05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7.26 ± 0.1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7243207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AS1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27.19 ± 4.67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3.5 ± 0.42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0015524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AS2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16.91 ± 4.96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3.78 ± 0.45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9747191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AS3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8.995 ± 2.64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15.32 ± 1.64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7363680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AT1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11.01 ± 2.72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4.24 ± 0.5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2191662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AT2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12.90 ± 4.50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5.99 ± 0.69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3510807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6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</a:pPr>
                      <a:r>
                        <a:rPr lang="en-IN" sz="11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AT3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</a:rPr>
                        <a:t>21.64 ± 4.16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</a:rPr>
                        <a:t>3.94 ± 0.46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818691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2D9D5572-7F7A-4F4E-BC31-7CBB6589B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7899" y="472501"/>
            <a:ext cx="89725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S4: DPPH and FRAP activity of methanolic combinatorial extracts and standard ascorbic acid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E9B781-F59B-469D-9124-7E3D5A05C5AB}"/>
              </a:ext>
            </a:extLst>
          </p:cNvPr>
          <p:cNvSpPr txBox="1"/>
          <p:nvPr/>
        </p:nvSpPr>
        <p:spPr>
          <a:xfrm>
            <a:off x="1635441" y="5374457"/>
            <a:ext cx="877252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S4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DPPH and FRAP activity for standard ascorbic acid and the combinatorial extracts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W. somnifera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(W)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along with combination [4:1(1), 1:1(2), 1:4(3)] of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 </a:t>
            </a:r>
            <a:r>
              <a:rPr kumimoji="0" lang="en-US" altLang="en-US" sz="1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emblica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W:P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monnieri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(W:B)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 sinensis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O. </a:t>
            </a:r>
            <a:r>
              <a:rPr kumimoji="0" lang="en-US" altLang="en-US" sz="1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basilicum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W:O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and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racemosus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alt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mean ± SD (n=3)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18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FFD218-97C3-415B-847E-49129711E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2461" y="1280918"/>
            <a:ext cx="6227076" cy="36865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2343E4-943A-46E6-B082-C8BDC6472902}"/>
              </a:ext>
            </a:extLst>
          </p:cNvPr>
          <p:cNvSpPr txBox="1"/>
          <p:nvPr/>
        </p:nvSpPr>
        <p:spPr>
          <a:xfrm>
            <a:off x="1781175" y="793505"/>
            <a:ext cx="8648700" cy="307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S1: Ferric Reducing Antioxidant Power (FRAP) assay </a:t>
            </a:r>
            <a:r>
              <a:rPr lang="en-IN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alibration curve for Ascorbic acid and </a:t>
            </a: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FeSO</a:t>
            </a:r>
            <a:r>
              <a:rPr lang="en-IN" sz="1400" b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endParaRPr lang="en-IN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7B61C6-5740-42BA-AD46-431FBB507369}"/>
              </a:ext>
            </a:extLst>
          </p:cNvPr>
          <p:cNvSpPr txBox="1"/>
          <p:nvPr/>
        </p:nvSpPr>
        <p:spPr>
          <a:xfrm>
            <a:off x="2657194" y="5438774"/>
            <a:ext cx="6552344" cy="307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S1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Standard non-linear calibration curve for the standard Ascorbic acid and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FeSO</a:t>
            </a:r>
            <a:r>
              <a:rPr lang="en-IN" sz="14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endParaRPr lang="en-IN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890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AD19FE-F96A-4A13-8720-75F181D5D5C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62075" y="931058"/>
            <a:ext cx="9696450" cy="44498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978178-9712-42B2-BDF1-B9F0C38D2D36}"/>
              </a:ext>
            </a:extLst>
          </p:cNvPr>
          <p:cNvSpPr txBox="1"/>
          <p:nvPr/>
        </p:nvSpPr>
        <p:spPr>
          <a:xfrm>
            <a:off x="1343025" y="5600634"/>
            <a:ext cx="9591675" cy="998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S2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HPTLC chromatogram 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3D </a:t>
            </a:r>
            <a:r>
              <a:rPr lang="en-IN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densitogram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(a) Alkaloids Track S1, S2 (Std): Colchicine (b) Flavonoids Track S1 (Std): Quercetin (c) Phenol Track S1, S2: Catechin (d) Terpenoids Track S1, S2 (Std): Oleanolic acid and common tracks W: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W. somnifera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in combination with ratios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A. racemosus 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 A/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4:1 ; </a:t>
            </a:r>
            <a:r>
              <a:rPr lang="en-IN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O.basilicum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W:O/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1:4;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P. </a:t>
            </a:r>
            <a:r>
              <a:rPr lang="en-IN" sz="14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emblica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W:P/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1:4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B. monnieri </a:t>
            </a:r>
            <a:r>
              <a:rPr lang="en-IN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B/1:1 ; 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T. </a:t>
            </a:r>
            <a:r>
              <a:rPr lang="en-IN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sinensis </a:t>
            </a:r>
            <a:r>
              <a:rPr lang="en-IN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W:T/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1:4</a:t>
            </a:r>
            <a:r>
              <a:rPr lang="en-IN" sz="1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methanolic combinatorial extracts.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8D6528-291A-4A1D-8961-AF6A6BE85F28}"/>
              </a:ext>
            </a:extLst>
          </p:cNvPr>
          <p:cNvSpPr txBox="1"/>
          <p:nvPr/>
        </p:nvSpPr>
        <p:spPr>
          <a:xfrm>
            <a:off x="1466850" y="258438"/>
            <a:ext cx="9467850" cy="537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S2: HPTLC fingerprinting profile of secondary metabolites (UV 366 nm) and 3D diagram of HPTLC </a:t>
            </a:r>
            <a:r>
              <a:rPr lang="en-IN" sz="14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densitogram</a:t>
            </a:r>
            <a:r>
              <a:rPr lang="en-IN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methanolic combinatorial extracts</a:t>
            </a:r>
            <a:endParaRPr lang="en-IN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62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9A53B6-F48D-4A60-8909-3B4DA18A47BD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8691" y="180229"/>
            <a:ext cx="7633969" cy="56146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33B9D9-C125-4E3F-A960-9CC3A390CBCD}"/>
              </a:ext>
            </a:extLst>
          </p:cNvPr>
          <p:cNvSpPr txBox="1"/>
          <p:nvPr/>
        </p:nvSpPr>
        <p:spPr>
          <a:xfrm>
            <a:off x="108691" y="5783816"/>
            <a:ext cx="7633969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Fig S3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: Line profile plot of alkaloids chromatogram represented in red (R), green(G) and blue (B) type – individual extracts showing variation in peaks and R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 values. Principal component analysis (PCA) is performed on the data variances to yield score plot, loading plot of PC1, PC2 and individual total data scores for each sample on PCs.   </a:t>
            </a:r>
            <a:endParaRPr lang="en-IN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3C5F341-FAE4-44C9-95F5-D0B686A8E6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834751"/>
              </p:ext>
            </p:extLst>
          </p:nvPr>
        </p:nvGraphicFramePr>
        <p:xfrm>
          <a:off x="7861911" y="4569696"/>
          <a:ext cx="3880692" cy="12141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21570">
                  <a:extLst>
                    <a:ext uri="{9D8B030D-6E8A-4147-A177-3AD203B41FA5}">
                      <a16:colId xmlns:a16="http://schemas.microsoft.com/office/drawing/2014/main" val="2457827381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2515307397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1009876618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2603071407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1384227286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2063365080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723675233"/>
                    </a:ext>
                  </a:extLst>
                </a:gridCol>
              </a:tblGrid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89187263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0.34810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0.59067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0.05226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0.00674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0.00220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9611148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0.87162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0.02385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85243922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0.92103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0.01528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0.05422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0.00283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0.00648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22438420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0.07254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0.00533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927077287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0.83107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0.01883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0.10451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0.02855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0.01703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06709117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0.84046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0.09553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0.04165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0.00376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0.00127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0.01734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38478576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0.73335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0.14761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0.07800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0.03084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0.00568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0.00451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85680565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26FF438-1E8F-4840-B3E6-C0CB729331DA}"/>
              </a:ext>
            </a:extLst>
          </p:cNvPr>
          <p:cNvSpPr txBox="1"/>
          <p:nvPr/>
        </p:nvSpPr>
        <p:spPr>
          <a:xfrm>
            <a:off x="7861911" y="4194425"/>
            <a:ext cx="3120528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Squared Cosines of Variables</a:t>
            </a:r>
            <a:endParaRPr lang="en-IN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9398645-8912-4A97-ACBF-73F36E4B5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24436"/>
              </p:ext>
            </p:extLst>
          </p:nvPr>
        </p:nvGraphicFramePr>
        <p:xfrm>
          <a:off x="7861912" y="2699849"/>
          <a:ext cx="3880692" cy="12141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21570">
                  <a:extLst>
                    <a:ext uri="{9D8B030D-6E8A-4147-A177-3AD203B41FA5}">
                      <a16:colId xmlns:a16="http://schemas.microsoft.com/office/drawing/2014/main" val="3168867837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1801259518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1611718223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3461566919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862237151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4204318320"/>
                    </a:ext>
                  </a:extLst>
                </a:gridCol>
                <a:gridCol w="593187">
                  <a:extLst>
                    <a:ext uri="{9D8B030D-6E8A-4147-A177-3AD203B41FA5}">
                      <a16:colId xmlns:a16="http://schemas.microsoft.com/office/drawing/2014/main" val="94046072"/>
                    </a:ext>
                  </a:extLst>
                </a:gridCol>
              </a:tblGrid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Prin2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5596587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STD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0.59000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0.76855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0.22861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0.08212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0.04690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0.00552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45214671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0.93360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0.15444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-0.27975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-0.00338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-0.15811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0.03547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72501380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0.95970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-0.12361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0.01272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-0.23284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0.05324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-0.08047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586066324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0.95972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0.26933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-0.01820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-0.07300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-0.01894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-0.01968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80649546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0.91163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-0.13724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-0.32328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0.16896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0.13049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-0.00377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84086675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WB2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0.91677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-0.30908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0.20408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-0.06129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0.03560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0.13168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714729334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0.85636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 -0.38421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0.27929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0.17561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-0.07539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 -0.06719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96465060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96403EB3-80E1-4E11-8F4D-146371B41E8E}"/>
              </a:ext>
            </a:extLst>
          </p:cNvPr>
          <p:cNvSpPr txBox="1"/>
          <p:nvPr/>
        </p:nvSpPr>
        <p:spPr>
          <a:xfrm>
            <a:off x="7806827" y="2434392"/>
            <a:ext cx="1225627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6616CC8-9465-4CA3-86FF-1E69A3568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820376"/>
              </p:ext>
            </p:extLst>
          </p:nvPr>
        </p:nvGraphicFramePr>
        <p:xfrm>
          <a:off x="7861911" y="916800"/>
          <a:ext cx="3900230" cy="1237136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73050">
                  <a:extLst>
                    <a:ext uri="{9D8B030D-6E8A-4147-A177-3AD203B41FA5}">
                      <a16:colId xmlns:a16="http://schemas.microsoft.com/office/drawing/2014/main" val="3149551379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48221245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343168552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3455839715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1261063898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1251871829"/>
                    </a:ext>
                  </a:extLst>
                </a:gridCol>
                <a:gridCol w="604530">
                  <a:extLst>
                    <a:ext uri="{9D8B030D-6E8A-4147-A177-3AD203B41FA5}">
                      <a16:colId xmlns:a16="http://schemas.microsoft.com/office/drawing/2014/main" val="2507630488"/>
                    </a:ext>
                  </a:extLst>
                </a:gridCol>
              </a:tblGrid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11092209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0.959717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0.269327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-0.018197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-0.073004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-0.018940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-0.019681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640336373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0.959705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-0.123609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0.012723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-0.232844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0.053237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-0.080468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990902379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0.933605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0.154438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-0.279754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-0.003380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-0.158112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0.035470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989639085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WB2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0.959705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-0.309077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0.204083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-0.061293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0.035595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0.131676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475872223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0.911628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-0.137236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-0.323280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0.168965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0.130489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-0.003770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392807894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0.856357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-0.384205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0.279289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0.175611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-0.075390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-0.067188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937628943"/>
                  </a:ext>
                </a:extLst>
              </a:tr>
              <a:tr h="1546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0.589996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0.768550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0.228605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0.082125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0.046899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0.005521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2452794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8A4EBA7-339B-4B45-9B89-14B3D1670965}"/>
              </a:ext>
            </a:extLst>
          </p:cNvPr>
          <p:cNvSpPr txBox="1"/>
          <p:nvPr/>
        </p:nvSpPr>
        <p:spPr>
          <a:xfrm>
            <a:off x="7778464" y="619631"/>
            <a:ext cx="2106976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Formatted 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77F7A9-3EAA-4DE4-8BAE-7E900058C871}"/>
              </a:ext>
            </a:extLst>
          </p:cNvPr>
          <p:cNvSpPr txBox="1"/>
          <p:nvPr/>
        </p:nvSpPr>
        <p:spPr>
          <a:xfrm>
            <a:off x="7806827" y="233737"/>
            <a:ext cx="388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Tables S5: Alkaloid PCA data matrices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5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958AB8-4987-437A-9637-31D83F1E122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6925" y="141651"/>
            <a:ext cx="7460436" cy="57594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2CD655-2106-4315-812E-561A827EF88E}"/>
              </a:ext>
            </a:extLst>
          </p:cNvPr>
          <p:cNvSpPr txBox="1"/>
          <p:nvPr/>
        </p:nvSpPr>
        <p:spPr>
          <a:xfrm>
            <a:off x="107232" y="5901101"/>
            <a:ext cx="7460615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S4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Line profile plot of flavonoids chromatogram represented in red (R), green(G) and blue (B) type – individual extracts showing variation in peaks and R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values. Principal component analysis (PCA) is performed on the data variances to yield score plot, loading plot of PC1, PC2 and individual total data scores for each sample on PCs.  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67F3DD-6C89-49F6-BCB7-2EA16FDC87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328028"/>
              </p:ext>
            </p:extLst>
          </p:nvPr>
        </p:nvGraphicFramePr>
        <p:xfrm>
          <a:off x="7743771" y="970828"/>
          <a:ext cx="4498518" cy="1329776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54264">
                  <a:extLst>
                    <a:ext uri="{9D8B030D-6E8A-4147-A177-3AD203B41FA5}">
                      <a16:colId xmlns:a16="http://schemas.microsoft.com/office/drawing/2014/main" val="1435859365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4167291871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1077927071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2643073563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1272365854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612319875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795653045"/>
                    </a:ext>
                  </a:extLst>
                </a:gridCol>
                <a:gridCol w="606322">
                  <a:extLst>
                    <a:ext uri="{9D8B030D-6E8A-4147-A177-3AD203B41FA5}">
                      <a16:colId xmlns:a16="http://schemas.microsoft.com/office/drawing/2014/main" val="2048141124"/>
                    </a:ext>
                  </a:extLst>
                </a:gridCol>
              </a:tblGrid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281864712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0.952626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-0.014975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-0.054285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-0.231201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-0.159240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-0.102575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0.000311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614610163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0.939379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-0.125212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0.276297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0.108379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0.091173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-0.056959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-0.047403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009751642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0.925590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-0.099223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0.275292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-0.183131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-0.006099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0.155159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-0.001840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336743127"/>
                  </a:ext>
                </a:extLst>
              </a:tr>
              <a:tr h="188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0.921798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-0.136307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0.317626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0.158144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0.043247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-0.039362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0.048918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897099635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0.855529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0.047954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-0.414010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0.275599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-0.122184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0.058637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-0.006700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384834130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0.790887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0.103022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-0.565071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-0.122450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0.171626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-0.007726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0.008308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161211282"/>
                  </a:ext>
                </a:extLst>
              </a:tr>
              <a:tr h="1630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0.238310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0.951989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0.191663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0.013542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0.002625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-0.000687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0.000021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23721199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03D062-1FF6-46F3-9FF3-5242C0380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031615"/>
              </p:ext>
            </p:extLst>
          </p:nvPr>
        </p:nvGraphicFramePr>
        <p:xfrm>
          <a:off x="7710134" y="4628621"/>
          <a:ext cx="4481866" cy="1190448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22144">
                  <a:extLst>
                    <a:ext uri="{9D8B030D-6E8A-4147-A177-3AD203B41FA5}">
                      <a16:colId xmlns:a16="http://schemas.microsoft.com/office/drawing/2014/main" val="2184848722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048512958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247761835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285439362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441064099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310537336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2435242459"/>
                    </a:ext>
                  </a:extLst>
                </a:gridCol>
                <a:gridCol w="594246">
                  <a:extLst>
                    <a:ext uri="{9D8B030D-6E8A-4147-A177-3AD203B41FA5}">
                      <a16:colId xmlns:a16="http://schemas.microsoft.com/office/drawing/2014/main" val="3759563741"/>
                    </a:ext>
                  </a:extLst>
                </a:gridCol>
              </a:tblGrid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013981534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0.05679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0.90628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0.03673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0.00018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741857320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0.73193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0.07595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0.01493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0.00344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952988592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0.85672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0.00985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0.07579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0.03354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0.02407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54336377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0.90750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0.00295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0.05345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0.02536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0.01052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16595411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0.62550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0.31931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0.02946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414591620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0.88243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0.01568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0.07634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0.01175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0.00324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0.00225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815989747"/>
                  </a:ext>
                </a:extLst>
              </a:tr>
              <a:tr h="1488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0.84971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0.01858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0.10089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0.00187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0.00155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0.00239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23327868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07FFB00-016E-4E9F-A086-1897B21B7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393129"/>
              </p:ext>
            </p:extLst>
          </p:nvPr>
        </p:nvGraphicFramePr>
        <p:xfrm>
          <a:off x="7676836" y="2767807"/>
          <a:ext cx="4481873" cy="1171144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22144">
                  <a:extLst>
                    <a:ext uri="{9D8B030D-6E8A-4147-A177-3AD203B41FA5}">
                      <a16:colId xmlns:a16="http://schemas.microsoft.com/office/drawing/2014/main" val="1566929447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1924082077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1792151850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833389260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900253979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1490898807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3240108358"/>
                    </a:ext>
                  </a:extLst>
                </a:gridCol>
                <a:gridCol w="594247">
                  <a:extLst>
                    <a:ext uri="{9D8B030D-6E8A-4147-A177-3AD203B41FA5}">
                      <a16:colId xmlns:a16="http://schemas.microsoft.com/office/drawing/2014/main" val="3268271938"/>
                    </a:ext>
                  </a:extLst>
                </a:gridCol>
              </a:tblGrid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833690885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0.23831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0.95199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0.19166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0.01354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0.00262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-0.00069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847380115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0.85553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0.04795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-0.41401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0.27560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-0.12218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0.05864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-0.00670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737500249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AA3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0.92559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-0.09922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0.27529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-0.18313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-0.00610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0.15516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-0.00184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513076142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0.95263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-0.01498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-0.05429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-0.23120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-0.15924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-0.10257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43874828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0.79089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0.10302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-0.56507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-0.12245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0.17163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-0.00773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729161886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0.93938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-0.12521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0.27630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0.10838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0.09117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-0.05696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-0.04740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144364459"/>
                  </a:ext>
                </a:extLst>
              </a:tr>
              <a:tr h="1463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0.92180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-0.13631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0.31763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0.15814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0.04325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-0.03936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0.04892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7781613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00A4ECE-2F24-46EF-A849-C7BEE34E2979}"/>
              </a:ext>
            </a:extLst>
          </p:cNvPr>
          <p:cNvSpPr txBox="1"/>
          <p:nvPr/>
        </p:nvSpPr>
        <p:spPr>
          <a:xfrm>
            <a:off x="7676836" y="700305"/>
            <a:ext cx="2106976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Formatted 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256AD7-53C2-44A7-88EB-F5AFA951D833}"/>
              </a:ext>
            </a:extLst>
          </p:cNvPr>
          <p:cNvSpPr txBox="1"/>
          <p:nvPr/>
        </p:nvSpPr>
        <p:spPr>
          <a:xfrm>
            <a:off x="7676836" y="2512957"/>
            <a:ext cx="1225627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CAE891-A9AF-4FCC-A793-173C672D442D}"/>
              </a:ext>
            </a:extLst>
          </p:cNvPr>
          <p:cNvSpPr txBox="1"/>
          <p:nvPr/>
        </p:nvSpPr>
        <p:spPr>
          <a:xfrm>
            <a:off x="7647054" y="4325609"/>
            <a:ext cx="3120528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Squared Cosines of Variables</a:t>
            </a:r>
            <a:endParaRPr lang="en-IN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6829CB-9F86-4DBB-B7A4-360DDAA7C802}"/>
              </a:ext>
            </a:extLst>
          </p:cNvPr>
          <p:cNvSpPr txBox="1"/>
          <p:nvPr/>
        </p:nvSpPr>
        <p:spPr>
          <a:xfrm>
            <a:off x="7647054" y="281393"/>
            <a:ext cx="388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S6: Flavonoids PCA data matrices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901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5C7BA8-0D00-45AC-83F6-42ABBE4DB315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382" y="184852"/>
            <a:ext cx="7167879" cy="5548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2F017A-6351-4892-8883-8B9B1D29CD0B}"/>
              </a:ext>
            </a:extLst>
          </p:cNvPr>
          <p:cNvSpPr txBox="1"/>
          <p:nvPr/>
        </p:nvSpPr>
        <p:spPr>
          <a:xfrm>
            <a:off x="0" y="5797889"/>
            <a:ext cx="7278262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 S5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Line profile plot of phenol chromatogram represented in red (R), green(G) and blue (B) type – individual extracts showing variation in peaks and R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values. Principal component analysis (PCA) is performed on the data variances to yield score plot, loading plot of PC1, PC2 and individual total data scores for each sample on PCs.  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79F306-9FFF-4647-AD9F-9116026C6A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893457"/>
              </p:ext>
            </p:extLst>
          </p:nvPr>
        </p:nvGraphicFramePr>
        <p:xfrm>
          <a:off x="7403329" y="915727"/>
          <a:ext cx="4603775" cy="107256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73050">
                  <a:extLst>
                    <a:ext uri="{9D8B030D-6E8A-4147-A177-3AD203B41FA5}">
                      <a16:colId xmlns:a16="http://schemas.microsoft.com/office/drawing/2014/main" val="227604974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2234703208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2370825842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3752029878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399359780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556844263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1902733086"/>
                    </a:ext>
                  </a:extLst>
                </a:gridCol>
                <a:gridCol w="618675">
                  <a:extLst>
                    <a:ext uri="{9D8B030D-6E8A-4147-A177-3AD203B41FA5}">
                      <a16:colId xmlns:a16="http://schemas.microsoft.com/office/drawing/2014/main" val="2731977040"/>
                    </a:ext>
                  </a:extLst>
                </a:gridCol>
              </a:tblGrid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33724970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WB2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0.981782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0.038436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0.109901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-0.057357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-0.101425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-0.051804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0.079292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371833240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0.969563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0.099928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-0.120260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-0.104260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-0.136986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-0.041994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-0.064034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101215618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0.962727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-0.034170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-0.145114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0.172770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-0.062897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0.130639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0.007722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326076465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WA1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0.957303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0.045385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0.171518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-0.168516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0.110922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0.106461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-0.007553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063573352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0.932418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-0.014568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0.309337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0.161132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0.050665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-0.072312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-0.030580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115634773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WO3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0.929926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0.029976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-0.325503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0.007296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0.151198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-0.072635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0.014037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47976322"/>
                  </a:ext>
                </a:extLst>
              </a:tr>
              <a:tr h="1340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-0.161676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0.986329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0.009443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0.028696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0.006701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0.007040</a:t>
                      </a:r>
                      <a:endParaRPr lang="en-IN" sz="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0.003134</a:t>
                      </a:r>
                      <a:endParaRPr lang="en-IN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16231416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AADEBE-7E17-4988-91FE-605C8A581C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407021"/>
              </p:ext>
            </p:extLst>
          </p:nvPr>
        </p:nvGraphicFramePr>
        <p:xfrm>
          <a:off x="7431787" y="2645299"/>
          <a:ext cx="4524375" cy="119926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01625">
                  <a:extLst>
                    <a:ext uri="{9D8B030D-6E8A-4147-A177-3AD203B41FA5}">
                      <a16:colId xmlns:a16="http://schemas.microsoft.com/office/drawing/2014/main" val="849988391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927220488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3289811387"/>
                    </a:ext>
                  </a:extLst>
                </a:gridCol>
                <a:gridCol w="632596">
                  <a:extLst>
                    <a:ext uri="{9D8B030D-6E8A-4147-A177-3AD203B41FA5}">
                      <a16:colId xmlns:a16="http://schemas.microsoft.com/office/drawing/2014/main" val="469993997"/>
                    </a:ext>
                  </a:extLst>
                </a:gridCol>
                <a:gridCol w="573904">
                  <a:extLst>
                    <a:ext uri="{9D8B030D-6E8A-4147-A177-3AD203B41FA5}">
                      <a16:colId xmlns:a16="http://schemas.microsoft.com/office/drawing/2014/main" val="2786369544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3685041884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75016726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903382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91243377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-0.16168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0.98633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0.00944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0.02870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0.00670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0.00704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0.00313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312896521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0.93242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-0.01457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0.30934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0.16113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0.05067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-0.07231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-0.03058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496498007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0.96273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-0.03417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-0.14511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0.17277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-0.06290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0.13064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0.00772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466121516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0.92993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0.02998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-0.32550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0.00730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0.15120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-0.07264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0.01404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32141040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0.95730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0.04538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0.17152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-0.16852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0.11092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0.10646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-0.00755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9760875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0.98178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0.03844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0.10990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-0.05736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-0.10142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-0.05180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0.07929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31887958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0.96956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0.09993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-0.12026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-0.10426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-0.13699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-0.04199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-0.06403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4221003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96115A5-E8CD-48D6-B19E-3F6ED30EB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232498"/>
              </p:ext>
            </p:extLst>
          </p:nvPr>
        </p:nvGraphicFramePr>
        <p:xfrm>
          <a:off x="7423525" y="4324691"/>
          <a:ext cx="4549775" cy="12141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27025">
                  <a:extLst>
                    <a:ext uri="{9D8B030D-6E8A-4147-A177-3AD203B41FA5}">
                      <a16:colId xmlns:a16="http://schemas.microsoft.com/office/drawing/2014/main" val="2688928232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273902773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278307012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3548707995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695017434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479483004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095282118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1923448721"/>
                    </a:ext>
                  </a:extLst>
                </a:gridCol>
              </a:tblGrid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Prin7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65780686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0.02614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0.97284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0.00082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315836754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0.86940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0.09569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0.02596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0.00257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63500473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0.92684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0.00117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0.02985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0.00396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0.01707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3791462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0.86476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0.00090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0.10595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0.02286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0.00020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457937460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0.91643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0.02942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0.01133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2509205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WB2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0.96390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0.00148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0.01208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0.00268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0.00629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78262298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0.94005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0.00999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0.01446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0.01087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0.01877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0.00176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0.00410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4716189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B9E3154-6E6B-4FC1-8E9D-BFD5AB964125}"/>
              </a:ext>
            </a:extLst>
          </p:cNvPr>
          <p:cNvSpPr txBox="1"/>
          <p:nvPr/>
        </p:nvSpPr>
        <p:spPr>
          <a:xfrm>
            <a:off x="7292490" y="600544"/>
            <a:ext cx="2106976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Formatted 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34E52A-A609-4E98-AC6F-922CD53EF960}"/>
              </a:ext>
            </a:extLst>
          </p:cNvPr>
          <p:cNvSpPr txBox="1"/>
          <p:nvPr/>
        </p:nvSpPr>
        <p:spPr>
          <a:xfrm>
            <a:off x="7388644" y="2329889"/>
            <a:ext cx="1225627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54D280-C99C-4F59-AFA9-7BDE08C9D92E}"/>
              </a:ext>
            </a:extLst>
          </p:cNvPr>
          <p:cNvSpPr txBox="1"/>
          <p:nvPr/>
        </p:nvSpPr>
        <p:spPr>
          <a:xfrm>
            <a:off x="7403329" y="4059234"/>
            <a:ext cx="3120528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Squared Cosines of Variables</a:t>
            </a:r>
            <a:endParaRPr lang="en-IN" sz="11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62C46D-E935-40AD-8BA3-06F4D70FF371}"/>
              </a:ext>
            </a:extLst>
          </p:cNvPr>
          <p:cNvSpPr txBox="1"/>
          <p:nvPr/>
        </p:nvSpPr>
        <p:spPr>
          <a:xfrm>
            <a:off x="7278262" y="250560"/>
            <a:ext cx="388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S7: Phenol PCA data matrices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2003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79DB313-CC9D-4C39-8D6C-1CAFC8727AAC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862401" cy="61048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78C742-BE9A-468E-8143-A2FDAC66E539}"/>
              </a:ext>
            </a:extLst>
          </p:cNvPr>
          <p:cNvSpPr txBox="1"/>
          <p:nvPr/>
        </p:nvSpPr>
        <p:spPr>
          <a:xfrm>
            <a:off x="126595" y="6181857"/>
            <a:ext cx="7862570" cy="675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Fig S6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: Line profile plot of terpenoids chromatogram represented in red (R), green(G) and blue (B) type – individual extracts showing variation in peaks and R</a:t>
            </a:r>
            <a:r>
              <a:rPr lang="en-IN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f</a:t>
            </a:r>
            <a:r>
              <a:rPr lang="en-IN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Latha" panose="020B0604020202020204" pitchFamily="34" charset="0"/>
              </a:rPr>
              <a:t> values. Principal component analysis (PCA) is performed on the data variances to yield score plot, loading plot of PC1, PC2 and individual total data scores for each sample on PCs.   </a:t>
            </a:r>
            <a:endParaRPr lang="en-IN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Latha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0F72DA1-E684-42D0-AA26-A668DFF417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172326"/>
              </p:ext>
            </p:extLst>
          </p:nvPr>
        </p:nvGraphicFramePr>
        <p:xfrm>
          <a:off x="7956167" y="4647485"/>
          <a:ext cx="4202831" cy="12141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02088">
                  <a:extLst>
                    <a:ext uri="{9D8B030D-6E8A-4147-A177-3AD203B41FA5}">
                      <a16:colId xmlns:a16="http://schemas.microsoft.com/office/drawing/2014/main" val="3223945914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857252781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634999419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1379552617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3856728770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3264671683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3992151036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1079840704"/>
                    </a:ext>
                  </a:extLst>
                </a:gridCol>
              </a:tblGrid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333673935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STD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0.83205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0.00962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0.15019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0.00022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0.00003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0.00771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623967609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0.45356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0.39091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0.11764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0.00325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0.03179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0.00070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0.00216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12828747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WP3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0.47850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0.44218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0.01824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0.02292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0.03011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0.00395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0.00411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16571416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WO3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0.79858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0.02854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0.08345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0.04845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0.03330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0.00188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55173025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WA1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0.86569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0.02993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0.00001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0.00639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0.03319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0.06472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0.00007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799837741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WB2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0.90994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0.00021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0.02703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0.00426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0.02307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0.00003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0.03546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8324906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WT3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0.68645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0.02549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0.24451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0.02473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0.00004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0.01162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0.00717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57525239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DDC0607-A5FA-44DE-8F2B-D98931B83E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50226"/>
              </p:ext>
            </p:extLst>
          </p:nvPr>
        </p:nvGraphicFramePr>
        <p:xfrm>
          <a:off x="7937344" y="2767455"/>
          <a:ext cx="4202831" cy="1214120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302088">
                  <a:extLst>
                    <a:ext uri="{9D8B030D-6E8A-4147-A177-3AD203B41FA5}">
                      <a16:colId xmlns:a16="http://schemas.microsoft.com/office/drawing/2014/main" val="1484866730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778886997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3087655629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882285035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4255758569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2931845759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2012958626"/>
                    </a:ext>
                  </a:extLst>
                </a:gridCol>
                <a:gridCol w="557249">
                  <a:extLst>
                    <a:ext uri="{9D8B030D-6E8A-4147-A177-3AD203B41FA5}">
                      <a16:colId xmlns:a16="http://schemas.microsoft.com/office/drawing/2014/main" val="4041928457"/>
                    </a:ext>
                  </a:extLst>
                </a:gridCol>
              </a:tblGrid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722261976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STD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0.91217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-0.09806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-0.01380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-0.38754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-0.01492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0.00561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0.08778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78505229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0.67347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0.62523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0.34299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0.05699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0.17829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0.02637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0.04650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494875968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WP3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0.69173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-0.66496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0.13505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0.15138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0.17353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-0.06281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0.06415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85084068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WO3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0.89363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-0.16894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0.28888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0.07612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-0.22012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0.18248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-0.04336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4233364195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WA1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0.93043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0.17301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-0.00373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0.07992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-0.18218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-0.25440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-0.00809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770881953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WB2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0.95391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-0.01459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-0.16440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-0.06527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0.15189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0.00511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-0.18830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28703764"/>
                  </a:ext>
                </a:extLst>
              </a:tr>
              <a:tr h="1517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WT3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0.82852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0.15965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-0.49448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0.15726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 -0.00625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0.10781</a:t>
                      </a:r>
                      <a:endParaRPr lang="en-IN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0.08466</a:t>
                      </a:r>
                      <a:endParaRPr lang="en-IN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34579169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2378C4B-D8A9-4683-A199-3CFC4E799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7035"/>
              </p:ext>
            </p:extLst>
          </p:nvPr>
        </p:nvGraphicFramePr>
        <p:xfrm>
          <a:off x="7983603" y="979369"/>
          <a:ext cx="4202834" cy="1122176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95520">
                  <a:extLst>
                    <a:ext uri="{9D8B030D-6E8A-4147-A177-3AD203B41FA5}">
                      <a16:colId xmlns:a16="http://schemas.microsoft.com/office/drawing/2014/main" val="2362249647"/>
                    </a:ext>
                  </a:extLst>
                </a:gridCol>
                <a:gridCol w="508500">
                  <a:extLst>
                    <a:ext uri="{9D8B030D-6E8A-4147-A177-3AD203B41FA5}">
                      <a16:colId xmlns:a16="http://schemas.microsoft.com/office/drawing/2014/main" val="570063896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1731325797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707353052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684905668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2741504477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2094598178"/>
                    </a:ext>
                  </a:extLst>
                </a:gridCol>
                <a:gridCol w="566469">
                  <a:extLst>
                    <a:ext uri="{9D8B030D-6E8A-4147-A177-3AD203B41FA5}">
                      <a16:colId xmlns:a16="http://schemas.microsoft.com/office/drawing/2014/main" val="615639030"/>
                    </a:ext>
                  </a:extLst>
                </a:gridCol>
              </a:tblGrid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Prin7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950128800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WB2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0.953909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-0.014593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-0.164402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-0.065273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0.151894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0.005112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-0.188302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765846463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WA1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0.930426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0.173011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-0.003730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0.079920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-0.182185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-0.254396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-0.008092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463937109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STD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0.912166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-0.098060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-0.013798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-0.387541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-0.014920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0.005607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0.087779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903697990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WO3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0.893633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-0.168942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0.288880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0.076116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-0.220123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0.182484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-0.043360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1597949912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WT3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0.828520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0.159653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-0.494477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0.157257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-0.006245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0.107809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0.084661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840379785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WP3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0.691734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-0.664965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0.135052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0.151379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0.173527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-0.062812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0.064146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2427684693"/>
                  </a:ext>
                </a:extLst>
              </a:tr>
              <a:tr h="1389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Latha" panose="020B0604020202020204" pitchFamily="34" charset="0"/>
                        </a:rPr>
                        <a:t>W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0.673467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0.625225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0.342990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0.056992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0.178291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>
                          <a:effectLst/>
                        </a:rPr>
                        <a:t>0.026370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900" dirty="0">
                          <a:effectLst/>
                        </a:rPr>
                        <a:t>0.046500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Latha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val="363386309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E0CB7E2-8D94-4FE7-8450-2BD737AFA8BB}"/>
              </a:ext>
            </a:extLst>
          </p:cNvPr>
          <p:cNvSpPr txBox="1"/>
          <p:nvPr/>
        </p:nvSpPr>
        <p:spPr>
          <a:xfrm>
            <a:off x="7862401" y="554747"/>
            <a:ext cx="2106976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Formatted Loading Matrix</a:t>
            </a:r>
            <a:endParaRPr lang="en-IN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EA9CE1-F2B5-4904-8919-870E7225E99B}"/>
              </a:ext>
            </a:extLst>
          </p:cNvPr>
          <p:cNvSpPr txBox="1"/>
          <p:nvPr/>
        </p:nvSpPr>
        <p:spPr>
          <a:xfrm>
            <a:off x="7909728" y="2422149"/>
            <a:ext cx="1225627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Loading Matrix</a:t>
            </a:r>
            <a:endParaRPr lang="en-IN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31F117-103C-4A9A-9B51-147DC747D61D}"/>
              </a:ext>
            </a:extLst>
          </p:cNvPr>
          <p:cNvSpPr txBox="1"/>
          <p:nvPr/>
        </p:nvSpPr>
        <p:spPr>
          <a:xfrm>
            <a:off x="7862401" y="4259695"/>
            <a:ext cx="3120528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IN" sz="11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Squared</a:t>
            </a:r>
            <a:r>
              <a:rPr lang="en-IN" sz="11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Cosines of Variables</a:t>
            </a:r>
            <a:endParaRPr lang="en-IN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9A84A4-51AD-4B32-AC47-8BB4360AA880}"/>
              </a:ext>
            </a:extLst>
          </p:cNvPr>
          <p:cNvSpPr txBox="1"/>
          <p:nvPr/>
        </p:nvSpPr>
        <p:spPr>
          <a:xfrm>
            <a:off x="7862401" y="190564"/>
            <a:ext cx="3880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S8: Terpenoids PCA data matrices</a:t>
            </a:r>
            <a:endParaRPr lang="en-IN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44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</TotalTime>
  <Words>2471</Words>
  <Application>Microsoft Office PowerPoint</Application>
  <PresentationFormat>Widescreen</PresentationFormat>
  <Paragraphs>1013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bhargavi sambath</dc:creator>
  <cp:lastModifiedBy>bhargavi sambath</cp:lastModifiedBy>
  <cp:revision>91</cp:revision>
  <dcterms:created xsi:type="dcterms:W3CDTF">2020-07-13T17:59:28Z</dcterms:created>
  <dcterms:modified xsi:type="dcterms:W3CDTF">2020-10-14T15:20:24Z</dcterms:modified>
</cp:coreProperties>
</file>