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4.xml" ContentType="application/vnd.openxmlformats-officedocument.theme+xml"/>
  <Override PartName="/ppt/slideLayouts/slideLayout11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  <p:sldMasterId id="2147483657" r:id="rId3"/>
    <p:sldMasterId id="2147483659" r:id="rId4"/>
    <p:sldMasterId id="2147483661" r:id="rId5"/>
  </p:sldMasterIdLst>
  <p:notesMasterIdLst>
    <p:notesMasterId r:id="rId18"/>
  </p:notesMasterIdLst>
  <p:handoutMasterIdLst>
    <p:handoutMasterId r:id="rId19"/>
  </p:handoutMasterIdLst>
  <p:sldIdLst>
    <p:sldId id="260" r:id="rId6"/>
    <p:sldId id="262" r:id="rId7"/>
    <p:sldId id="275" r:id="rId8"/>
    <p:sldId id="264" r:id="rId9"/>
    <p:sldId id="271" r:id="rId10"/>
    <p:sldId id="272" r:id="rId11"/>
    <p:sldId id="265" r:id="rId12"/>
    <p:sldId id="273" r:id="rId13"/>
    <p:sldId id="274" r:id="rId14"/>
    <p:sldId id="267" r:id="rId15"/>
    <p:sldId id="269" r:id="rId16"/>
    <p:sldId id="270" r:id="rId17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43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58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37" d="100"/>
          <a:sy n="137" d="100"/>
        </p:scale>
        <p:origin x="786" y="150"/>
      </p:cViewPr>
      <p:guideLst>
        <p:guide orient="horz" pos="1643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3" d="100"/>
          <a:sy n="83" d="100"/>
        </p:scale>
        <p:origin x="-294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LDL-C</c:v>
                </c:pt>
              </c:strCache>
            </c:strRef>
          </c:tx>
          <c:spPr>
            <a:ln w="38100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cat>
            <c:strRef>
              <c:f>Sheet1!$A$2:$A$8</c:f>
              <c:strCache>
                <c:ptCount val="7"/>
                <c:pt idx="0">
                  <c:v>Index PCI</c:v>
                </c:pt>
                <c:pt idx="1">
                  <c:v>1M</c:v>
                </c:pt>
                <c:pt idx="2">
                  <c:v>3M</c:v>
                </c:pt>
                <c:pt idx="3">
                  <c:v>8M</c:v>
                </c:pt>
                <c:pt idx="4">
                  <c:v>12M</c:v>
                </c:pt>
                <c:pt idx="5">
                  <c:v>18M</c:v>
                </c:pt>
                <c:pt idx="6">
                  <c:v>24M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153</c:v>
                </c:pt>
                <c:pt idx="1">
                  <c:v>76</c:v>
                </c:pt>
                <c:pt idx="2">
                  <c:v>14</c:v>
                </c:pt>
                <c:pt idx="3">
                  <c:v>15</c:v>
                </c:pt>
                <c:pt idx="4">
                  <c:v>11</c:v>
                </c:pt>
                <c:pt idx="5">
                  <c:v>14</c:v>
                </c:pt>
                <c:pt idx="6">
                  <c:v>10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6C7-41A4-93CA-B0E63A7AD1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84759552"/>
        <c:axId val="484760536"/>
      </c:lineChart>
      <c:lineChart>
        <c:grouping val="standar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Max LCBI4mm</c:v>
                </c:pt>
              </c:strCache>
            </c:strRef>
          </c:tx>
          <c:spPr>
            <a:ln w="3810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cat>
            <c:strRef>
              <c:f>Sheet1!$A$2:$A$8</c:f>
              <c:strCache>
                <c:ptCount val="7"/>
                <c:pt idx="0">
                  <c:v>Index PCI</c:v>
                </c:pt>
                <c:pt idx="1">
                  <c:v>1M</c:v>
                </c:pt>
                <c:pt idx="2">
                  <c:v>3M</c:v>
                </c:pt>
                <c:pt idx="3">
                  <c:v>8M</c:v>
                </c:pt>
                <c:pt idx="4">
                  <c:v>12M</c:v>
                </c:pt>
                <c:pt idx="5">
                  <c:v>18M</c:v>
                </c:pt>
                <c:pt idx="6">
                  <c:v>24M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422</c:v>
                </c:pt>
                <c:pt idx="2">
                  <c:v>417</c:v>
                </c:pt>
                <c:pt idx="3">
                  <c:v>318</c:v>
                </c:pt>
                <c:pt idx="4">
                  <c:v>265</c:v>
                </c:pt>
                <c:pt idx="6">
                  <c:v>106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6C7-41A4-93CA-B0E63A7AD1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39197672"/>
        <c:axId val="739199312"/>
      </c:lineChart>
      <c:catAx>
        <c:axId val="4847595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84760536"/>
        <c:crosses val="autoZero"/>
        <c:auto val="1"/>
        <c:lblAlgn val="ctr"/>
        <c:lblOffset val="100"/>
        <c:noMultiLvlLbl val="0"/>
      </c:catAx>
      <c:valAx>
        <c:axId val="4847605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84759552"/>
        <c:crosses val="autoZero"/>
        <c:crossBetween val="between"/>
      </c:valAx>
      <c:valAx>
        <c:axId val="739199312"/>
        <c:scaling>
          <c:orientation val="minMax"/>
        </c:scaling>
        <c:delete val="0"/>
        <c:axPos val="r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739197672"/>
        <c:crosses val="max"/>
        <c:crossBetween val="between"/>
      </c:valAx>
      <c:catAx>
        <c:axId val="73919767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739199312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53396010881596112"/>
          <c:y val="0.10646217963328775"/>
          <c:w val="0.39387042723528026"/>
          <c:h val="7.604653581319992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span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aseline="0">
          <a:solidFill>
            <a:schemeClr val="tx1"/>
          </a:solidFill>
          <a:latin typeface="+mn-lt"/>
        </a:defRPr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25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5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75000"/>
            <a:lumOff val="2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75000"/>
            <a:lumOff val="2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75000"/>
            <a:lumOff val="2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639FB0-39F5-41DC-A730-340B093679A6}" type="datetimeFigureOut">
              <a:rPr lang="en-GB" smtClean="0"/>
              <a:t>03/01/2021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4F330C-850E-4FAD-93BC-E73DCB05A9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29912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3934EE-7861-4237-B38A-3686382B821B}" type="datetimeFigureOut">
              <a:rPr lang="en-GB" smtClean="0"/>
              <a:t>03/01/2021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9B95CF-6F46-4D8B-9098-48A8CA4753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07176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cov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15616" y="3507854"/>
            <a:ext cx="6120680" cy="360040"/>
          </a:xfrm>
        </p:spPr>
        <p:txBody>
          <a:bodyPr tIns="0" bIns="0" anchor="ctr"/>
          <a:lstStyle>
            <a:lvl1pPr marL="95250" indent="0">
              <a:defRPr baseline="0"/>
            </a:lvl1pPr>
          </a:lstStyle>
          <a:p>
            <a:r>
              <a:rPr lang="en-US" dirty="0"/>
              <a:t>Article Title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115616" y="4515966"/>
            <a:ext cx="6119812" cy="287338"/>
          </a:xfrm>
        </p:spPr>
        <p:txBody>
          <a:bodyPr anchor="ctr">
            <a:normAutofit/>
          </a:bodyPr>
          <a:lstStyle>
            <a:lvl1pPr marL="0" indent="0">
              <a:buNone/>
              <a:defRPr sz="1200">
                <a:solidFill>
                  <a:srgbClr val="E1586E"/>
                </a:solidFill>
              </a:defRPr>
            </a:lvl1pPr>
          </a:lstStyle>
          <a:p>
            <a:pPr lvl="0"/>
            <a:r>
              <a:rPr lang="en-US" dirty="0"/>
              <a:t>Article Reference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1115616" y="4011910"/>
            <a:ext cx="6119812" cy="360363"/>
          </a:xfrm>
        </p:spPr>
        <p:txBody>
          <a:bodyPr anchor="ctr">
            <a:normAutofit/>
          </a:bodyPr>
          <a:lstStyle>
            <a:lvl1pPr marL="0" indent="0">
              <a:buNone/>
              <a:defRPr sz="1200" baseline="0"/>
            </a:lvl1pPr>
          </a:lstStyle>
          <a:p>
            <a:pPr lvl="0"/>
            <a:r>
              <a:rPr lang="en-GB" dirty="0"/>
              <a:t>Month and year of presentation (e.g. ‘October 2017’)</a:t>
            </a:r>
          </a:p>
        </p:txBody>
      </p:sp>
    </p:spTree>
    <p:extLst>
      <p:ext uri="{BB962C8B-B14F-4D97-AF65-F5344CB8AC3E}">
        <p14:creationId xmlns:p14="http://schemas.microsoft.com/office/powerpoint/2010/main" val="2890629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divider without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251520" y="1296000"/>
            <a:ext cx="8640000" cy="3312000"/>
          </a:xfrm>
          <a:noFill/>
        </p:spPr>
        <p:txBody>
          <a:bodyPr/>
          <a:lstStyle/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8940904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conten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206374"/>
            <a:ext cx="6552728" cy="1069232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1419224"/>
            <a:ext cx="6553200" cy="295272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0317801"/>
      </p:ext>
    </p:extLst>
  </p:cSld>
  <p:clrMapOvr>
    <a:masterClrMapping/>
  </p:clrMapOvr>
  <p:transition spd="med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2 column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972000" y="1224000"/>
            <a:ext cx="3456434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4716016" y="1224000"/>
            <a:ext cx="3456434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0130570"/>
      </p:ext>
    </p:extLst>
  </p:cSld>
  <p:clrMapOvr>
    <a:masterClrMapping/>
  </p:clrMapOvr>
  <p:transition spd="med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3 column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6680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596160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6160143"/>
      </p:ext>
    </p:extLst>
  </p:cSld>
  <p:clrMapOvr>
    <a:masterClrMapping/>
  </p:clrMapOvr>
  <p:transition spd="med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ain content 3 column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2787774"/>
            <a:ext cx="2206800" cy="1604226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43336" y="2787774"/>
            <a:ext cx="2206800" cy="1604226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5965377" y="2787774"/>
            <a:ext cx="2206800" cy="1604226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971550" y="1275606"/>
            <a:ext cx="2232025" cy="1439863"/>
          </a:xfrm>
        </p:spPr>
        <p:txBody>
          <a:bodyPr/>
          <a:lstStyle/>
          <a:p>
            <a:endParaRPr lang="en-GB"/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3430724" y="1275606"/>
            <a:ext cx="2232025" cy="1439863"/>
          </a:xfrm>
        </p:spPr>
        <p:txBody>
          <a:bodyPr/>
          <a:lstStyle/>
          <a:p>
            <a:endParaRPr lang="en-GB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/>
          </p:nvPr>
        </p:nvSpPr>
        <p:spPr>
          <a:xfrm>
            <a:off x="5940152" y="1275606"/>
            <a:ext cx="2232025" cy="1439863"/>
          </a:xfrm>
        </p:spPr>
        <p:txBody>
          <a:bodyPr/>
          <a:lstStyle/>
          <a:p>
            <a:endParaRPr lang="en-GB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3321576" y="1597546"/>
            <a:ext cx="0" cy="2520280"/>
          </a:xfrm>
          <a:prstGeom prst="line">
            <a:avLst/>
          </a:prstGeom>
          <a:ln>
            <a:solidFill>
              <a:srgbClr val="E158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>
            <a:off x="5796552" y="1597546"/>
            <a:ext cx="0" cy="2520280"/>
          </a:xfrm>
          <a:prstGeom prst="line">
            <a:avLst/>
          </a:prstGeom>
          <a:ln>
            <a:solidFill>
              <a:srgbClr val="E158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7590426"/>
      </p:ext>
    </p:extLst>
  </p:cSld>
  <p:clrMapOvr>
    <a:masterClrMapping/>
  </p:clrMapOvr>
  <p:transition spd="med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50/50 text imag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4716000" y="1224000"/>
            <a:ext cx="3457575" cy="3168000"/>
          </a:xfrm>
        </p:spPr>
        <p:txBody>
          <a:bodyPr/>
          <a:lstStyle/>
          <a:p>
            <a:endParaRPr lang="en-GB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71550" y="1224000"/>
            <a:ext cx="3456000" cy="3168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8799170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34/66 text imag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3466800" y="1224000"/>
            <a:ext cx="4701600" cy="31680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8807091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ock colour divid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250824" y="1296000"/>
            <a:ext cx="8640000" cy="2880000"/>
          </a:xfrm>
        </p:spPr>
        <p:txBody>
          <a:bodyPr/>
          <a:lstStyle>
            <a:lvl1pPr>
              <a:defRPr b="0" i="1"/>
            </a:lvl1pPr>
            <a:lvl2pPr>
              <a:defRPr i="1"/>
            </a:lvl2pPr>
            <a:lvl3pPr>
              <a:defRPr b="1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323459"/>
      </p:ext>
    </p:extLst>
  </p:cSld>
  <p:clrMapOvr>
    <a:masterClrMapping/>
  </p:clrMapOvr>
  <p:transition spd="med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divider with fixed url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251520" y="1296000"/>
            <a:ext cx="8640000" cy="2880000"/>
          </a:xfrm>
          <a:noFill/>
        </p:spPr>
        <p:txBody>
          <a:bodyPr/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7083172" y="4320000"/>
            <a:ext cx="1809308" cy="288000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u="none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academic.oup.com/</a:t>
            </a:r>
            <a:r>
              <a:rPr lang="en-US" sz="1200" b="1" u="none" kern="120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ehjcr</a:t>
            </a:r>
            <a:endParaRPr lang="en-GB" sz="1200" b="1" u="none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02650491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divider with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251520" y="1296000"/>
            <a:ext cx="8640000" cy="2881313"/>
          </a:xfrm>
          <a:noFill/>
        </p:spPr>
        <p:txBody>
          <a:bodyPr/>
          <a:lstStyle/>
          <a:p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012000" y="4320000"/>
            <a:ext cx="2881015" cy="28892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40177412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uild="p" animBg="1">
        <p:tmplLst>
          <p:tmpl>
            <p:tnLst>
              <p:par>
                <p:cTn presetID="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1">
            <p:tnLst>
              <p:par>
                <p:cTn presetID="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7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.png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00" y="252000"/>
            <a:ext cx="8640000" cy="307752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15616" y="3420000"/>
            <a:ext cx="6120680" cy="72008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5616" y="4227934"/>
            <a:ext cx="6120680" cy="23042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000" y="4248000"/>
            <a:ext cx="1440000" cy="656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169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1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5"/>
            <a:ext cx="6552728" cy="85725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600" y="1200151"/>
            <a:ext cx="7200800" cy="3168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1600" y="4803998"/>
            <a:ext cx="7200800" cy="2746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92075" indent="0" algn="l">
              <a:defRPr sz="1000">
                <a:solidFill>
                  <a:srgbClr val="E1586E"/>
                </a:solidFill>
              </a:defRPr>
            </a:lvl1pPr>
          </a:lstStyle>
          <a:p>
            <a:r>
              <a:rPr lang="en-GB" dirty="0"/>
              <a:t>Article Reference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4478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71" r:id="rId3"/>
    <p:sldLayoutId id="2147483654" r:id="rId4"/>
    <p:sldLayoutId id="2147483653" r:id="rId5"/>
  </p:sldLayoutIdLst>
  <p:transition spd="med">
    <p:push dir="u"/>
  </p:transition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FontTx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600"/>
        </a:spcBef>
        <a:buFontTx/>
        <a:buNone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5"/>
            <a:ext cx="6552728" cy="85725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2000" y="1296000"/>
            <a:ext cx="8640480" cy="2880000"/>
          </a:xfrm>
          <a:prstGeom prst="rect">
            <a:avLst/>
          </a:prstGeom>
          <a:solidFill>
            <a:schemeClr val="tx2"/>
          </a:solidFill>
        </p:spPr>
        <p:txBody>
          <a:bodyPr vert="horz" lIns="0" tIns="0" rIns="0" bIns="0" rtlCol="0" anchor="ctr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1600" y="4803998"/>
            <a:ext cx="7200800" cy="2746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700">
                <a:solidFill>
                  <a:schemeClr val="bg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781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</p:sldLayoutIdLst>
  <p:transition spd="med">
    <p:push dir="u"/>
  </p:transition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ctr" defTabSz="914400" rtl="0" eaLnBrk="1" latinLnBrk="0" hangingPunct="1">
        <a:spcBef>
          <a:spcPts val="600"/>
        </a:spcBef>
        <a:buFontTx/>
        <a:buNone/>
        <a:defRPr sz="28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0" indent="0" algn="ctr" defTabSz="914400" rtl="0" eaLnBrk="1" latinLnBrk="0" hangingPunct="1">
        <a:spcBef>
          <a:spcPts val="600"/>
        </a:spcBef>
        <a:buFontTx/>
        <a:buNone/>
        <a:tabLst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0" indent="0" algn="ctr" defTabSz="914400" rtl="0" eaLnBrk="1" latinLnBrk="0" hangingPunct="1">
        <a:spcBef>
          <a:spcPts val="600"/>
        </a:spcBef>
        <a:buClr>
          <a:schemeClr val="tx2"/>
        </a:buClr>
        <a:buFontTx/>
        <a:buNone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0" indent="0" algn="ctr" defTabSz="914400" rtl="0" eaLnBrk="1" latinLnBrk="0" hangingPunct="1">
        <a:spcBef>
          <a:spcPts val="600"/>
        </a:spcBef>
        <a:buClr>
          <a:schemeClr val="tx2"/>
        </a:buClr>
        <a:buFontTx/>
        <a:buNone/>
        <a:defRPr sz="1600" kern="1200">
          <a:solidFill>
            <a:schemeClr val="bg1"/>
          </a:solidFill>
          <a:latin typeface="+mn-lt"/>
          <a:ea typeface="+mn-ea"/>
          <a:cs typeface="+mn-cs"/>
        </a:defRPr>
      </a:lvl4pPr>
      <a:lvl5pPr marL="0" indent="0" algn="ctr" defTabSz="914400" rtl="0" eaLnBrk="1" latinLnBrk="0" hangingPunct="1">
        <a:spcBef>
          <a:spcPts val="600"/>
        </a:spcBef>
        <a:buClr>
          <a:schemeClr val="tx2"/>
        </a:buClr>
        <a:buFontTx/>
        <a:buNone/>
        <a:defRPr sz="14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5"/>
            <a:ext cx="6552728" cy="85725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1203598"/>
            <a:ext cx="3600400" cy="291479"/>
          </a:xfrm>
          <a:prstGeom prst="rect">
            <a:avLst/>
          </a:prstGeom>
          <a:solidFill>
            <a:schemeClr val="tx2"/>
          </a:solidFill>
        </p:spPr>
        <p:txBody>
          <a:bodyPr vert="horz" lIns="72000" tIns="72000" rIns="72000" bIns="72000" rtlCol="0" anchor="ctr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9600" y="259200"/>
            <a:ext cx="1105766" cy="5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878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60" r:id="rId2"/>
    <p:sldLayoutId id="2147483669" r:id="rId3"/>
  </p:sldLayoutIdLst>
  <p:transition spd="med">
    <p:push dir="u"/>
  </p:transition>
  <p:hf hdr="0" ft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r" defTabSz="914400" rtl="0" eaLnBrk="1" latinLnBrk="0" hangingPunct="1">
        <a:spcBef>
          <a:spcPts val="0"/>
        </a:spcBef>
        <a:buFontTx/>
        <a:buNone/>
        <a:defRPr sz="1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400"/>
        </a:spcBef>
        <a:buFontTx/>
        <a:buNone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44000" algn="l" defTabSz="914400" rtl="0" eaLnBrk="1" latinLnBrk="0" hangingPunct="1">
        <a:spcBef>
          <a:spcPts val="4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00" indent="-144000" algn="l" defTabSz="914400" rtl="0" eaLnBrk="1" latinLnBrk="0" hangingPunct="1">
        <a:spcBef>
          <a:spcPts val="4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4"/>
            <a:ext cx="6552728" cy="997223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600" y="1419621"/>
            <a:ext cx="6480720" cy="294852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1600" y="4803998"/>
            <a:ext cx="7200800" cy="2746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700">
                <a:solidFill>
                  <a:schemeClr val="bg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000" y="2736000"/>
            <a:ext cx="1079999" cy="1582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2992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6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FontTx/>
        <a:buNone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600"/>
        </a:spcBef>
        <a:buFontTx/>
        <a:buNone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2601" y="3507854"/>
            <a:ext cx="8693063" cy="360040"/>
          </a:xfrm>
        </p:spPr>
        <p:txBody>
          <a:bodyPr>
            <a:noAutofit/>
          </a:bodyPr>
          <a:lstStyle/>
          <a:p>
            <a:r>
              <a:rPr lang="en-GB" altLang="ja-JP" b="1" kern="100" dirty="0">
                <a:effectLst/>
                <a:latin typeface="+mn-lt"/>
                <a:ea typeface="ＭＳ 明朝" panose="02020609040205080304" pitchFamily="17" charset="-128"/>
                <a:cs typeface="Times New Roman" panose="02020603050405020304" pitchFamily="18" charset="0"/>
              </a:rPr>
              <a:t>Stepwise regression of non-culprit lipid-rich plaque observed using serial NIRS-IVUS and OCT measurements after aggressive cholesterol-lowering treatment with PCSK9 inhibitor</a:t>
            </a:r>
            <a:endParaRPr lang="en-GB" sz="2000" dirty="0"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77206" y="4515966"/>
            <a:ext cx="6119812" cy="287338"/>
          </a:xfrm>
        </p:spPr>
        <p:txBody>
          <a:bodyPr>
            <a:normAutofit/>
          </a:bodyPr>
          <a:lstStyle/>
          <a:p>
            <a:r>
              <a:rPr lang="en-US" altLang="ja-JP" sz="1000" dirty="0">
                <a:effectLst/>
                <a:latin typeface="Arial" panose="020B0604020202020204" pitchFamily="34" charset="0"/>
                <a:ea typeface="ＭＳ 明朝" panose="02020609040205080304" pitchFamily="17" charset="-128"/>
              </a:rPr>
              <a:t>EHJ-CR-D-20-00961</a:t>
            </a:r>
            <a:endParaRPr lang="en-GB" sz="1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77206" y="4011910"/>
            <a:ext cx="6119812" cy="360363"/>
          </a:xfrm>
        </p:spPr>
        <p:txBody>
          <a:bodyPr/>
          <a:lstStyle/>
          <a:p>
            <a:r>
              <a:rPr lang="en-US" altLang="ja-JP" dirty="0"/>
              <a:t>August</a:t>
            </a:r>
            <a:r>
              <a:rPr lang="ja-JP" altLang="en-US" dirty="0"/>
              <a:t> </a:t>
            </a:r>
            <a:r>
              <a:rPr lang="en-US" altLang="ja-JP" dirty="0"/>
              <a:t>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98925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GB" sz="3200" b="0" dirty="0"/>
              <a:t>Discussion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>
                <a:effectLst/>
                <a:latin typeface="Arial" panose="020B0604020202020204" pitchFamily="34" charset="0"/>
                <a:ea typeface="ＭＳ 明朝" panose="02020609040205080304" pitchFamily="17" charset="-128"/>
              </a:rPr>
              <a:t>EHJ-CR-D-20-00961</a:t>
            </a:r>
            <a:endParaRPr lang="en-GB" altLang="ja-JP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10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2000" y="1224000"/>
            <a:ext cx="7128392" cy="316800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ja-JP" sz="1800" b="0" kern="100" dirty="0">
                <a:effectLst/>
                <a:ea typeface="ＭＳ 明朝" panose="02020609040205080304" pitchFamily="17" charset="-128"/>
                <a:cs typeface="Times New Roman" panose="02020603050405020304" pitchFamily="18" charset="0"/>
              </a:rPr>
              <a:t>Early aggressive lipid-lowering therapy with a PCSK-9 inhibitor showed favourable outcomes for high-risk NCL LRPs in the LMT, as assessed by serial intravascular imaging, using NIRS-IV</a:t>
            </a:r>
            <a:r>
              <a:rPr lang="en-US" altLang="ja-JP" sz="1800" b="0" kern="100" dirty="0">
                <a:effectLst/>
                <a:ea typeface="ＭＳ 明朝" panose="02020609040205080304" pitchFamily="17" charset="-128"/>
                <a:cs typeface="Times New Roman" panose="02020603050405020304" pitchFamily="18" charset="0"/>
              </a:rPr>
              <a:t>U</a:t>
            </a:r>
            <a:r>
              <a:rPr lang="en-GB" altLang="ja-JP" sz="1800" b="0" kern="100" dirty="0">
                <a:effectLst/>
                <a:ea typeface="ＭＳ 明朝" panose="02020609040205080304" pitchFamily="17" charset="-128"/>
                <a:cs typeface="Times New Roman" panose="02020603050405020304" pitchFamily="18" charset="0"/>
              </a:rPr>
              <a:t>S and OCT.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altLang="ja-JP" sz="1800" b="0" kern="100" dirty="0">
              <a:effectLst/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ja-JP" sz="1800" b="0" kern="100" dirty="0">
                <a:effectLst/>
                <a:ea typeface="ＭＳ 明朝" panose="02020609040205080304" pitchFamily="17" charset="-128"/>
                <a:cs typeface="Times New Roman" panose="02020603050405020304" pitchFamily="18" charset="0"/>
              </a:rPr>
              <a:t>As plaque stabilization of high-risk LRP may be required for at least several years, and this tends to lag behind the decrease in LDL-C levels, the serial assessment of high-risk LRP may be meaningful, in terms of treatment strategy. </a:t>
            </a:r>
            <a:endParaRPr lang="ja-JP" altLang="ja-JP" sz="1800" b="0" kern="100" dirty="0">
              <a:effectLst/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1514158967"/>
      </p:ext>
    </p:extLst>
  </p:cSld>
  <p:clrMapOvr>
    <a:masterClrMapping/>
  </p:clrMapOvr>
  <p:transition spd="med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GB" b="0" dirty="0">
                <a:latin typeface="+mn-lt"/>
              </a:rPr>
              <a:t>Learning Points</a:t>
            </a:r>
            <a:endParaRPr lang="en-GB" dirty="0">
              <a:latin typeface="+mn-lt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>
                <a:effectLst/>
                <a:latin typeface="Arial" panose="020B0604020202020204" pitchFamily="34" charset="0"/>
                <a:ea typeface="ＭＳ 明朝" panose="02020609040205080304" pitchFamily="17" charset="-128"/>
              </a:rPr>
              <a:t>EHJ-CR-D-20-00961</a:t>
            </a:r>
            <a:endParaRPr lang="en-GB" altLang="ja-JP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>
          <a:xfrm>
            <a:off x="971550" y="1475623"/>
            <a:ext cx="2206800" cy="2916377"/>
          </a:xfrm>
        </p:spPr>
        <p:txBody>
          <a:bodyPr>
            <a:normAutofit/>
          </a:bodyPr>
          <a:lstStyle/>
          <a:p>
            <a:r>
              <a:rPr lang="en-GB" altLang="ja-JP" sz="1800" b="0" kern="100" dirty="0">
                <a:effectLst/>
                <a:ea typeface="ＭＳ 明朝" panose="02020609040205080304" pitchFamily="17" charset="-128"/>
                <a:cs typeface="Times New Roman" panose="02020603050405020304" pitchFamily="18" charset="0"/>
              </a:rPr>
              <a:t>Aggressive and early lipid lowering therapy may effectively cause lipid rich plaque (LRP) regression; however, it may take 2 years of such treatment to decrease the lipid core.</a:t>
            </a:r>
            <a:endParaRPr lang="ja-JP" altLang="ja-JP" sz="1800" b="0" dirty="0">
              <a:effectLst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endParaRPr lang="en-GB" b="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3443336" y="1475623"/>
            <a:ext cx="2206800" cy="2916377"/>
          </a:xfrm>
        </p:spPr>
        <p:txBody>
          <a:bodyPr>
            <a:normAutofit/>
          </a:bodyPr>
          <a:lstStyle/>
          <a:p>
            <a:r>
              <a:rPr lang="en-GB" altLang="ja-JP" sz="1800" b="0" kern="100" dirty="0">
                <a:effectLst/>
                <a:ea typeface="ＭＳ 明朝" panose="02020609040205080304" pitchFamily="17" charset="-128"/>
                <a:cs typeface="Times New Roman" panose="02020603050405020304" pitchFamily="18" charset="0"/>
              </a:rPr>
              <a:t>There is a delay of several months between the decrease of low-density lipoprotein cholesterol (LDL-C) and the regression of LRP.</a:t>
            </a:r>
            <a:endParaRPr lang="ja-JP" altLang="ja-JP" sz="1800" b="0" dirty="0">
              <a:effectLst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endParaRPr lang="en-GB" b="0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965377" y="1475623"/>
            <a:ext cx="2206800" cy="2916377"/>
          </a:xfrm>
        </p:spPr>
        <p:txBody>
          <a:bodyPr>
            <a:normAutofit/>
          </a:bodyPr>
          <a:lstStyle/>
          <a:p>
            <a:r>
              <a:rPr lang="en-GB" altLang="ja-JP" sz="1800" b="0" kern="100" dirty="0">
                <a:effectLst/>
                <a:ea typeface="ＭＳ 明朝" panose="02020609040205080304" pitchFamily="17" charset="-128"/>
                <a:cs typeface="Times New Roman" panose="02020603050405020304" pitchFamily="18" charset="0"/>
              </a:rPr>
              <a:t>Follow-up by NIRS-IVUS imaging such as 8months is not sufficient to assess LRP, and longer-term follow-up such as 24 months will be needed in future large-scale studies.</a:t>
            </a:r>
            <a:endParaRPr lang="ja-JP" altLang="ja-JP" sz="1800" b="0" dirty="0">
              <a:effectLst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1470050889"/>
      </p:ext>
    </p:extLst>
  </p:cSld>
  <p:clrMapOvr>
    <a:masterClrMapping/>
  </p:clrMapOvr>
  <p:transition spd="med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GB" sz="3200" b="0" dirty="0"/>
              <a:t>References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>
                <a:effectLst/>
                <a:latin typeface="Arial" panose="020B0604020202020204" pitchFamily="34" charset="0"/>
                <a:ea typeface="ＭＳ 明朝" panose="02020609040205080304" pitchFamily="17" charset="-128"/>
              </a:rPr>
              <a:t>EHJ-CR-D-20-00961</a:t>
            </a:r>
            <a:endParaRPr lang="en-GB" altLang="ja-JP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12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814474" y="910293"/>
            <a:ext cx="7501366" cy="3495395"/>
          </a:xfrm>
        </p:spPr>
        <p:txBody>
          <a:bodyPr>
            <a:normAutofit fontScale="47500" lnSpcReduction="20000"/>
          </a:bodyPr>
          <a:lstStyle/>
          <a:p>
            <a:pPr marL="457200" indent="-457200" algn="just">
              <a:buFont typeface="+mj-lt"/>
              <a:buAutoNum type="arabicPeriod"/>
            </a:pPr>
            <a:r>
              <a:rPr lang="en-GB" altLang="ja-JP" sz="3400" b="0" kern="100" dirty="0" err="1">
                <a:effectLst/>
                <a:ea typeface="ＭＳ 明朝" panose="02020609040205080304" pitchFamily="17" charset="-128"/>
                <a:cs typeface="Times New Roman" panose="02020603050405020304" pitchFamily="18" charset="0"/>
              </a:rPr>
              <a:t>Jernberg</a:t>
            </a:r>
            <a:r>
              <a:rPr lang="en-GB" altLang="ja-JP" sz="3400" b="0" kern="100" dirty="0">
                <a:effectLst/>
                <a:ea typeface="ＭＳ 明朝" panose="02020609040205080304" pitchFamily="17" charset="-128"/>
                <a:cs typeface="Times New Roman" panose="02020603050405020304" pitchFamily="18" charset="0"/>
              </a:rPr>
              <a:t> T, </a:t>
            </a:r>
            <a:r>
              <a:rPr lang="en-GB" altLang="ja-JP" sz="3400" b="0" kern="100" dirty="0" err="1">
                <a:effectLst/>
                <a:ea typeface="ＭＳ 明朝" panose="02020609040205080304" pitchFamily="17" charset="-128"/>
                <a:cs typeface="Times New Roman" panose="02020603050405020304" pitchFamily="18" charset="0"/>
              </a:rPr>
              <a:t>Hasvold</a:t>
            </a:r>
            <a:r>
              <a:rPr lang="en-GB" altLang="ja-JP" sz="3400" b="0" kern="100" dirty="0">
                <a:effectLst/>
                <a:ea typeface="ＭＳ 明朝" panose="02020609040205080304" pitchFamily="17" charset="-128"/>
                <a:cs typeface="Times New Roman" panose="02020603050405020304" pitchFamily="18" charset="0"/>
              </a:rPr>
              <a:t> P, </a:t>
            </a:r>
            <a:r>
              <a:rPr lang="en-GB" altLang="ja-JP" sz="3400" b="0" kern="100" dirty="0" err="1">
                <a:effectLst/>
                <a:ea typeface="ＭＳ 明朝" panose="02020609040205080304" pitchFamily="17" charset="-128"/>
                <a:cs typeface="Times New Roman" panose="02020603050405020304" pitchFamily="18" charset="0"/>
              </a:rPr>
              <a:t>Henriksson</a:t>
            </a:r>
            <a:r>
              <a:rPr lang="en-GB" altLang="ja-JP" sz="3400" b="0" kern="100" dirty="0">
                <a:effectLst/>
                <a:ea typeface="ＭＳ 明朝" panose="02020609040205080304" pitchFamily="17" charset="-128"/>
                <a:cs typeface="Times New Roman" panose="02020603050405020304" pitchFamily="18" charset="0"/>
              </a:rPr>
              <a:t> M, </a:t>
            </a:r>
            <a:r>
              <a:rPr lang="en-GB" altLang="ja-JP" sz="3400" b="0" kern="100" dirty="0" err="1">
                <a:effectLst/>
                <a:ea typeface="ＭＳ 明朝" panose="02020609040205080304" pitchFamily="17" charset="-128"/>
                <a:cs typeface="Times New Roman" panose="02020603050405020304" pitchFamily="18" charset="0"/>
              </a:rPr>
              <a:t>Hjelm</a:t>
            </a:r>
            <a:r>
              <a:rPr lang="en-GB" altLang="ja-JP" sz="3400" b="0" kern="100" dirty="0">
                <a:effectLst/>
                <a:ea typeface="ＭＳ 明朝" panose="02020609040205080304" pitchFamily="17" charset="-128"/>
                <a:cs typeface="Times New Roman" panose="02020603050405020304" pitchFamily="18" charset="0"/>
              </a:rPr>
              <a:t> H, </a:t>
            </a:r>
            <a:r>
              <a:rPr lang="en-GB" altLang="ja-JP" sz="3400" b="0" kern="100" dirty="0" err="1">
                <a:effectLst/>
                <a:ea typeface="ＭＳ 明朝" panose="02020609040205080304" pitchFamily="17" charset="-128"/>
                <a:cs typeface="Times New Roman" panose="02020603050405020304" pitchFamily="18" charset="0"/>
              </a:rPr>
              <a:t>Thuresson</a:t>
            </a:r>
            <a:r>
              <a:rPr lang="en-GB" altLang="ja-JP" sz="3400" b="0" kern="100" dirty="0">
                <a:effectLst/>
                <a:ea typeface="ＭＳ 明朝" panose="02020609040205080304" pitchFamily="17" charset="-128"/>
                <a:cs typeface="Times New Roman" panose="02020603050405020304" pitchFamily="18" charset="0"/>
              </a:rPr>
              <a:t> M and </a:t>
            </a:r>
            <a:r>
              <a:rPr lang="en-GB" altLang="ja-JP" sz="3400" b="0" kern="100" dirty="0" err="1">
                <a:effectLst/>
                <a:ea typeface="ＭＳ 明朝" panose="02020609040205080304" pitchFamily="17" charset="-128"/>
                <a:cs typeface="Times New Roman" panose="02020603050405020304" pitchFamily="18" charset="0"/>
              </a:rPr>
              <a:t>Janzon</a:t>
            </a:r>
            <a:r>
              <a:rPr lang="en-GB" altLang="ja-JP" sz="3400" b="0" kern="100" dirty="0">
                <a:effectLst/>
                <a:ea typeface="ＭＳ 明朝" panose="02020609040205080304" pitchFamily="17" charset="-128"/>
                <a:cs typeface="Times New Roman" panose="02020603050405020304" pitchFamily="18" charset="0"/>
              </a:rPr>
              <a:t> M. Cardiovascular risk in post-myocardial infarction patients. </a:t>
            </a:r>
            <a:r>
              <a:rPr lang="en-GB" altLang="ja-JP" sz="3400" b="0" i="1" kern="100" dirty="0">
                <a:effectLst/>
                <a:ea typeface="ＭＳ 明朝" panose="02020609040205080304" pitchFamily="17" charset="-128"/>
                <a:cs typeface="Times New Roman" panose="02020603050405020304" pitchFamily="18" charset="0"/>
              </a:rPr>
              <a:t>Eur Heart J</a:t>
            </a:r>
            <a:r>
              <a:rPr lang="en-GB" altLang="ja-JP" sz="3400" b="0" kern="100" dirty="0">
                <a:effectLst/>
                <a:ea typeface="ＭＳ 明朝" panose="02020609040205080304" pitchFamily="17" charset="-128"/>
                <a:cs typeface="Times New Roman" panose="02020603050405020304" pitchFamily="18" charset="0"/>
              </a:rPr>
              <a:t>. 2015;36:1163-70.</a:t>
            </a:r>
            <a:endParaRPr lang="en-US" altLang="ja-JP" sz="3400" b="0" kern="100" dirty="0"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en-GB" altLang="ja-JP" sz="3400" b="0" kern="100" dirty="0">
                <a:effectLst/>
                <a:ea typeface="ＭＳ 明朝" panose="02020609040205080304" pitchFamily="17" charset="-128"/>
                <a:cs typeface="Times New Roman" panose="02020603050405020304" pitchFamily="18" charset="0"/>
              </a:rPr>
              <a:t>Stone GW, Maehara A, Lansky AJ, de Bruyne B, Cristea E and </a:t>
            </a:r>
            <a:r>
              <a:rPr lang="en-GB" altLang="ja-JP" sz="3400" b="0" kern="100" dirty="0" err="1">
                <a:effectLst/>
                <a:ea typeface="ＭＳ 明朝" panose="02020609040205080304" pitchFamily="17" charset="-128"/>
                <a:cs typeface="Times New Roman" panose="02020603050405020304" pitchFamily="18" charset="0"/>
              </a:rPr>
              <a:t>Mintz</a:t>
            </a:r>
            <a:r>
              <a:rPr lang="en-GB" altLang="ja-JP" sz="3400" b="0" kern="100" dirty="0">
                <a:effectLst/>
                <a:ea typeface="ＭＳ 明朝" panose="02020609040205080304" pitchFamily="17" charset="-128"/>
                <a:cs typeface="Times New Roman" panose="02020603050405020304" pitchFamily="18" charset="0"/>
              </a:rPr>
              <a:t> GS et al. A prospective natural-history study of coronary atherosclerosis. </a:t>
            </a:r>
            <a:r>
              <a:rPr lang="en-GB" altLang="ja-JP" sz="3400" b="0" i="1" kern="100" dirty="0">
                <a:effectLst/>
                <a:ea typeface="ＭＳ 明朝" panose="02020609040205080304" pitchFamily="17" charset="-128"/>
                <a:cs typeface="Times New Roman" panose="02020603050405020304" pitchFamily="18" charset="0"/>
              </a:rPr>
              <a:t>N </a:t>
            </a:r>
            <a:r>
              <a:rPr lang="en-GB" altLang="ja-JP" sz="3400" b="0" i="1" kern="100" dirty="0" err="1">
                <a:effectLst/>
                <a:ea typeface="ＭＳ 明朝" panose="02020609040205080304" pitchFamily="17" charset="-128"/>
                <a:cs typeface="Times New Roman" panose="02020603050405020304" pitchFamily="18" charset="0"/>
              </a:rPr>
              <a:t>Engl</a:t>
            </a:r>
            <a:r>
              <a:rPr lang="en-GB" altLang="ja-JP" sz="3400" b="0" i="1" kern="100" dirty="0">
                <a:effectLst/>
                <a:ea typeface="ＭＳ 明朝" panose="02020609040205080304" pitchFamily="17" charset="-128"/>
                <a:cs typeface="Times New Roman" panose="02020603050405020304" pitchFamily="18" charset="0"/>
              </a:rPr>
              <a:t> J Med</a:t>
            </a:r>
            <a:r>
              <a:rPr lang="en-GB" altLang="ja-JP" sz="3400" b="0" kern="100" dirty="0">
                <a:effectLst/>
                <a:ea typeface="ＭＳ 明朝" panose="02020609040205080304" pitchFamily="17" charset="-128"/>
                <a:cs typeface="Times New Roman" panose="02020603050405020304" pitchFamily="18" charset="0"/>
              </a:rPr>
              <a:t>. 2011;364:226-35.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n-GB" altLang="ja-JP" sz="3400" b="0" kern="100" dirty="0">
                <a:effectLst/>
                <a:ea typeface="ＭＳ 明朝" panose="02020609040205080304" pitchFamily="17" charset="-128"/>
                <a:cs typeface="Times New Roman" panose="02020603050405020304" pitchFamily="18" charset="0"/>
              </a:rPr>
              <a:t>Waksman R, Di Mario C, </a:t>
            </a:r>
            <a:r>
              <a:rPr lang="en-GB" altLang="ja-JP" sz="3400" b="0" kern="100" dirty="0" err="1">
                <a:effectLst/>
                <a:ea typeface="ＭＳ 明朝" panose="02020609040205080304" pitchFamily="17" charset="-128"/>
                <a:cs typeface="Times New Roman" panose="02020603050405020304" pitchFamily="18" charset="0"/>
              </a:rPr>
              <a:t>Torguson</a:t>
            </a:r>
            <a:r>
              <a:rPr lang="en-GB" altLang="ja-JP" sz="3400" b="0" kern="100" dirty="0">
                <a:effectLst/>
                <a:ea typeface="ＭＳ 明朝" panose="02020609040205080304" pitchFamily="17" charset="-128"/>
                <a:cs typeface="Times New Roman" panose="02020603050405020304" pitchFamily="18" charset="0"/>
              </a:rPr>
              <a:t> R, Ali ZA, Singh V and Skinner WH et al. Identification of patients and plaques vulnerable to future coronary events with near-infrared spectroscopy intravascular ultrasound imaging: a prospective, cohort study. </a:t>
            </a:r>
            <a:r>
              <a:rPr lang="en-GB" altLang="ja-JP" sz="3400" b="0" i="1" kern="100" dirty="0">
                <a:effectLst/>
                <a:ea typeface="ＭＳ 明朝" panose="02020609040205080304" pitchFamily="17" charset="-128"/>
                <a:cs typeface="Times New Roman" panose="02020603050405020304" pitchFamily="18" charset="0"/>
              </a:rPr>
              <a:t>The Lancet</a:t>
            </a:r>
            <a:r>
              <a:rPr lang="en-GB" altLang="ja-JP" sz="3400" b="0" kern="100" dirty="0">
                <a:effectLst/>
                <a:ea typeface="ＭＳ 明朝" panose="02020609040205080304" pitchFamily="17" charset="-128"/>
                <a:cs typeface="Times New Roman" panose="02020603050405020304" pitchFamily="18" charset="0"/>
              </a:rPr>
              <a:t>. 2019;394:1629-1637.</a:t>
            </a:r>
            <a:endParaRPr lang="en-US" altLang="ja-JP" sz="3400" b="0" kern="100" dirty="0"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en-GB" altLang="ja-JP" sz="3400" b="0" kern="100" dirty="0" err="1">
                <a:effectLst/>
                <a:ea typeface="ＭＳ 明朝" panose="02020609040205080304" pitchFamily="17" charset="-128"/>
                <a:cs typeface="Times New Roman" panose="02020603050405020304" pitchFamily="18" charset="0"/>
              </a:rPr>
              <a:t>Virmani</a:t>
            </a:r>
            <a:r>
              <a:rPr lang="en-GB" altLang="ja-JP" sz="3400" b="0" kern="100" dirty="0">
                <a:effectLst/>
                <a:ea typeface="ＭＳ 明朝" panose="02020609040205080304" pitchFamily="17" charset="-128"/>
                <a:cs typeface="Times New Roman" panose="02020603050405020304" pitchFamily="18" charset="0"/>
              </a:rPr>
              <a:t> R, Burke AP, </a:t>
            </a:r>
            <a:r>
              <a:rPr lang="en-GB" altLang="ja-JP" sz="3400" b="0" kern="100" dirty="0" err="1">
                <a:effectLst/>
                <a:ea typeface="ＭＳ 明朝" panose="02020609040205080304" pitchFamily="17" charset="-128"/>
                <a:cs typeface="Times New Roman" panose="02020603050405020304" pitchFamily="18" charset="0"/>
              </a:rPr>
              <a:t>Farb</a:t>
            </a:r>
            <a:r>
              <a:rPr lang="en-GB" altLang="ja-JP" sz="3400" b="0" kern="100" dirty="0">
                <a:effectLst/>
                <a:ea typeface="ＭＳ 明朝" panose="02020609040205080304" pitchFamily="17" charset="-128"/>
                <a:cs typeface="Times New Roman" panose="02020603050405020304" pitchFamily="18" charset="0"/>
              </a:rPr>
              <a:t> A and </a:t>
            </a:r>
            <a:r>
              <a:rPr lang="en-GB" altLang="ja-JP" sz="3400" b="0" kern="100" dirty="0" err="1">
                <a:effectLst/>
                <a:ea typeface="ＭＳ 明朝" panose="02020609040205080304" pitchFamily="17" charset="-128"/>
                <a:cs typeface="Times New Roman" panose="02020603050405020304" pitchFamily="18" charset="0"/>
              </a:rPr>
              <a:t>Kolodgie</a:t>
            </a:r>
            <a:r>
              <a:rPr lang="en-GB" altLang="ja-JP" sz="3400" b="0" kern="100" dirty="0">
                <a:effectLst/>
                <a:ea typeface="ＭＳ 明朝" panose="02020609040205080304" pitchFamily="17" charset="-128"/>
                <a:cs typeface="Times New Roman" panose="02020603050405020304" pitchFamily="18" charset="0"/>
              </a:rPr>
              <a:t> FD. Pathology of the Vulnerable Plaque. </a:t>
            </a:r>
            <a:r>
              <a:rPr lang="en-GB" altLang="ja-JP" sz="3400" b="0" i="1" kern="100" dirty="0">
                <a:effectLst/>
                <a:ea typeface="ＭＳ 明朝" panose="02020609040205080304" pitchFamily="17" charset="-128"/>
                <a:cs typeface="Times New Roman" panose="02020603050405020304" pitchFamily="18" charset="0"/>
              </a:rPr>
              <a:t>J Am Coll </a:t>
            </a:r>
            <a:r>
              <a:rPr lang="en-GB" altLang="ja-JP" sz="3400" b="0" i="1" kern="100" dirty="0" err="1">
                <a:effectLst/>
                <a:ea typeface="ＭＳ 明朝" panose="02020609040205080304" pitchFamily="17" charset="-128"/>
                <a:cs typeface="Times New Roman" panose="02020603050405020304" pitchFamily="18" charset="0"/>
              </a:rPr>
              <a:t>Cardiol</a:t>
            </a:r>
            <a:r>
              <a:rPr lang="en-GB" altLang="ja-JP" sz="3400" b="0" kern="100" dirty="0">
                <a:effectLst/>
                <a:ea typeface="ＭＳ 明朝" panose="02020609040205080304" pitchFamily="17" charset="-128"/>
                <a:cs typeface="Times New Roman" panose="02020603050405020304" pitchFamily="18" charset="0"/>
              </a:rPr>
              <a:t>. 2006;47:C13-C18.</a:t>
            </a:r>
            <a:endParaRPr lang="en-US" altLang="ja-JP" sz="3400" b="0" kern="100" dirty="0"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en-GB" altLang="ja-JP" sz="3400" b="0" kern="100" dirty="0">
                <a:effectLst/>
                <a:ea typeface="ＭＳ 明朝" panose="02020609040205080304" pitchFamily="17" charset="-128"/>
                <a:cs typeface="Times New Roman" panose="02020603050405020304" pitchFamily="18" charset="0"/>
              </a:rPr>
              <a:t>Tian J, Ren X, </a:t>
            </a:r>
            <a:r>
              <a:rPr lang="en-GB" altLang="ja-JP" sz="3400" b="0" kern="100" dirty="0" err="1">
                <a:effectLst/>
                <a:ea typeface="ＭＳ 明朝" panose="02020609040205080304" pitchFamily="17" charset="-128"/>
                <a:cs typeface="Times New Roman" panose="02020603050405020304" pitchFamily="18" charset="0"/>
              </a:rPr>
              <a:t>Vergallo</a:t>
            </a:r>
            <a:r>
              <a:rPr lang="en-GB" altLang="ja-JP" sz="3400" b="0" kern="100" dirty="0">
                <a:effectLst/>
                <a:ea typeface="ＭＳ 明朝" panose="02020609040205080304" pitchFamily="17" charset="-128"/>
                <a:cs typeface="Times New Roman" panose="02020603050405020304" pitchFamily="18" charset="0"/>
              </a:rPr>
              <a:t> R, Xing L, Yu H and Jia H et al. Distinct Morphological Features of Ruptured Culprit Plaque for Acute Coronary Events Compared to Those With Silent Rupture and Thin-Cap Fibroatheroma. </a:t>
            </a:r>
            <a:r>
              <a:rPr lang="en-GB" altLang="ja-JP" sz="3400" b="0" i="1" kern="100" dirty="0">
                <a:effectLst/>
                <a:ea typeface="ＭＳ 明朝" panose="02020609040205080304" pitchFamily="17" charset="-128"/>
                <a:cs typeface="Times New Roman" panose="02020603050405020304" pitchFamily="18" charset="0"/>
              </a:rPr>
              <a:t>J Am Coll </a:t>
            </a:r>
            <a:r>
              <a:rPr lang="en-GB" altLang="ja-JP" sz="3400" b="0" i="1" kern="100" dirty="0" err="1">
                <a:effectLst/>
                <a:ea typeface="ＭＳ 明朝" panose="02020609040205080304" pitchFamily="17" charset="-128"/>
                <a:cs typeface="Times New Roman" panose="02020603050405020304" pitchFamily="18" charset="0"/>
              </a:rPr>
              <a:t>Cardiol</a:t>
            </a:r>
            <a:r>
              <a:rPr lang="en-GB" altLang="ja-JP" sz="3400" b="0" kern="100" dirty="0">
                <a:effectLst/>
                <a:ea typeface="ＭＳ 明朝" panose="02020609040205080304" pitchFamily="17" charset="-128"/>
                <a:cs typeface="Times New Roman" panose="02020603050405020304" pitchFamily="18" charset="0"/>
              </a:rPr>
              <a:t>. 2014;63:2209-2216.</a:t>
            </a:r>
            <a:endParaRPr lang="ja-JP" altLang="ja-JP" sz="3400" b="0" kern="100" dirty="0">
              <a:effectLst/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8962906"/>
      </p:ext>
    </p:extLst>
  </p:cSld>
  <p:clrMapOvr>
    <a:masterClrMapping/>
  </p:clrMapOvr>
  <p:transition spd="med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GB" sz="3200" b="0" dirty="0"/>
              <a:t>Introduction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>
                <a:effectLst/>
                <a:latin typeface="Arial" panose="020B0604020202020204" pitchFamily="34" charset="0"/>
                <a:ea typeface="ＭＳ 明朝" panose="02020609040205080304" pitchFamily="17" charset="-128"/>
              </a:rPr>
              <a:t>EHJ-CR-D-20-00961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2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2000" y="1063625"/>
            <a:ext cx="7307704" cy="3328375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altLang="ja-JP" sz="1800" b="0" dirty="0">
                <a:effectLst/>
                <a:ea typeface="ＭＳ 明朝" panose="02020609040205080304" pitchFamily="17" charset="-128"/>
              </a:rPr>
              <a:t>Patients with acute coronary syndrome (ACS) face substantial risks of future adverse cardiac events</a:t>
            </a:r>
            <a:r>
              <a:rPr lang="ja-JP" altLang="ja-JP" sz="1800" dirty="0">
                <a:effectLst/>
                <a:ea typeface="Century" panose="020406040505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ja-JP" sz="1800" baseline="30000" dirty="0">
                <a:effectLst/>
                <a:latin typeface="Arial" panose="020B0604020202020204" pitchFamily="34" charset="0"/>
                <a:ea typeface="ＭＳ 明朝" panose="02020609040205080304" pitchFamily="17" charset="-128"/>
              </a:rPr>
              <a:t>1</a:t>
            </a:r>
            <a:r>
              <a:rPr lang="en-GB" altLang="ja-JP" sz="1800" b="0" dirty="0">
                <a:effectLst/>
                <a:ea typeface="ＭＳ 明朝" panose="02020609040205080304" pitchFamily="17" charset="-128"/>
              </a:rPr>
              <a:t>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altLang="ja-JP" sz="1800" b="0" dirty="0">
                <a:effectLst/>
                <a:ea typeface="ＭＳ 明朝" panose="02020609040205080304" pitchFamily="17" charset="-128"/>
              </a:rPr>
              <a:t>This risk is partly attributable to the presence of vulnerable plaques or lipid-rich plaques (LRP) in non-culprit lesions (NCL).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altLang="ja-JP" sz="1800" b="0" dirty="0">
              <a:ea typeface="ＭＳ 明朝" panose="02020609040205080304" pitchFamily="17" charset="-128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altLang="ja-JP" sz="1800" b="0" dirty="0">
                <a:effectLst/>
                <a:ea typeface="ＭＳ 明朝" panose="02020609040205080304" pitchFamily="17" charset="-128"/>
              </a:rPr>
              <a:t>Coronary imaging, including near-infrared spectroscopy (NIRS), may detect vulnerable plaques that trigger lesion-related myocardial infarction</a:t>
            </a:r>
            <a:r>
              <a:rPr lang="ja-JP" altLang="ja-JP" sz="1800" dirty="0">
                <a:effectLst/>
                <a:ea typeface="Century" panose="020406040505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ja-JP" sz="1800" kern="0" baseline="30000" dirty="0">
                <a:effectLst/>
                <a:latin typeface="Arial" panose="020B0604020202020204" pitchFamily="34" charset="0"/>
                <a:ea typeface="ＭＳ Ｐゴシック" panose="020B0600070205080204" pitchFamily="50" charset="-128"/>
              </a:rPr>
              <a:t>3</a:t>
            </a:r>
            <a:r>
              <a:rPr lang="en-GB" altLang="ja-JP" sz="1800" b="0" dirty="0">
                <a:effectLst/>
                <a:ea typeface="ＭＳ 明朝" panose="02020609040205080304" pitchFamily="17" charset="-128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altLang="ja-JP" sz="1800" b="0" dirty="0">
              <a:ea typeface="ＭＳ 明朝" panose="02020609040205080304" pitchFamily="17" charset="-128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altLang="ja-JP" sz="1800" b="0" dirty="0">
                <a:effectLst/>
                <a:ea typeface="ＭＳ 明朝" panose="02020609040205080304" pitchFamily="17" charset="-128"/>
              </a:rPr>
              <a:t>However, the treatment strategy for vulnerable plaques in angiographically mild NCLs is less well-known.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2079782646"/>
      </p:ext>
    </p:extLst>
  </p:cSld>
  <p:clrMapOvr>
    <a:masterClrMapping/>
  </p:clrMapOvr>
  <p:transition spd="med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/>
              <a:t>Case Presentation</a:t>
            </a:r>
            <a:br>
              <a:rPr lang="en-GB" sz="3200" b="0" dirty="0"/>
            </a:br>
            <a:r>
              <a:rPr lang="en-GB" sz="2200" b="0" dirty="0"/>
              <a:t>History and Examination Findings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>
                <a:effectLst/>
                <a:latin typeface="Arial" panose="020B0604020202020204" pitchFamily="34" charset="0"/>
                <a:ea typeface="ＭＳ 明朝" panose="02020609040205080304" pitchFamily="17" charset="-128"/>
              </a:rPr>
              <a:t>EHJ-CR-D-20-00961</a:t>
            </a:r>
            <a:endParaRPr lang="en-GB" altLang="ja-JP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3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244305" y="1790557"/>
            <a:ext cx="4233297" cy="2894857"/>
          </a:xfrm>
        </p:spPr>
        <p:txBody>
          <a:bodyPr>
            <a:normAutofit fontScale="925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1600" b="0" dirty="0">
                <a:effectLst/>
                <a:ea typeface="ＭＳ 明朝" panose="02020609040205080304" pitchFamily="17" charset="-128"/>
              </a:rPr>
              <a:t>Physical examination revealed no abnormality.</a:t>
            </a:r>
          </a:p>
          <a:p>
            <a:pPr marL="645750" lvl="3" indent="-285750"/>
            <a:r>
              <a:rPr lang="en-US" altLang="ja-JP" sz="1400" dirty="0">
                <a:effectLst/>
                <a:ea typeface="ＭＳ 明朝" panose="02020609040205080304" pitchFamily="17" charset="-128"/>
              </a:rPr>
              <a:t>heart rate, 70 </a:t>
            </a:r>
            <a:r>
              <a:rPr lang="en-US" altLang="ja-JP" sz="1400" dirty="0" err="1">
                <a:effectLst/>
                <a:ea typeface="ＭＳ 明朝" panose="02020609040205080304" pitchFamily="17" charset="-128"/>
              </a:rPr>
              <a:t>b.p.m</a:t>
            </a:r>
            <a:r>
              <a:rPr lang="en-US" altLang="ja-JP" sz="1400" dirty="0">
                <a:effectLst/>
                <a:ea typeface="ＭＳ 明朝" panose="02020609040205080304" pitchFamily="17" charset="-128"/>
              </a:rPr>
              <a:t>.; blood pressure, 128/64 mmHg; oxygen saturation, 98% in ambient room air.</a:t>
            </a:r>
            <a:endParaRPr lang="en-US" altLang="ja-JP" sz="1400" b="0" dirty="0">
              <a:effectLst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ja-JP" sz="1600" b="0" dirty="0">
                <a:effectLst/>
                <a:ea typeface="ＭＳ 明朝" panose="02020609040205080304" pitchFamily="17" charset="-128"/>
              </a:rPr>
              <a:t>ECG</a:t>
            </a:r>
          </a:p>
          <a:p>
            <a:pPr marL="645750" lvl="3" indent="-285750"/>
            <a:r>
              <a:rPr lang="en-US" altLang="ja-JP" sz="1400" b="0" dirty="0">
                <a:effectLst/>
                <a:ea typeface="ＭＳ 明朝" panose="02020609040205080304" pitchFamily="17" charset="-128"/>
              </a:rPr>
              <a:t>sinus rhythm and inverted T wave in leads </a:t>
            </a:r>
            <a:r>
              <a:rPr lang="en-US" altLang="ja-JP" sz="1400" b="0" dirty="0">
                <a:solidFill>
                  <a:srgbClr val="000000"/>
                </a:solidFill>
                <a:effectLst/>
                <a:ea typeface="ＭＳ 明朝" panose="02020609040205080304" pitchFamily="17" charset="-128"/>
              </a:rPr>
              <a:t>I, </a:t>
            </a:r>
            <a:r>
              <a:rPr lang="en-US" altLang="ja-JP" sz="1400" b="0" dirty="0" err="1">
                <a:solidFill>
                  <a:srgbClr val="000000"/>
                </a:solidFill>
                <a:effectLst/>
                <a:ea typeface="ＭＳ 明朝" panose="02020609040205080304" pitchFamily="17" charset="-128"/>
              </a:rPr>
              <a:t>aVL</a:t>
            </a:r>
            <a:r>
              <a:rPr lang="en-US" altLang="ja-JP" sz="1400" b="0" dirty="0">
                <a:solidFill>
                  <a:srgbClr val="000000"/>
                </a:solidFill>
                <a:effectLst/>
                <a:ea typeface="ＭＳ 明朝" panose="02020609040205080304" pitchFamily="17" charset="-128"/>
              </a:rPr>
              <a:t>, and </a:t>
            </a:r>
            <a:r>
              <a:rPr lang="en-US" altLang="ja-JP" sz="1400" b="0" dirty="0">
                <a:effectLst/>
                <a:ea typeface="ＭＳ 明朝" panose="02020609040205080304" pitchFamily="17" charset="-128"/>
              </a:rPr>
              <a:t>V1–V4 without prior Q-wave.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1600" b="0" dirty="0">
                <a:effectLst/>
                <a:ea typeface="ＭＳ 明朝" panose="02020609040205080304" pitchFamily="17" charset="-128"/>
              </a:rPr>
              <a:t>Echocardiography</a:t>
            </a:r>
          </a:p>
          <a:p>
            <a:pPr marL="645750" lvl="3" indent="-285750"/>
            <a:r>
              <a:rPr lang="en-US" altLang="ja-JP" sz="1400" b="0" dirty="0">
                <a:effectLst/>
                <a:ea typeface="ＭＳ 明朝" panose="02020609040205080304" pitchFamily="17" charset="-128"/>
              </a:rPr>
              <a:t>LVEF 60%, no segmental wall motion abnormality.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1600" b="0" dirty="0">
                <a:ea typeface="ＭＳ 明朝" panose="02020609040205080304" pitchFamily="17" charset="-128"/>
              </a:rPr>
              <a:t>L</a:t>
            </a:r>
            <a:r>
              <a:rPr lang="en-US" altLang="ja-JP" sz="1600" b="0" dirty="0">
                <a:effectLst/>
                <a:ea typeface="ＭＳ 明朝" panose="02020609040205080304" pitchFamily="17" charset="-128"/>
              </a:rPr>
              <a:t>aboratory tests</a:t>
            </a:r>
          </a:p>
          <a:p>
            <a:pPr marL="645750" lvl="3" indent="-285750"/>
            <a:r>
              <a:rPr lang="en-US" altLang="ja-JP" sz="1400" b="0" dirty="0">
                <a:effectLst/>
                <a:ea typeface="ＭＳ 明朝" panose="02020609040205080304" pitchFamily="17" charset="-128"/>
              </a:rPr>
              <a:t>normal levels of serum CK at 115 mg/dL with CK-MB at 1 mg/dL, and troponin-T at 0.012 ng/</a:t>
            </a:r>
            <a:r>
              <a:rPr lang="en-US" altLang="ja-JP" sz="1400" b="0" dirty="0" err="1">
                <a:effectLst/>
                <a:ea typeface="ＭＳ 明朝" panose="02020609040205080304" pitchFamily="17" charset="-128"/>
              </a:rPr>
              <a:t>mL.</a:t>
            </a:r>
            <a:endParaRPr lang="en-GB" altLang="ja-JP" sz="1400" b="0" dirty="0">
              <a:effectLst/>
              <a:ea typeface="ＭＳ 明朝" panose="02020609040205080304" pitchFamily="17" charset="-128"/>
            </a:endParaRP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6035B5BE-3437-467F-97A0-49706F803E8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708429" y="1790557"/>
            <a:ext cx="3765476" cy="2760178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ja-JP" sz="1500" b="0" dirty="0">
                <a:effectLst/>
                <a:ea typeface="ＭＳ 明朝" panose="02020609040205080304" pitchFamily="17" charset="-128"/>
              </a:rPr>
              <a:t>Coronary risk factor</a:t>
            </a:r>
          </a:p>
          <a:p>
            <a:pPr marL="645750" lvl="3" indent="-285750"/>
            <a:r>
              <a:rPr lang="en-GB" altLang="ja-JP" sz="1300" b="0" dirty="0">
                <a:ea typeface="ＭＳ 明朝" panose="02020609040205080304" pitchFamily="17" charset="-128"/>
              </a:rPr>
              <a:t>D</a:t>
            </a:r>
            <a:r>
              <a:rPr lang="en-GB" altLang="ja-JP" sz="1300" b="0" dirty="0">
                <a:effectLst/>
                <a:ea typeface="ＭＳ 明朝" panose="02020609040205080304" pitchFamily="17" charset="-128"/>
              </a:rPr>
              <a:t>yslipidaemia and Hypertension.</a:t>
            </a:r>
            <a:r>
              <a:rPr lang="en-US" altLang="ja-JP" sz="1400" b="0" dirty="0">
                <a:effectLst/>
                <a:ea typeface="ＭＳ 明朝" panose="02020609040205080304" pitchFamily="17" charset="-128"/>
              </a:rPr>
              <a:t> </a:t>
            </a:r>
          </a:p>
          <a:p>
            <a:pPr lvl="3" indent="0">
              <a:buNone/>
            </a:pPr>
            <a:r>
              <a:rPr lang="en-US" altLang="ja-JP" sz="1400" dirty="0">
                <a:ea typeface="ＭＳ 明朝" panose="02020609040205080304" pitchFamily="17" charset="-128"/>
              </a:rPr>
              <a:t>       </a:t>
            </a:r>
            <a:r>
              <a:rPr lang="en-US" altLang="ja-JP" sz="1300" b="0" dirty="0">
                <a:effectLst/>
                <a:ea typeface="ＭＳ 明朝" panose="02020609040205080304" pitchFamily="17" charset="-128"/>
              </a:rPr>
              <a:t>(only on dietary intervention).</a:t>
            </a:r>
          </a:p>
          <a:p>
            <a:pPr marL="645750" lvl="3" indent="-285750"/>
            <a:r>
              <a:rPr lang="en-GB" altLang="ja-JP" sz="1400" b="0" dirty="0">
                <a:ea typeface="ＭＳ 明朝" panose="02020609040205080304" pitchFamily="17" charset="-128"/>
              </a:rPr>
              <a:t>He</a:t>
            </a:r>
            <a:r>
              <a:rPr lang="en-GB" altLang="ja-JP" sz="1400" b="0" dirty="0">
                <a:effectLst/>
                <a:ea typeface="ＭＳ 明朝" panose="02020609040205080304" pitchFamily="17" charset="-128"/>
              </a:rPr>
              <a:t> had a high levels of low-density lipoprotein cholesterol (LDL-C) on admission</a:t>
            </a:r>
            <a:r>
              <a:rPr lang="en-GB" altLang="ja-JP" sz="1300" b="0" dirty="0">
                <a:effectLst/>
                <a:ea typeface="ＭＳ 明朝" panose="02020609040205080304" pitchFamily="17" charset="-128"/>
              </a:rPr>
              <a:t> (LDL-C 153 mg/dL, HDL-C 62 mg/dL, TG, 243 mg/dL, HbA1c, 5.5 %).</a:t>
            </a:r>
            <a:endParaRPr lang="en-GB" altLang="ja-JP" sz="1300" b="0" dirty="0">
              <a:ea typeface="ＭＳ 明朝" panose="02020609040205080304" pitchFamily="17" charset="-128"/>
            </a:endParaRPr>
          </a:p>
          <a:p>
            <a:endParaRPr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C5E6E580-464D-4911-8CD8-8212A4E30E7E}"/>
              </a:ext>
            </a:extLst>
          </p:cNvPr>
          <p:cNvSpPr txBox="1"/>
          <p:nvPr/>
        </p:nvSpPr>
        <p:spPr>
          <a:xfrm>
            <a:off x="244305" y="1095562"/>
            <a:ext cx="81248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ja-JP" dirty="0">
                <a:effectLst/>
                <a:ea typeface="ＭＳ 明朝" panose="02020609040205080304" pitchFamily="17" charset="-128"/>
              </a:rPr>
              <a:t>A 60-year-old man presented to our hospital with chest pain at rest, and was diagnosed with unstable angina pectoris (UAP).</a:t>
            </a:r>
          </a:p>
        </p:txBody>
      </p:sp>
    </p:spTree>
    <p:extLst>
      <p:ext uri="{BB962C8B-B14F-4D97-AF65-F5344CB8AC3E}">
        <p14:creationId xmlns:p14="http://schemas.microsoft.com/office/powerpoint/2010/main" val="953732857"/>
      </p:ext>
    </p:extLst>
  </p:cSld>
  <p:clrMapOvr>
    <a:masterClrMapping/>
  </p:clrMapOvr>
  <p:transition spd="med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/>
              <a:t>Case Presentation</a:t>
            </a:r>
            <a:br>
              <a:rPr lang="en-GB" sz="3600" b="0" dirty="0"/>
            </a:br>
            <a:r>
              <a:rPr lang="en-GB" sz="2200" b="0" dirty="0"/>
              <a:t>Investigations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>
                <a:effectLst/>
                <a:latin typeface="Arial" panose="020B0604020202020204" pitchFamily="34" charset="0"/>
                <a:ea typeface="ＭＳ 明朝" panose="02020609040205080304" pitchFamily="17" charset="-128"/>
              </a:rPr>
              <a:t>EHJ-CR-D-20-00961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4</a:t>
            </a:fld>
            <a:endParaRPr lang="en-GB" dirty="0"/>
          </a:p>
        </p:txBody>
      </p:sp>
      <p:pic>
        <p:nvPicPr>
          <p:cNvPr id="8" name="コンテンツ プレースホルダー 7" descr="座る, 写真, モニター, 古い が含まれている画像&#10;&#10;自動的に生成された説明">
            <a:extLst>
              <a:ext uri="{FF2B5EF4-FFF2-40B4-BE49-F238E27FC236}">
                <a16:creationId xmlns:a16="http://schemas.microsoft.com/office/drawing/2014/main" id="{223E9AB5-1066-4965-9002-6454E30366F1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70" t="8082" r="27507" b="33409"/>
          <a:stretch/>
        </p:blipFill>
        <p:spPr>
          <a:xfrm>
            <a:off x="676406" y="1325261"/>
            <a:ext cx="3456434" cy="3066739"/>
          </a:xfrm>
        </p:spPr>
      </p:pic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>
          <a:xfrm>
            <a:off x="4352604" y="902268"/>
            <a:ext cx="4271375" cy="3619628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altLang="ja-JP" sz="2000" b="0" dirty="0">
                <a:effectLst/>
                <a:ea typeface="ＭＳ 明朝" panose="02020609040205080304" pitchFamily="17" charset="-128"/>
              </a:rPr>
              <a:t>Urgent coronary angiography showed 90% narrowing in the mid-portion of the left descending artery as culprit lesion (white arrow), and 50% narrowing in the distal left main trunk artery as non-culprit lesion (yellow arrow).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altLang="ja-JP" b="0" dirty="0">
              <a:ea typeface="ＭＳ 明朝" panose="02020609040205080304" pitchFamily="17" charset="-128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altLang="ja-JP" sz="2000" b="0" dirty="0">
                <a:effectLst/>
                <a:ea typeface="ＭＳ 明朝" panose="02020609040205080304" pitchFamily="17" charset="-128"/>
              </a:rPr>
              <a:t>After revascularization of the culprit lesion, we evaluated the non-culprit lesion using intravascular imaging.</a:t>
            </a:r>
          </a:p>
          <a:p>
            <a:endParaRPr lang="en-GB" altLang="ja-JP" sz="2000" b="0" dirty="0">
              <a:effectLst/>
              <a:ea typeface="ＭＳ 明朝" panose="02020609040205080304" pitchFamily="17" charset="-128"/>
            </a:endParaRPr>
          </a:p>
          <a:p>
            <a:endParaRPr lang="en-GB" dirty="0"/>
          </a:p>
        </p:txBody>
      </p:sp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CE32D2E5-F0A8-4F33-92AF-E4765C409E0D}"/>
              </a:ext>
            </a:extLst>
          </p:cNvPr>
          <p:cNvCxnSpPr>
            <a:cxnSpLocks/>
          </p:cNvCxnSpPr>
          <p:nvPr/>
        </p:nvCxnSpPr>
        <p:spPr>
          <a:xfrm flipH="1">
            <a:off x="3018773" y="1908296"/>
            <a:ext cx="275572" cy="471649"/>
          </a:xfrm>
          <a:prstGeom prst="straightConnector1">
            <a:avLst/>
          </a:prstGeom>
          <a:ln w="1016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408139ED-9EDD-4602-BEB6-034CAB6EF066}"/>
              </a:ext>
            </a:extLst>
          </p:cNvPr>
          <p:cNvCxnSpPr>
            <a:cxnSpLocks/>
          </p:cNvCxnSpPr>
          <p:nvPr/>
        </p:nvCxnSpPr>
        <p:spPr>
          <a:xfrm flipV="1">
            <a:off x="1906045" y="2442165"/>
            <a:ext cx="0" cy="550620"/>
          </a:xfrm>
          <a:prstGeom prst="straightConnector1">
            <a:avLst/>
          </a:prstGeom>
          <a:ln w="1016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728198"/>
      </p:ext>
    </p:extLst>
  </p:cSld>
  <p:clrMapOvr>
    <a:masterClrMapping/>
  </p:clrMapOvr>
  <p:transition spd="med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 descr="グラフィカル ユーザー インターフェイス が含まれている画像&#10;&#10;自動的に生成された説明">
            <a:extLst>
              <a:ext uri="{FF2B5EF4-FFF2-40B4-BE49-F238E27FC236}">
                <a16:creationId xmlns:a16="http://schemas.microsoft.com/office/drawing/2014/main" id="{F488FBF0-1BF4-4714-9EA2-E09F7DB984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584" y="818235"/>
            <a:ext cx="8668512" cy="314553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>
                <a:latin typeface="+mn-lt"/>
              </a:rPr>
              <a:t>Case Presentation</a:t>
            </a:r>
            <a:br>
              <a:rPr lang="en-GB" sz="3600" b="0" dirty="0">
                <a:latin typeface="+mn-lt"/>
              </a:rPr>
            </a:br>
            <a:r>
              <a:rPr lang="en-GB" sz="2200" b="0" dirty="0">
                <a:latin typeface="+mn-lt"/>
              </a:rPr>
              <a:t>Investigations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>
                <a:effectLst/>
                <a:latin typeface="Arial" panose="020B0604020202020204" pitchFamily="34" charset="0"/>
                <a:ea typeface="ＭＳ 明朝" panose="02020609040205080304" pitchFamily="17" charset="-128"/>
              </a:rPr>
              <a:t>EHJ-CR-D-20-00961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5</a:t>
            </a:fld>
            <a:endParaRPr lang="en-GB" dirty="0"/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28E59046-580E-457B-BC78-8F07CCC0C03A}"/>
              </a:ext>
            </a:extLst>
          </p:cNvPr>
          <p:cNvSpPr txBox="1"/>
          <p:nvPr/>
        </p:nvSpPr>
        <p:spPr>
          <a:xfrm>
            <a:off x="251412" y="3970751"/>
            <a:ext cx="85418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ja-JP" sz="1600" dirty="0">
                <a:effectLst/>
                <a:ea typeface="ＭＳ 明朝" panose="02020609040205080304" pitchFamily="17" charset="-128"/>
              </a:rPr>
              <a:t>The NIRS-IVUS images showed extensive amounts of lipidic materials as LRP. Maximum LCBI</a:t>
            </a:r>
            <a:r>
              <a:rPr lang="en-GB" altLang="ja-JP" sz="1600" baseline="-25000" dirty="0">
                <a:effectLst/>
                <a:ea typeface="ＭＳ 明朝" panose="02020609040205080304" pitchFamily="17" charset="-128"/>
              </a:rPr>
              <a:t>4mm</a:t>
            </a:r>
            <a:r>
              <a:rPr lang="en-GB" altLang="ja-JP" sz="1600" dirty="0">
                <a:effectLst/>
                <a:ea typeface="ＭＳ 明朝" panose="02020609040205080304" pitchFamily="17" charset="-128"/>
              </a:rPr>
              <a:t> was 422. The OCT showed LRP with a thin-cap and thickness of 50 µm.</a:t>
            </a:r>
            <a:endParaRPr kumimoji="1"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818579931"/>
      </p:ext>
    </p:extLst>
  </p:cSld>
  <p:clrMapOvr>
    <a:masterClrMapping/>
  </p:clrMapOvr>
  <p:transition spd="med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 descr="グラフィカル ユーザー インターフェイス, Web サイト&#10;&#10;自動的に生成された説明">
            <a:extLst>
              <a:ext uri="{FF2B5EF4-FFF2-40B4-BE49-F238E27FC236}">
                <a16:creationId xmlns:a16="http://schemas.microsoft.com/office/drawing/2014/main" id="{7AED8681-4D23-4620-807F-0C7CA48168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584" y="1179325"/>
            <a:ext cx="8180832" cy="240792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>
                <a:latin typeface="+mn-lt"/>
              </a:rPr>
              <a:t>Case Presentation</a:t>
            </a:r>
            <a:br>
              <a:rPr lang="en-GB" sz="3200" b="0" dirty="0">
                <a:latin typeface="+mn-lt"/>
              </a:rPr>
            </a:br>
            <a:r>
              <a:rPr lang="en-GB" sz="2200" b="0" dirty="0">
                <a:latin typeface="+mn-lt"/>
              </a:rPr>
              <a:t>Management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>
                <a:effectLst/>
                <a:latin typeface="Arial" panose="020B0604020202020204" pitchFamily="34" charset="0"/>
                <a:ea typeface="ＭＳ 明朝" panose="02020609040205080304" pitchFamily="17" charset="-128"/>
              </a:rPr>
              <a:t>EHJ-CR-D-20-00961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6</a:t>
            </a:fld>
            <a:endParaRPr lang="en-GB" dirty="0"/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10CF136A-F5E1-4296-BEFB-26B9CF595810}"/>
              </a:ext>
            </a:extLst>
          </p:cNvPr>
          <p:cNvSpPr txBox="1"/>
          <p:nvPr/>
        </p:nvSpPr>
        <p:spPr>
          <a:xfrm>
            <a:off x="238830" y="3463400"/>
            <a:ext cx="880280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ja-JP" sz="1600" dirty="0">
                <a:effectLst/>
                <a:ea typeface="ＭＳ 明朝" panose="02020609040205080304" pitchFamily="17" charset="-128"/>
              </a:rPr>
              <a:t>We prescribed aggressive lipid lowering therapy using PCSK9 inhibitors and statin, and serial assessment with intravascular imaging.</a:t>
            </a:r>
          </a:p>
          <a:p>
            <a:r>
              <a:rPr lang="en-GB" altLang="ja-JP" sz="1600" dirty="0">
                <a:effectLst/>
                <a:ea typeface="ＭＳ 明朝" panose="02020609040205080304" pitchFamily="17" charset="-128"/>
              </a:rPr>
              <a:t>The </a:t>
            </a:r>
            <a:r>
              <a:rPr lang="en-GB" altLang="ja-JP" sz="1600" dirty="0" err="1">
                <a:effectLst/>
                <a:ea typeface="ＭＳ 明朝" panose="02020609040205080304" pitchFamily="17" charset="-128"/>
              </a:rPr>
              <a:t>chemogram</a:t>
            </a:r>
            <a:r>
              <a:rPr lang="en-GB" altLang="ja-JP" sz="1600" dirty="0">
                <a:effectLst/>
                <a:ea typeface="ＭＳ 明朝" panose="02020609040205080304" pitchFamily="17" charset="-128"/>
              </a:rPr>
              <a:t> showed that yellow pixels were significantly and gradually reduced during the follow-up time of 24 months with no remarkable change of angiogram</a:t>
            </a:r>
            <a:r>
              <a:rPr lang="ja-JP" altLang="en-US" sz="1600" dirty="0">
                <a:effectLst/>
                <a:ea typeface="ＭＳ 明朝" panose="02020609040205080304" pitchFamily="17" charset="-128"/>
              </a:rPr>
              <a:t> </a:t>
            </a:r>
            <a:r>
              <a:rPr lang="en-US" altLang="ja-JP" sz="1600" dirty="0">
                <a:effectLst/>
                <a:ea typeface="ＭＳ 明朝" panose="02020609040205080304" pitchFamily="17" charset="-128"/>
              </a:rPr>
              <a:t>coronary</a:t>
            </a:r>
            <a:r>
              <a:rPr lang="en-GB" altLang="ja-JP" sz="1600" dirty="0">
                <a:effectLst/>
                <a:ea typeface="ＭＳ 明朝" panose="02020609040205080304" pitchFamily="17" charset="-128"/>
              </a:rPr>
              <a:t> stenosis.</a:t>
            </a:r>
            <a:endParaRPr kumimoji="1"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2063636865"/>
      </p:ext>
    </p:extLst>
  </p:cSld>
  <p:clrMapOvr>
    <a:masterClrMapping/>
  </p:clrMapOvr>
  <p:transition spd="med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>
                <a:latin typeface="+mn-lt"/>
              </a:rPr>
              <a:t>Case Presentation</a:t>
            </a:r>
            <a:br>
              <a:rPr lang="en-GB" sz="3200" b="0" dirty="0">
                <a:latin typeface="+mn-lt"/>
              </a:rPr>
            </a:br>
            <a:r>
              <a:rPr lang="en-GB" sz="2200" b="0" dirty="0">
                <a:latin typeface="+mn-lt"/>
              </a:rPr>
              <a:t>Management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>
                <a:effectLst/>
                <a:latin typeface="Arial" panose="020B0604020202020204" pitchFamily="34" charset="0"/>
                <a:ea typeface="ＭＳ 明朝" panose="02020609040205080304" pitchFamily="17" charset="-128"/>
              </a:rPr>
              <a:t>EHJ-CR-D-20-00961</a:t>
            </a:r>
            <a:endParaRPr lang="en-GB" altLang="ja-JP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7</a:t>
            </a:fld>
            <a:endParaRPr lang="en-GB" dirty="0"/>
          </a:p>
        </p:txBody>
      </p:sp>
      <p:graphicFrame>
        <p:nvGraphicFramePr>
          <p:cNvPr id="7" name="コンテンツ プレースホルダー 6">
            <a:extLst>
              <a:ext uri="{FF2B5EF4-FFF2-40B4-BE49-F238E27FC236}">
                <a16:creationId xmlns:a16="http://schemas.microsoft.com/office/drawing/2014/main" id="{285F5FBF-6266-4299-AC4A-BED68EE52D3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6643682"/>
              </p:ext>
            </p:extLst>
          </p:nvPr>
        </p:nvGraphicFramePr>
        <p:xfrm>
          <a:off x="1476784" y="1145513"/>
          <a:ext cx="6112133" cy="25302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6CD3EA5-E5C0-440C-8696-06D768F2E7B6}"/>
              </a:ext>
            </a:extLst>
          </p:cNvPr>
          <p:cNvSpPr txBox="1"/>
          <p:nvPr/>
        </p:nvSpPr>
        <p:spPr>
          <a:xfrm rot="16200000">
            <a:off x="7047337" y="2155155"/>
            <a:ext cx="13049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cs typeface="Arial" panose="020B0604020202020204" pitchFamily="34" charset="0"/>
              </a:rPr>
              <a:t>Max LCBI</a:t>
            </a:r>
            <a:r>
              <a:rPr kumimoji="1" lang="en-US" altLang="ja-JP" sz="1200" baseline="-25000" dirty="0">
                <a:cs typeface="Arial" panose="020B0604020202020204" pitchFamily="34" charset="0"/>
              </a:rPr>
              <a:t>4mm</a:t>
            </a:r>
            <a:endParaRPr kumimoji="1" lang="ja-JP" altLang="en-US" sz="1200" baseline="-25000" dirty="0">
              <a:cs typeface="Arial" panose="020B0604020202020204" pitchFamily="34" charset="0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5CF307F8-5EB3-470C-B9E8-8C4DF1835C7C}"/>
              </a:ext>
            </a:extLst>
          </p:cNvPr>
          <p:cNvSpPr txBox="1"/>
          <p:nvPr/>
        </p:nvSpPr>
        <p:spPr>
          <a:xfrm rot="16200000">
            <a:off x="895641" y="2307556"/>
            <a:ext cx="840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cs typeface="Arial" panose="020B0604020202020204" pitchFamily="34" charset="0"/>
              </a:rPr>
              <a:t>LDL-C</a:t>
            </a:r>
            <a:endParaRPr kumimoji="1" lang="ja-JP" altLang="en-US" sz="1200" dirty="0">
              <a:cs typeface="Arial" panose="020B0604020202020204" pitchFamily="34" charset="0"/>
            </a:endParaRPr>
          </a:p>
        </p:txBody>
      </p:sp>
      <p:graphicFrame>
        <p:nvGraphicFramePr>
          <p:cNvPr id="13" name="表 2">
            <a:extLst>
              <a:ext uri="{FF2B5EF4-FFF2-40B4-BE49-F238E27FC236}">
                <a16:creationId xmlns:a16="http://schemas.microsoft.com/office/drawing/2014/main" id="{584FBBB6-20B1-42F7-B10A-7A85B1082D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066746"/>
              </p:ext>
            </p:extLst>
          </p:nvPr>
        </p:nvGraphicFramePr>
        <p:xfrm>
          <a:off x="971600" y="3507890"/>
          <a:ext cx="6112132" cy="5323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31049">
                  <a:extLst>
                    <a:ext uri="{9D8B030D-6E8A-4147-A177-3AD203B41FA5}">
                      <a16:colId xmlns:a16="http://schemas.microsoft.com/office/drawing/2014/main" val="2510269004"/>
                    </a:ext>
                  </a:extLst>
                </a:gridCol>
                <a:gridCol w="698125">
                  <a:extLst>
                    <a:ext uri="{9D8B030D-6E8A-4147-A177-3AD203B41FA5}">
                      <a16:colId xmlns:a16="http://schemas.microsoft.com/office/drawing/2014/main" val="4122950788"/>
                    </a:ext>
                  </a:extLst>
                </a:gridCol>
                <a:gridCol w="730493">
                  <a:extLst>
                    <a:ext uri="{9D8B030D-6E8A-4147-A177-3AD203B41FA5}">
                      <a16:colId xmlns:a16="http://schemas.microsoft.com/office/drawing/2014/main" val="761458247"/>
                    </a:ext>
                  </a:extLst>
                </a:gridCol>
                <a:gridCol w="730493">
                  <a:extLst>
                    <a:ext uri="{9D8B030D-6E8A-4147-A177-3AD203B41FA5}">
                      <a16:colId xmlns:a16="http://schemas.microsoft.com/office/drawing/2014/main" val="3980883123"/>
                    </a:ext>
                  </a:extLst>
                </a:gridCol>
                <a:gridCol w="730493">
                  <a:extLst>
                    <a:ext uri="{9D8B030D-6E8A-4147-A177-3AD203B41FA5}">
                      <a16:colId xmlns:a16="http://schemas.microsoft.com/office/drawing/2014/main" val="4154592460"/>
                    </a:ext>
                  </a:extLst>
                </a:gridCol>
                <a:gridCol w="730493">
                  <a:extLst>
                    <a:ext uri="{9D8B030D-6E8A-4147-A177-3AD203B41FA5}">
                      <a16:colId xmlns:a16="http://schemas.microsoft.com/office/drawing/2014/main" val="3402342244"/>
                    </a:ext>
                  </a:extLst>
                </a:gridCol>
                <a:gridCol w="730493">
                  <a:extLst>
                    <a:ext uri="{9D8B030D-6E8A-4147-A177-3AD203B41FA5}">
                      <a16:colId xmlns:a16="http://schemas.microsoft.com/office/drawing/2014/main" val="381968662"/>
                    </a:ext>
                  </a:extLst>
                </a:gridCol>
                <a:gridCol w="730493">
                  <a:extLst>
                    <a:ext uri="{9D8B030D-6E8A-4147-A177-3AD203B41FA5}">
                      <a16:colId xmlns:a16="http://schemas.microsoft.com/office/drawing/2014/main" val="1895265976"/>
                    </a:ext>
                  </a:extLst>
                </a:gridCol>
              </a:tblGrid>
              <a:tr h="266180">
                <a:tc>
                  <a:txBody>
                    <a:bodyPr/>
                    <a:lstStyle/>
                    <a:p>
                      <a:r>
                        <a:rPr kumimoji="1" lang="en-US" altLang="ja-JP" sz="1100" b="1" dirty="0">
                          <a:latin typeface="+mn-lt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1" lang="en-US" altLang="ja-JP" sz="1100" b="0" dirty="0">
                          <a:latin typeface="+mn-lt"/>
                          <a:cs typeface="Arial" panose="020B0604020202020204" pitchFamily="34" charset="0"/>
                        </a:rPr>
                        <a:t>LDL-C, mg/dL</a:t>
                      </a:r>
                      <a:endParaRPr kumimoji="1" lang="ja-JP" altLang="en-US" sz="1100" b="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42524" marR="42524" marT="21262" marB="21262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+mn-lt"/>
                          <a:cs typeface="Arial" panose="020B0604020202020204" pitchFamily="34" charset="0"/>
                        </a:rPr>
                        <a:t>153</a:t>
                      </a:r>
                      <a:endParaRPr kumimoji="1" lang="ja-JP" altLang="en-US" sz="1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42524" marR="42524" marT="21262" marB="21262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+mn-lt"/>
                          <a:cs typeface="Arial" panose="020B0604020202020204" pitchFamily="34" charset="0"/>
                        </a:rPr>
                        <a:t>76</a:t>
                      </a:r>
                      <a:endParaRPr kumimoji="1" lang="ja-JP" altLang="en-US" sz="1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42524" marR="42524" marT="21262" marB="21262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+mn-lt"/>
                          <a:cs typeface="Arial" panose="020B0604020202020204" pitchFamily="34" charset="0"/>
                        </a:rPr>
                        <a:t>14</a:t>
                      </a:r>
                      <a:endParaRPr kumimoji="1" lang="ja-JP" altLang="en-US" sz="1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42524" marR="42524" marT="21262" marB="21262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+mn-lt"/>
                          <a:cs typeface="Arial" panose="020B0604020202020204" pitchFamily="34" charset="0"/>
                        </a:rPr>
                        <a:t>15</a:t>
                      </a:r>
                      <a:endParaRPr kumimoji="1" lang="ja-JP" altLang="en-US" sz="1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42524" marR="42524" marT="21262" marB="21262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+mn-lt"/>
                          <a:cs typeface="Arial" panose="020B0604020202020204" pitchFamily="34" charset="0"/>
                        </a:rPr>
                        <a:t>11</a:t>
                      </a:r>
                      <a:endParaRPr kumimoji="1" lang="ja-JP" altLang="en-US" sz="1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42524" marR="42524" marT="21262" marB="21262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+mn-lt"/>
                          <a:cs typeface="Arial" panose="020B0604020202020204" pitchFamily="34" charset="0"/>
                        </a:rPr>
                        <a:t>14</a:t>
                      </a:r>
                      <a:endParaRPr kumimoji="1" lang="ja-JP" altLang="en-US" sz="1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42524" marR="42524" marT="21262" marB="21262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+mn-lt"/>
                          <a:cs typeface="Arial" panose="020B0604020202020204" pitchFamily="34" charset="0"/>
                        </a:rPr>
                        <a:t>10</a:t>
                      </a:r>
                      <a:endParaRPr kumimoji="1" lang="ja-JP" altLang="en-US" sz="1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42524" marR="42524" marT="21262" marB="21262"/>
                </a:tc>
                <a:extLst>
                  <a:ext uri="{0D108BD9-81ED-4DB2-BD59-A6C34878D82A}">
                    <a16:rowId xmlns:a16="http://schemas.microsoft.com/office/drawing/2014/main" val="78602777"/>
                  </a:ext>
                </a:extLst>
              </a:tr>
              <a:tr h="266180">
                <a:tc>
                  <a:txBody>
                    <a:bodyPr/>
                    <a:lstStyle/>
                    <a:p>
                      <a:r>
                        <a:rPr kumimoji="1" lang="en-US" altLang="ja-JP" sz="1100" dirty="0">
                          <a:latin typeface="+mn-lt"/>
                          <a:cs typeface="Arial" panose="020B0604020202020204" pitchFamily="34" charset="0"/>
                        </a:rPr>
                        <a:t> MaxLCBI</a:t>
                      </a:r>
                      <a:r>
                        <a:rPr kumimoji="1" lang="en-US" altLang="ja-JP" sz="1100" baseline="-25000" dirty="0">
                          <a:latin typeface="+mn-lt"/>
                          <a:cs typeface="Arial" panose="020B0604020202020204" pitchFamily="34" charset="0"/>
                        </a:rPr>
                        <a:t>4mm</a:t>
                      </a:r>
                      <a:endParaRPr kumimoji="1" lang="ja-JP" altLang="en-US" sz="1100" baseline="-250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42524" marR="42524" marT="21262" marB="21262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+mn-lt"/>
                          <a:cs typeface="Arial" panose="020B0604020202020204" pitchFamily="34" charset="0"/>
                        </a:rPr>
                        <a:t>422</a:t>
                      </a:r>
                      <a:endParaRPr kumimoji="1" lang="ja-JP" altLang="en-US" sz="1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42524" marR="42524" marT="21262" marB="21262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42524" marR="42524" marT="21262" marB="21262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+mn-lt"/>
                          <a:cs typeface="Arial" panose="020B0604020202020204" pitchFamily="34" charset="0"/>
                        </a:rPr>
                        <a:t>417</a:t>
                      </a:r>
                      <a:endParaRPr kumimoji="1" lang="ja-JP" altLang="en-US" sz="1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42524" marR="42524" marT="21262" marB="21262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+mn-lt"/>
                          <a:cs typeface="Arial" panose="020B0604020202020204" pitchFamily="34" charset="0"/>
                        </a:rPr>
                        <a:t>318</a:t>
                      </a:r>
                      <a:endParaRPr kumimoji="1" lang="ja-JP" altLang="en-US" sz="1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42524" marR="42524" marT="21262" marB="21262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+mn-lt"/>
                          <a:cs typeface="Arial" panose="020B0604020202020204" pitchFamily="34" charset="0"/>
                        </a:rPr>
                        <a:t>265</a:t>
                      </a:r>
                      <a:endParaRPr kumimoji="1" lang="ja-JP" altLang="en-US" sz="1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42524" marR="42524" marT="21262" marB="21262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42524" marR="42524" marT="21262" marB="21262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+mn-lt"/>
                          <a:cs typeface="Arial" panose="020B0604020202020204" pitchFamily="34" charset="0"/>
                        </a:rPr>
                        <a:t>109</a:t>
                      </a:r>
                      <a:endParaRPr kumimoji="1" lang="ja-JP" altLang="en-US" sz="1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42524" marR="42524" marT="21262" marB="21262"/>
                </a:tc>
                <a:extLst>
                  <a:ext uri="{0D108BD9-81ED-4DB2-BD59-A6C34878D82A}">
                    <a16:rowId xmlns:a16="http://schemas.microsoft.com/office/drawing/2014/main" val="3725184970"/>
                  </a:ext>
                </a:extLst>
              </a:tr>
            </a:tbl>
          </a:graphicData>
        </a:graphic>
      </p:graphicFrame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E4AAF2A0-1272-44C5-9B44-1DDEA19EF62D}"/>
              </a:ext>
            </a:extLst>
          </p:cNvPr>
          <p:cNvSpPr txBox="1"/>
          <p:nvPr/>
        </p:nvSpPr>
        <p:spPr>
          <a:xfrm>
            <a:off x="764274" y="4102117"/>
            <a:ext cx="788840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ja-JP" sz="1600" kern="100" dirty="0">
                <a:effectLst/>
                <a:ea typeface="ＭＳ 明朝" panose="02020609040205080304" pitchFamily="17" charset="-128"/>
                <a:cs typeface="Times New Roman" panose="02020603050405020304" pitchFamily="18" charset="0"/>
              </a:rPr>
              <a:t>The line graph demonstrated that LDL-C levels decreased immediately, while the LCBI value decreased gradually and with a delay.</a:t>
            </a:r>
            <a:endParaRPr lang="ja-JP" altLang="ja-JP" sz="1600" kern="100" dirty="0">
              <a:effectLst/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endParaRPr kumimoji="1" lang="ja-JP" altLang="en-US" dirty="0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2B68EFD9-3CE7-4B57-BEA5-B1260DBDD064}"/>
              </a:ext>
            </a:extLst>
          </p:cNvPr>
          <p:cNvSpPr txBox="1"/>
          <p:nvPr/>
        </p:nvSpPr>
        <p:spPr>
          <a:xfrm>
            <a:off x="2773442" y="891035"/>
            <a:ext cx="4310290" cy="276999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cs typeface="Arial" panose="020B0604020202020204" pitchFamily="34" charset="0"/>
              </a:rPr>
              <a:t>Rosuvastatin 10mg, Alirocumab 75mg / 2week</a:t>
            </a:r>
            <a:endParaRPr kumimoji="1" lang="ja-JP" altLang="en-US" sz="12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6818097"/>
      </p:ext>
    </p:extLst>
  </p:cSld>
  <p:clrMapOvr>
    <a:masterClrMapping/>
  </p:clrMapOvr>
  <p:transition spd="med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/>
              <a:t>Case Presentation</a:t>
            </a:r>
            <a:br>
              <a:rPr lang="en-GB" sz="3200" b="0" dirty="0"/>
            </a:br>
            <a:r>
              <a:rPr lang="en-GB" sz="2200" b="0" dirty="0"/>
              <a:t>Management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985248" y="4803998"/>
            <a:ext cx="7200800" cy="274637"/>
          </a:xfrm>
        </p:spPr>
        <p:txBody>
          <a:bodyPr/>
          <a:lstStyle/>
          <a:p>
            <a:r>
              <a:rPr lang="en-US" altLang="ja-JP" dirty="0">
                <a:effectLst/>
                <a:latin typeface="Arial" panose="020B0604020202020204" pitchFamily="34" charset="0"/>
                <a:ea typeface="ＭＳ 明朝" panose="02020609040205080304" pitchFamily="17" charset="-128"/>
              </a:rPr>
              <a:t>EHJ-CR-D-20-00961</a:t>
            </a:r>
            <a:endParaRPr lang="en-GB" altLang="ja-JP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8</a:t>
            </a:fld>
            <a:endParaRPr lang="en-GB" dirty="0"/>
          </a:p>
        </p:txBody>
      </p: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CBA1E313-DD00-45C4-BCD0-04DE3557DC6B}"/>
              </a:ext>
            </a:extLst>
          </p:cNvPr>
          <p:cNvSpPr txBox="1"/>
          <p:nvPr/>
        </p:nvSpPr>
        <p:spPr>
          <a:xfrm>
            <a:off x="5588757" y="1123536"/>
            <a:ext cx="333714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ja-JP" sz="1600" dirty="0">
                <a:effectLst/>
                <a:ea typeface="ＭＳ 明朝" panose="02020609040205080304" pitchFamily="17" charset="-128"/>
              </a:rPr>
              <a:t>The OCT at index PCI detected a TCFA with a thickness of 50 µm (white arrow). This thickness increased to 240 µm at 24 months.</a:t>
            </a:r>
            <a:endParaRPr kumimoji="1" lang="en-US" altLang="ja-JP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kumimoji="1" lang="en-US" altLang="ja-JP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1600" dirty="0"/>
              <a:t>Meanwhile, no significant difference was seen in plaque burden and lipid arc during follow-up.</a:t>
            </a:r>
            <a:endParaRPr kumimoji="1" lang="ja-JP" altLang="en-US" sz="1600" dirty="0"/>
          </a:p>
        </p:txBody>
      </p:sp>
      <p:pic>
        <p:nvPicPr>
          <p:cNvPr id="7" name="図 6" descr="グラフィカル ユーザー インターフェイス, アプリケーション&#10;&#10;自動的に生成された説明">
            <a:extLst>
              <a:ext uri="{FF2B5EF4-FFF2-40B4-BE49-F238E27FC236}">
                <a16:creationId xmlns:a16="http://schemas.microsoft.com/office/drawing/2014/main" id="{1544140D-1E58-409A-B58D-B09B5CF4D4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365" y="1147530"/>
            <a:ext cx="5486400" cy="3279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7164364"/>
      </p:ext>
    </p:extLst>
  </p:cSld>
  <p:clrMapOvr>
    <a:masterClrMapping/>
  </p:clrMapOvr>
  <p:transition spd="med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GB" sz="3200" b="0" dirty="0"/>
              <a:t>Discussion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>
                <a:effectLst/>
                <a:latin typeface="Arial" panose="020B0604020202020204" pitchFamily="34" charset="0"/>
                <a:ea typeface="ＭＳ 明朝" panose="02020609040205080304" pitchFamily="17" charset="-128"/>
              </a:rPr>
              <a:t>EHJ-CR-D-20-00961</a:t>
            </a:r>
            <a:endParaRPr lang="en-GB" altLang="ja-JP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9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2000" y="1224000"/>
            <a:ext cx="7128392" cy="3168000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ja-JP" sz="1800" b="0" kern="0" dirty="0">
                <a:ea typeface="Arial" panose="020B0604020202020204" pitchFamily="34" charset="0"/>
              </a:rPr>
              <a:t>T</a:t>
            </a:r>
            <a:r>
              <a:rPr lang="en-GB" altLang="ja-JP" sz="1800" b="0" kern="0" dirty="0">
                <a:effectLst/>
                <a:ea typeface="Arial" panose="020B0604020202020204" pitchFamily="34" charset="0"/>
              </a:rPr>
              <a:t>he rates of non-culprit- and culprit-related MACE were similar, and 9% patients had subsequent non-culprit events within two years</a:t>
            </a:r>
            <a:r>
              <a:rPr lang="ja-JP" altLang="ja-JP" sz="1800" dirty="0">
                <a:effectLst/>
                <a:ea typeface="Century" panose="020406040505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ja-JP" sz="1800" kern="0" baseline="30000" dirty="0">
                <a:effectLst/>
                <a:latin typeface="Arial" panose="020B0604020202020204" pitchFamily="34" charset="0"/>
                <a:ea typeface="ＭＳ Ｐゴシック" panose="020B0600070205080204" pitchFamily="50" charset="-128"/>
              </a:rPr>
              <a:t>3</a:t>
            </a:r>
            <a:r>
              <a:rPr lang="en-GB" altLang="ja-JP" sz="1800" b="0" kern="0" dirty="0">
                <a:effectLst/>
                <a:ea typeface="Arial" panose="020B0604020202020204" pitchFamily="34" charset="0"/>
              </a:rPr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altLang="ja-JP" sz="1800" b="0" kern="0" dirty="0">
              <a:ea typeface="ＭＳ Ｐゴシック" panose="020B060007020508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ja-JP" sz="1800" b="0" kern="0" dirty="0">
                <a:ea typeface="ＭＳ Ｐゴシック" panose="020B0600070205080204" pitchFamily="50" charset="-128"/>
              </a:rPr>
              <a:t>Previous study demonstrated that a</a:t>
            </a:r>
            <a:r>
              <a:rPr lang="en-GB" altLang="ja-JP" sz="1800" b="0" kern="0" dirty="0">
                <a:effectLst/>
                <a:ea typeface="ＭＳ Ｐゴシック" panose="020B0600070205080204" pitchFamily="50" charset="-128"/>
              </a:rPr>
              <a:t> cut off of 400 for max LCBI</a:t>
            </a:r>
            <a:r>
              <a:rPr lang="en-GB" altLang="ja-JP" sz="1800" b="0" kern="0" baseline="-25000" dirty="0">
                <a:effectLst/>
                <a:ea typeface="ＭＳ Ｐゴシック" panose="020B0600070205080204" pitchFamily="50" charset="-128"/>
              </a:rPr>
              <a:t>4mm</a:t>
            </a:r>
            <a:r>
              <a:rPr lang="en-GB" altLang="ja-JP" sz="1800" b="0" kern="0" dirty="0">
                <a:effectLst/>
                <a:ea typeface="ＭＳ Ｐゴシック" panose="020B0600070205080204" pitchFamily="50" charset="-128"/>
              </a:rPr>
              <a:t> , a plaque burden of 70% or more, and  thin-cap fibroatheroma (TCFA) in non-culprit lesions was associated with adverse cardiac events</a:t>
            </a:r>
            <a:r>
              <a:rPr lang="ja-JP" altLang="ja-JP" sz="1800" dirty="0">
                <a:effectLst/>
                <a:ea typeface="Century" panose="020406040505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ja-JP" sz="1800" kern="0" baseline="30000" dirty="0">
                <a:latin typeface="Arial" panose="020B0604020202020204" pitchFamily="34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2-5</a:t>
            </a:r>
            <a:r>
              <a:rPr lang="en-GB" altLang="ja-JP" sz="1800" b="0" kern="0" dirty="0">
                <a:effectLst/>
                <a:ea typeface="ＭＳ 明朝" panose="02020609040205080304" pitchFamily="17" charset="-128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altLang="ja-JP" sz="1800" b="0" kern="0" dirty="0"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ja-JP" sz="1800" b="0" kern="0" dirty="0">
                <a:effectLst/>
                <a:ea typeface="ＭＳ 明朝" panose="02020609040205080304" pitchFamily="17" charset="-128"/>
                <a:cs typeface="Times New Roman" panose="02020603050405020304" pitchFamily="18" charset="0"/>
              </a:rPr>
              <a:t>Our case had LRP (</a:t>
            </a:r>
            <a:r>
              <a:rPr lang="en-GB" altLang="ja-JP" sz="1800" b="0" kern="0" dirty="0">
                <a:effectLst/>
                <a:ea typeface="ＭＳ Ｐゴシック" panose="020B0600070205080204" pitchFamily="50" charset="-128"/>
              </a:rPr>
              <a:t>maxLCBI</a:t>
            </a:r>
            <a:r>
              <a:rPr lang="en-GB" altLang="ja-JP" sz="1800" b="0" kern="0" baseline="-25000" dirty="0">
                <a:effectLst/>
                <a:ea typeface="ＭＳ Ｐゴシック" panose="020B0600070205080204" pitchFamily="50" charset="-128"/>
              </a:rPr>
              <a:t>4mm </a:t>
            </a:r>
            <a:r>
              <a:rPr lang="en-GB" altLang="ja-JP" sz="1800" b="0" kern="0" dirty="0">
                <a:effectLst/>
                <a:ea typeface="ＭＳ Ｐゴシック" panose="020B0600070205080204" pitchFamily="50" charset="-128"/>
              </a:rPr>
              <a:t>422) and TCFA with fibrous cap thickness of 50 µm in LM, which may directly lead to death or serious cardiac outcomes.</a:t>
            </a:r>
            <a:endParaRPr lang="en-GB" altLang="ja-JP" sz="1800" b="0" kern="0" dirty="0">
              <a:effectLst/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7074880"/>
      </p:ext>
    </p:extLst>
  </p:cSld>
  <p:clrMapOvr>
    <a:masterClrMapping/>
  </p:clrMapOvr>
  <p:transition spd="med">
    <p:push dir="u"/>
  </p:transition>
</p:sld>
</file>

<file path=ppt/theme/theme1.xml><?xml version="1.0" encoding="utf-8"?>
<a:theme xmlns:a="http://schemas.openxmlformats.org/drawingml/2006/main" name="Covers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wrap="none" lIns="0" tIns="0" rIns="0" bIns="0" rtlCol="0" anchor="t">
        <a:normAutofit/>
      </a:bodyPr>
      <a:lstStyle>
        <a:defPPr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Main content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Block colour divider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Image divider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Intro content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1172</TotalTime>
  <Words>993</Words>
  <Application>Microsoft Office PowerPoint</Application>
  <PresentationFormat>画面に合わせる (16:9)</PresentationFormat>
  <Paragraphs>98</Paragraphs>
  <Slides>12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5</vt:i4>
      </vt:variant>
      <vt:variant>
        <vt:lpstr>スライド タイトル</vt:lpstr>
      </vt:variant>
      <vt:variant>
        <vt:i4>12</vt:i4>
      </vt:variant>
    </vt:vector>
  </HeadingPairs>
  <TitlesOfParts>
    <vt:vector size="19" baseType="lpstr">
      <vt:lpstr>Arial</vt:lpstr>
      <vt:lpstr>Calibri</vt:lpstr>
      <vt:lpstr>Covers slide master</vt:lpstr>
      <vt:lpstr>Main content slide master</vt:lpstr>
      <vt:lpstr>Block colour divider slide master</vt:lpstr>
      <vt:lpstr>Image divider slide master</vt:lpstr>
      <vt:lpstr>Intro content slide master</vt:lpstr>
      <vt:lpstr>Stepwise regression of non-culprit lipid-rich plaque observed using serial NIRS-IVUS and OCT measurements after aggressive cholesterol-lowering treatment with PCSK9 inhibitor</vt:lpstr>
      <vt:lpstr>Introduction</vt:lpstr>
      <vt:lpstr>Case Presentation History and Examination Findings</vt:lpstr>
      <vt:lpstr>Case Presentation Investigations</vt:lpstr>
      <vt:lpstr>Case Presentation Investigations</vt:lpstr>
      <vt:lpstr>Case Presentation Management</vt:lpstr>
      <vt:lpstr>Case Presentation Management</vt:lpstr>
      <vt:lpstr>Case Presentation Management</vt:lpstr>
      <vt:lpstr>Discussion</vt:lpstr>
      <vt:lpstr>Discussion</vt:lpstr>
      <vt:lpstr>Learning Points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Presentation: 1 October 2017</dc:title>
  <dc:creator>Mark Arnold</dc:creator>
  <cp:lastModifiedBy>Jyunkanki4</cp:lastModifiedBy>
  <cp:revision>73</cp:revision>
  <dcterms:created xsi:type="dcterms:W3CDTF">2017-10-02T09:19:02Z</dcterms:created>
  <dcterms:modified xsi:type="dcterms:W3CDTF">2021-01-03T07:47:35Z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446924040</vt:i4>
  </property>
  <property fmtid="{D5CDD505-2E9C-101B-9397-08002B2CF9AE}" pid="3" name="_NewReviewCycle">
    <vt:lpwstr/>
  </property>
  <property fmtid="{D5CDD505-2E9C-101B-9397-08002B2CF9AE}" pid="4" name="_EmailSubject">
    <vt:lpwstr>EHJ-CR Template</vt:lpwstr>
  </property>
  <property fmtid="{D5CDD505-2E9C-101B-9397-08002B2CF9AE}" pid="5" name="_AuthorEmail">
    <vt:lpwstr>charley.james@oup.com</vt:lpwstr>
  </property>
  <property fmtid="{D5CDD505-2E9C-101B-9397-08002B2CF9AE}" pid="6" name="_AuthorEmailDisplayName">
    <vt:lpwstr>JAMES, Charley</vt:lpwstr>
  </property>
</Properties>
</file>