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354" r:id="rId3"/>
    <p:sldId id="372" r:id="rId4"/>
    <p:sldId id="278" r:id="rId5"/>
    <p:sldId id="374" r:id="rId6"/>
    <p:sldId id="363" r:id="rId7"/>
    <p:sldId id="38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42" autoAdjust="0"/>
    <p:restoredTop sz="90654" autoAdjust="0"/>
  </p:normalViewPr>
  <p:slideViewPr>
    <p:cSldViewPr snapToGrid="0" snapToObjects="1">
      <p:cViewPr varScale="1">
        <p:scale>
          <a:sx n="136" d="100"/>
          <a:sy n="136" d="100"/>
        </p:scale>
        <p:origin x="18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Volumes\Bedrosian%20Lab\M.%20Embury\Mouse%20Work\Fluvastatin%20Experiment\C3%20Tag%20Mice%20Master%20Lo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Volumes\Bedrosian%20Lab\Anjana\IB%20-Lab\IB-data\Experiments\Aperio%20images\pAMPK\Vehicle\pAMPK%20quant%20combined-2.xls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Volumes\Bedrosian%20Lab\Anjana\IB%20-Lab\IB-data\Experiments\Odyssey\Quantification\PARP-combined%20-WB-quan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Weight!$P$101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Weight!$Q$102:$Q$105</c:f>
                <c:numCache>
                  <c:formatCode>General</c:formatCode>
                  <c:ptCount val="4"/>
                  <c:pt idx="0">
                    <c:v>0.5258688049314203</c:v>
                  </c:pt>
                  <c:pt idx="1">
                    <c:v>0.7195356836182617</c:v>
                  </c:pt>
                  <c:pt idx="2">
                    <c:v>0.91429759925311016</c:v>
                  </c:pt>
                  <c:pt idx="3">
                    <c:v>0.46519082106163667</c:v>
                  </c:pt>
                </c:numCache>
              </c:numRef>
            </c:plus>
            <c:minus>
              <c:numRef>
                <c:f>Weight!$Q$102:$Q$105</c:f>
                <c:numCache>
                  <c:formatCode>General</c:formatCode>
                  <c:ptCount val="4"/>
                  <c:pt idx="0">
                    <c:v>0.5258688049314203</c:v>
                  </c:pt>
                  <c:pt idx="1">
                    <c:v>0.7195356836182617</c:v>
                  </c:pt>
                  <c:pt idx="2">
                    <c:v>0.91429759925311016</c:v>
                  </c:pt>
                  <c:pt idx="3">
                    <c:v>0.46519082106163667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Weight!$O$102:$O$105</c:f>
              <c:strCache>
                <c:ptCount val="4"/>
                <c:pt idx="0">
                  <c:v>vehicle </c:v>
                </c:pt>
                <c:pt idx="1">
                  <c:v>Fluvastatin</c:v>
                </c:pt>
                <c:pt idx="2">
                  <c:v>Aspirin</c:v>
                </c:pt>
                <c:pt idx="3">
                  <c:v>Fluvastatin+Aspirin</c:v>
                </c:pt>
              </c:strCache>
            </c:strRef>
          </c:cat>
          <c:val>
            <c:numRef>
              <c:f>Weight!$P$102:$P$105</c:f>
              <c:numCache>
                <c:formatCode>General</c:formatCode>
                <c:ptCount val="4"/>
                <c:pt idx="0">
                  <c:v>3.96</c:v>
                </c:pt>
                <c:pt idx="1">
                  <c:v>5.1180000000000003</c:v>
                </c:pt>
                <c:pt idx="2">
                  <c:v>4.383</c:v>
                </c:pt>
                <c:pt idx="3">
                  <c:v>3.8850000000000007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7B-D54B-9ED6-CC81EB4B11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2064832"/>
        <c:axId val="602057552"/>
      </c:barChart>
      <c:catAx>
        <c:axId val="60206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02057552"/>
        <c:crosses val="autoZero"/>
        <c:auto val="1"/>
        <c:lblAlgn val="ctr"/>
        <c:lblOffset val="100"/>
        <c:noMultiLvlLbl val="0"/>
      </c:catAx>
      <c:valAx>
        <c:axId val="602057552"/>
        <c:scaling>
          <c:orientation val="minMax"/>
        </c:scaling>
        <c:delete val="0"/>
        <c:axPos val="l"/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02064832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'67 Veh 2-3'!$AG$22</c:f>
              <c:strCache>
                <c:ptCount val="1"/>
                <c:pt idx="0">
                  <c:v>Vehicle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'67 Veh 2-3'!$AG$38:$AG$47</c:f>
                <c:numCache>
                  <c:formatCode>General</c:formatCode>
                  <c:ptCount val="10"/>
                  <c:pt idx="0">
                    <c:v>6.7977295758465752</c:v>
                  </c:pt>
                  <c:pt idx="1">
                    <c:v>6.7977303585393054</c:v>
                  </c:pt>
                  <c:pt idx="2">
                    <c:v>1.8158058213868009</c:v>
                  </c:pt>
                  <c:pt idx="3">
                    <c:v>5.1905763066015691</c:v>
                  </c:pt>
                  <c:pt idx="4">
                    <c:v>1.9638200749671884</c:v>
                  </c:pt>
                  <c:pt idx="5">
                    <c:v>0.16945456506254311</c:v>
                  </c:pt>
                  <c:pt idx="6">
                    <c:v>0.16945000614541655</c:v>
                  </c:pt>
                  <c:pt idx="7">
                    <c:v>7.9191897477282929</c:v>
                  </c:pt>
                  <c:pt idx="8">
                    <c:v>6.3078731012393838</c:v>
                  </c:pt>
                  <c:pt idx="9">
                    <c:v>4.18961627405863</c:v>
                  </c:pt>
                </c:numCache>
              </c:numRef>
            </c:plus>
            <c:minus>
              <c:numRef>
                <c:f>'67 Veh 2-3'!$AG$38:$AG$47</c:f>
                <c:numCache>
                  <c:formatCode>General</c:formatCode>
                  <c:ptCount val="10"/>
                  <c:pt idx="0">
                    <c:v>6.7977295758465752</c:v>
                  </c:pt>
                  <c:pt idx="1">
                    <c:v>6.7977303585393054</c:v>
                  </c:pt>
                  <c:pt idx="2">
                    <c:v>1.8158058213868009</c:v>
                  </c:pt>
                  <c:pt idx="3">
                    <c:v>5.1905763066015691</c:v>
                  </c:pt>
                  <c:pt idx="4">
                    <c:v>1.9638200749671884</c:v>
                  </c:pt>
                  <c:pt idx="5">
                    <c:v>0.16945456506254311</c:v>
                  </c:pt>
                  <c:pt idx="6">
                    <c:v>0.16945000614541655</c:v>
                  </c:pt>
                  <c:pt idx="7">
                    <c:v>7.9191897477282929</c:v>
                  </c:pt>
                  <c:pt idx="8">
                    <c:v>6.3078731012393838</c:v>
                  </c:pt>
                  <c:pt idx="9">
                    <c:v>4.18961627405863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'67 Veh 2-3'!$AF$23:$AF$27</c:f>
              <c:strCache>
                <c:ptCount val="5"/>
                <c:pt idx="0">
                  <c:v> % Positive Cells</c:v>
                </c:pt>
                <c:pt idx="1">
                  <c:v> % (0+)</c:v>
                </c:pt>
                <c:pt idx="2">
                  <c:v> % (1+)</c:v>
                </c:pt>
                <c:pt idx="3">
                  <c:v> % (2+)</c:v>
                </c:pt>
                <c:pt idx="4">
                  <c:v> % (3+)</c:v>
                </c:pt>
              </c:strCache>
            </c:strRef>
          </c:cat>
          <c:val>
            <c:numRef>
              <c:f>'67 Veh 2-3'!$AG$23:$AG$27</c:f>
              <c:numCache>
                <c:formatCode>0.00</c:formatCode>
                <c:ptCount val="5"/>
                <c:pt idx="0">
                  <c:v>73.235675000000001</c:v>
                </c:pt>
                <c:pt idx="1">
                  <c:v>26.764323749999999</c:v>
                </c:pt>
                <c:pt idx="2">
                  <c:v>37.953724999999999</c:v>
                </c:pt>
                <c:pt idx="3">
                  <c:v>28.238834999999998</c:v>
                </c:pt>
                <c:pt idx="4">
                  <c:v>7.0430792499999999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31-1B4E-A65F-6B9BAD3E9B85}"/>
            </c:ext>
          </c:extLst>
        </c:ser>
        <c:ser>
          <c:idx val="1"/>
          <c:order val="1"/>
          <c:tx>
            <c:strRef>
              <c:f>'67 Veh 2-3'!$AH$22</c:f>
              <c:strCache>
                <c:ptCount val="1"/>
                <c:pt idx="0">
                  <c:v>Fluvastatin + Aspirin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'67 Veh 2-3'!$AH$38:$AH$47</c:f>
                <c:numCache>
                  <c:formatCode>General</c:formatCode>
                  <c:ptCount val="10"/>
                  <c:pt idx="0">
                    <c:v>3.6808678206745822</c:v>
                  </c:pt>
                  <c:pt idx="1">
                    <c:v>3.6808678206745822</c:v>
                  </c:pt>
                  <c:pt idx="2">
                    <c:v>3.6808678206745822</c:v>
                  </c:pt>
                  <c:pt idx="3">
                    <c:v>3.6808678206745822</c:v>
                  </c:pt>
                  <c:pt idx="4">
                    <c:v>3.6808678206745822</c:v>
                  </c:pt>
                  <c:pt idx="5">
                    <c:v>3.6808678206745822</c:v>
                  </c:pt>
                  <c:pt idx="6">
                    <c:v>3.6808678206745822</c:v>
                  </c:pt>
                  <c:pt idx="7">
                    <c:v>3.6808678206745822</c:v>
                  </c:pt>
                  <c:pt idx="8">
                    <c:v>3.6808678206745822</c:v>
                  </c:pt>
                  <c:pt idx="9">
                    <c:v>3.6808678206745822</c:v>
                  </c:pt>
                </c:numCache>
              </c:numRef>
            </c:plus>
            <c:minus>
              <c:numRef>
                <c:f>'67 Veh 2-3'!$AH$38:$AH$47</c:f>
                <c:numCache>
                  <c:formatCode>General</c:formatCode>
                  <c:ptCount val="10"/>
                  <c:pt idx="0">
                    <c:v>3.6808678206745822</c:v>
                  </c:pt>
                  <c:pt idx="1">
                    <c:v>3.6808678206745822</c:v>
                  </c:pt>
                  <c:pt idx="2">
                    <c:v>3.6808678206745822</c:v>
                  </c:pt>
                  <c:pt idx="3">
                    <c:v>3.6808678206745822</c:v>
                  </c:pt>
                  <c:pt idx="4">
                    <c:v>3.6808678206745822</c:v>
                  </c:pt>
                  <c:pt idx="5">
                    <c:v>3.6808678206745822</c:v>
                  </c:pt>
                  <c:pt idx="6">
                    <c:v>3.6808678206745822</c:v>
                  </c:pt>
                  <c:pt idx="7">
                    <c:v>3.6808678206745822</c:v>
                  </c:pt>
                  <c:pt idx="8">
                    <c:v>3.6808678206745822</c:v>
                  </c:pt>
                  <c:pt idx="9">
                    <c:v>3.6808678206745822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'67 Veh 2-3'!$AF$23:$AF$27</c:f>
              <c:strCache>
                <c:ptCount val="5"/>
                <c:pt idx="0">
                  <c:v> % Positive Cells</c:v>
                </c:pt>
                <c:pt idx="1">
                  <c:v> % (0+)</c:v>
                </c:pt>
                <c:pt idx="2">
                  <c:v> % (1+)</c:v>
                </c:pt>
                <c:pt idx="3">
                  <c:v> % (2+)</c:v>
                </c:pt>
                <c:pt idx="4">
                  <c:v> % (3+)</c:v>
                </c:pt>
              </c:strCache>
            </c:strRef>
          </c:cat>
          <c:val>
            <c:numRef>
              <c:f>'67 Veh 2-3'!$AH$23:$AH$27</c:f>
              <c:numCache>
                <c:formatCode>0.00</c:formatCode>
                <c:ptCount val="5"/>
                <c:pt idx="0">
                  <c:v>78.799800000000005</c:v>
                </c:pt>
                <c:pt idx="1">
                  <c:v>21.20019125</c:v>
                </c:pt>
                <c:pt idx="2">
                  <c:v>43.319362499999997</c:v>
                </c:pt>
                <c:pt idx="3">
                  <c:v>24.5488125</c:v>
                </c:pt>
                <c:pt idx="4">
                  <c:v>10.931652874999999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31-1B4E-A65F-6B9BAD3E9B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99060256"/>
        <c:axId val="606304416"/>
      </c:barChart>
      <c:catAx>
        <c:axId val="159906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06304416"/>
        <c:crosses val="autoZero"/>
        <c:auto val="1"/>
        <c:lblAlgn val="ctr"/>
        <c:lblOffset val="100"/>
        <c:noMultiLvlLbl val="0"/>
      </c:catAx>
      <c:valAx>
        <c:axId val="606304416"/>
        <c:scaling>
          <c:orientation val="minMax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9906025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9.9927610656243754E-2"/>
          <c:y val="4.3521259842519679E-2"/>
          <c:w val="0.87692022161934735"/>
          <c:h val="4.28141732283464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2700" cap="flat" cmpd="sng" algn="ctr">
      <a:noFill/>
      <a:round/>
    </a:ln>
    <a:effectLst/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PARP/actin</a:t>
            </a:r>
          </a:p>
        </c:rich>
      </c:tx>
      <c:layout>
        <c:manualLayout>
          <c:xMode val="edge"/>
          <c:yMode val="edge"/>
          <c:x val="0.44889541687456153"/>
          <c:y val="7.95605999620990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8332463444347837E-2"/>
          <c:y val="4.0689974163687068E-2"/>
          <c:w val="0.92358343691798162"/>
          <c:h val="0.899132403142539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Sheet2!$AB$18</c:f>
              <c:strCache>
                <c:ptCount val="1"/>
                <c:pt idx="0">
                  <c:v>MCF10.NeoT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Sheet2!$AE$19:$AE$26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3.833203921387657</c:v>
                  </c:pt>
                  <c:pt idx="2">
                    <c:v>0.70152817526900202</c:v>
                  </c:pt>
                  <c:pt idx="3">
                    <c:v>7.5332432265661636E-2</c:v>
                  </c:pt>
                  <c:pt idx="4">
                    <c:v>3.9747583718529316</c:v>
                  </c:pt>
                  <c:pt idx="5">
                    <c:v>0.39706923696219038</c:v>
                  </c:pt>
                  <c:pt idx="6">
                    <c:v>0.29598046357344499</c:v>
                  </c:pt>
                  <c:pt idx="7">
                    <c:v>0.10443355503604466</c:v>
                  </c:pt>
                </c:numCache>
              </c:numRef>
            </c:plus>
            <c:minus>
              <c:numRef>
                <c:f>Sheet2!$AE$19:$AE$26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3.833203921387657</c:v>
                  </c:pt>
                  <c:pt idx="2">
                    <c:v>0.70152817526900202</c:v>
                  </c:pt>
                  <c:pt idx="3">
                    <c:v>7.5332432265661636E-2</c:v>
                  </c:pt>
                  <c:pt idx="4">
                    <c:v>3.9747583718529316</c:v>
                  </c:pt>
                  <c:pt idx="5">
                    <c:v>0.39706923696219038</c:v>
                  </c:pt>
                  <c:pt idx="6">
                    <c:v>0.29598046357344499</c:v>
                  </c:pt>
                  <c:pt idx="7">
                    <c:v>0.10443355503604466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Sheet2!$AA$19:$AA$26</c:f>
              <c:strCache>
                <c:ptCount val="8"/>
                <c:pt idx="0">
                  <c:v>Vehicle</c:v>
                </c:pt>
                <c:pt idx="1">
                  <c:v>Fluvastatin </c:v>
                </c:pt>
                <c:pt idx="2">
                  <c:v>FVA +GGPP</c:v>
                </c:pt>
                <c:pt idx="3">
                  <c:v>FVA +MVA</c:v>
                </c:pt>
                <c:pt idx="4">
                  <c:v>FVA +Squalene</c:v>
                </c:pt>
                <c:pt idx="5">
                  <c:v>GGPP (10µM)</c:v>
                </c:pt>
                <c:pt idx="6">
                  <c:v>MVA (100µM)</c:v>
                </c:pt>
                <c:pt idx="7">
                  <c:v>Squalene (50µM)</c:v>
                </c:pt>
              </c:strCache>
            </c:strRef>
          </c:cat>
          <c:val>
            <c:numRef>
              <c:f>Sheet2!$AB$19:$AB$26</c:f>
              <c:numCache>
                <c:formatCode>0.00</c:formatCode>
                <c:ptCount val="8"/>
                <c:pt idx="0" formatCode="General">
                  <c:v>1</c:v>
                </c:pt>
                <c:pt idx="1">
                  <c:v>10.571265957378925</c:v>
                </c:pt>
                <c:pt idx="2">
                  <c:v>1.1168699605578032</c:v>
                </c:pt>
                <c:pt idx="3">
                  <c:v>0.20758386051720112</c:v>
                </c:pt>
                <c:pt idx="4">
                  <c:v>7.9197490642312083</c:v>
                </c:pt>
                <c:pt idx="5">
                  <c:v>0.61678838734225305</c:v>
                </c:pt>
                <c:pt idx="6">
                  <c:v>0.89739290030525276</c:v>
                </c:pt>
                <c:pt idx="7">
                  <c:v>0.35390562711132478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5C-A94C-9794-3545F84D0DE3}"/>
            </c:ext>
          </c:extLst>
        </c:ser>
        <c:ser>
          <c:idx val="1"/>
          <c:order val="1"/>
          <c:tx>
            <c:strRef>
              <c:f>Sheet2!$AC$18</c:f>
              <c:strCache>
                <c:ptCount val="1"/>
                <c:pt idx="0">
                  <c:v>MCF10.AT1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Sheet2!$AF$19:$AF$26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1.6256825530248962</c:v>
                  </c:pt>
                  <c:pt idx="2">
                    <c:v>0.24000180408017324</c:v>
                  </c:pt>
                  <c:pt idx="3">
                    <c:v>0.22828982770792872</c:v>
                  </c:pt>
                  <c:pt idx="4">
                    <c:v>0.85244640962033813</c:v>
                  </c:pt>
                  <c:pt idx="5">
                    <c:v>0.89780317837854506</c:v>
                  </c:pt>
                  <c:pt idx="6">
                    <c:v>5.0180956599861867E-2</c:v>
                  </c:pt>
                  <c:pt idx="7">
                    <c:v>1.291612420139183</c:v>
                  </c:pt>
                </c:numCache>
              </c:numRef>
            </c:plus>
            <c:minus>
              <c:numRef>
                <c:f>Sheet2!$AF$19:$AF$26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1.6256825530248962</c:v>
                  </c:pt>
                  <c:pt idx="2">
                    <c:v>0.24000180408017324</c:v>
                  </c:pt>
                  <c:pt idx="3">
                    <c:v>0.22828982770792872</c:v>
                  </c:pt>
                  <c:pt idx="4">
                    <c:v>0.85244640962033813</c:v>
                  </c:pt>
                  <c:pt idx="5">
                    <c:v>0.89780317837854506</c:v>
                  </c:pt>
                  <c:pt idx="6">
                    <c:v>5.0180956599861867E-2</c:v>
                  </c:pt>
                  <c:pt idx="7">
                    <c:v>1.291612420139183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Sheet2!$AA$19:$AA$26</c:f>
              <c:strCache>
                <c:ptCount val="8"/>
                <c:pt idx="0">
                  <c:v>Vehicle</c:v>
                </c:pt>
                <c:pt idx="1">
                  <c:v>Fluvastatin </c:v>
                </c:pt>
                <c:pt idx="2">
                  <c:v>FVA +GGPP</c:v>
                </c:pt>
                <c:pt idx="3">
                  <c:v>FVA +MVA</c:v>
                </c:pt>
                <c:pt idx="4">
                  <c:v>FVA +Squalene</c:v>
                </c:pt>
                <c:pt idx="5">
                  <c:v>GGPP (10µM)</c:v>
                </c:pt>
                <c:pt idx="6">
                  <c:v>MVA (100µM)</c:v>
                </c:pt>
                <c:pt idx="7">
                  <c:v>Squalene (50µM)</c:v>
                </c:pt>
              </c:strCache>
            </c:strRef>
          </c:cat>
          <c:val>
            <c:numRef>
              <c:f>Sheet2!$AC$19:$AC$26</c:f>
              <c:numCache>
                <c:formatCode>0.00</c:formatCode>
                <c:ptCount val="8"/>
                <c:pt idx="0" formatCode="General">
                  <c:v>1</c:v>
                </c:pt>
                <c:pt idx="1">
                  <c:v>7.0052089630305092</c:v>
                </c:pt>
                <c:pt idx="2">
                  <c:v>0.83714235304647</c:v>
                </c:pt>
                <c:pt idx="3">
                  <c:v>0.76173563047276449</c:v>
                </c:pt>
                <c:pt idx="4">
                  <c:v>2.858826009195699</c:v>
                </c:pt>
                <c:pt idx="5">
                  <c:v>0.84370365289499583</c:v>
                </c:pt>
                <c:pt idx="6">
                  <c:v>0.77373808383421439</c:v>
                </c:pt>
                <c:pt idx="7">
                  <c:v>0.77908611583790333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5C-A94C-9794-3545F84D0D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0951888"/>
        <c:axId val="500954688"/>
      </c:barChart>
      <c:catAx>
        <c:axId val="50095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00954688"/>
        <c:crosses val="autoZero"/>
        <c:auto val="1"/>
        <c:lblAlgn val="ctr"/>
        <c:lblOffset val="100"/>
        <c:noMultiLvlLbl val="0"/>
      </c:catAx>
      <c:valAx>
        <c:axId val="500954688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0095188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61277957237069758"/>
          <c:y val="8.8782112020698273E-2"/>
          <c:w val="0.34507654525608489"/>
          <c:h val="5.59414383867365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24EE-0E31-4729-8F79-E07BBE864FAB}" type="datetimeFigureOut">
              <a:rPr lang="en-US" smtClean="0"/>
              <a:t>4/5/21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74E60-5247-4F9D-88D4-3672B2DAF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17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D671388A-9AAB-FB47-9796-95958A5DED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971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D74E60-5247-4F9D-88D4-3672B2DAF9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7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74E60-5247-4F9D-88D4-3672B2DAF9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31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3CEE8-A7C2-A747-A761-3925AA7248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44C639-37EE-5A48-BB08-D59C7985C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98B01-0FBB-2D45-ABA9-8AE48858C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C3883-9F0D-A14B-8FBE-4DC420991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8FE50-86E8-DC4A-BD09-E34049410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4A4C7-8C42-8643-879D-AFDD9BA8F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CADA8F-1902-6A4B-81B0-C39727E12C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28182-F3B1-9740-83E0-540751AB7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E8E6D-66F0-B047-BC30-5CCA58170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18726-7DC1-6A4C-8CDF-F19A718EA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68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CD1F9D-444F-D94C-A8C5-A99184FBD2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3FE0FA-5A60-334C-982F-66B0095DE7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60CF8-71DB-F643-B981-539133A7D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48CAA-8CBB-8F4D-B943-7B81999DC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775C7-5DD8-3D48-B997-5859B00AF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76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FDDA9-27DB-AB47-BCB9-1FC59215E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E727F-3CBF-704E-940D-900AB4349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6D803-671E-5140-9149-6A46DB600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FD274-3FCC-D24A-ABE6-139E612CD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8879F-F76C-1D42-A2CA-91F9F08BA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4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ECFCD-309E-F94A-AE3A-63F8566DB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44EE3-99B0-3D4C-AED0-7C58371D8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94D73-0A66-5742-B1E9-F09134AB6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2DC97-45A5-3D4B-B430-A1AA6B567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060-E8DB-9341-86CD-7CC9BA555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87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2343-6FC0-EC47-8B12-BC58DE12B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BE806-8A89-124A-B70E-760D758586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9F3A8F-3054-DC4E-AD5C-8DBC62C59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7418A-1056-2E44-A42C-AB4A9D215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4253B0-98FE-BE43-8373-AC5E965C4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FF67F-54A4-5440-8FBA-FB250164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2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77BF9-6EE7-A346-95BC-E694E22D5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193E2-8428-2B40-9B53-20EE82888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9171D9-B226-AC43-9D3E-90B39DCA4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FE4097-56B4-604F-9848-86B279241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17CF0B-F6D4-F045-844B-73EF1710AF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66DAA0-7B81-E345-9A3A-3C86ADCC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622B37-7DE6-C445-8349-1BC4706BF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4BA2BE-13A9-B545-87B8-94D5BD888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1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47E93-3F81-CD4A-8CC7-B4BAD876A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6158E7-B7EE-494E-AA30-EF0D7BEB0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A4168-9BD6-A34E-946D-39B46F018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68FAB-7354-2647-A37C-A7E3A3498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60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F55F6C-3B26-454D-BCEC-2276C5661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FDE207-D49C-0140-B811-01D75204D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9721E-E816-DE4F-A9EB-94A4DF4B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19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C220A-F8F4-304F-8CD1-853C2EDE8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0E8FA-C0B0-7A48-8B91-9FEE4A5A7A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E746F5-3EDD-C849-BB40-2B202BD8A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79CF38-3C9D-C048-80D2-FDB9584AE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F8D28D-FFCD-D44C-98D1-5600E8FD5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550B31-EB28-9C43-B85D-55168031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8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45FC1-33B3-DE41-A731-E63ECD3AD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51E490-E25B-5348-8DA5-4909F38249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97D240-98CC-064B-9C11-9F4C7265B0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A0BD0B-9F62-054D-B3F6-A28281325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B0B20-247E-1B4E-AE58-2863ACF4A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FACE70-C51C-F74C-9851-A838F4C09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5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BE3ACA-2D83-7B42-A9FB-3443F46FC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2D9F94-C281-FF43-87D7-BE3D8E532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E3C9A-EABC-944F-9EEB-96CF0D971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1A506-276B-364B-8A2D-88A606B6F88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BD79C-DF44-6042-AF58-8F45081E01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16C9A-9226-6F41-BC07-CDE7BF423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89325-AE48-D344-9594-C5D1BBC8D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1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914BF89-EA65-E248-BE53-5FB6A15108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052669"/>
              </p:ext>
            </p:extLst>
          </p:nvPr>
        </p:nvGraphicFramePr>
        <p:xfrm>
          <a:off x="2518853" y="706534"/>
          <a:ext cx="4423359" cy="4108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4E12B87-8C3F-0645-8D71-3CC20D3AF66A}"/>
              </a:ext>
            </a:extLst>
          </p:cNvPr>
          <p:cNvSpPr txBox="1"/>
          <p:nvPr/>
        </p:nvSpPr>
        <p:spPr>
          <a:xfrm rot="16200000">
            <a:off x="951836" y="2027446"/>
            <a:ext cx="2418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Average change in body weight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over 16wks treatment period (g)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84CE53-2272-2D4A-8745-57E137410BFD}"/>
              </a:ext>
            </a:extLst>
          </p:cNvPr>
          <p:cNvSpPr txBox="1"/>
          <p:nvPr/>
        </p:nvSpPr>
        <p:spPr>
          <a:xfrm>
            <a:off x="120231" y="5700994"/>
            <a:ext cx="11625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 Fig. 1A: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Bar diagram show net change in body weight among mice of various treatment groups over a 16 week treatment period.    </a:t>
            </a:r>
          </a:p>
        </p:txBody>
      </p:sp>
    </p:spTree>
    <p:extLst>
      <p:ext uri="{BB962C8B-B14F-4D97-AF65-F5344CB8AC3E}">
        <p14:creationId xmlns:p14="http://schemas.microsoft.com/office/powerpoint/2010/main" val="2190293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C22D83-D99C-FE48-8941-5EF39A3DE628}"/>
              </a:ext>
            </a:extLst>
          </p:cNvPr>
          <p:cNvSpPr txBox="1"/>
          <p:nvPr/>
        </p:nvSpPr>
        <p:spPr>
          <a:xfrm>
            <a:off x="592248" y="338673"/>
            <a:ext cx="3284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 Table 1: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Primers used for qPCR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5804D4-1D41-41F1-BE44-55ADF4F739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003162"/>
              </p:ext>
            </p:extLst>
          </p:nvPr>
        </p:nvGraphicFramePr>
        <p:xfrm>
          <a:off x="677334" y="1140771"/>
          <a:ext cx="541866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937">
                  <a:extLst>
                    <a:ext uri="{9D8B030D-6E8A-4147-A177-3AD203B41FA5}">
                      <a16:colId xmlns:a16="http://schemas.microsoft.com/office/drawing/2014/main" val="3168027526"/>
                    </a:ext>
                  </a:extLst>
                </a:gridCol>
                <a:gridCol w="4045729">
                  <a:extLst>
                    <a:ext uri="{9D8B030D-6E8A-4147-A177-3AD203B41FA5}">
                      <a16:colId xmlns:a16="http://schemas.microsoft.com/office/drawing/2014/main" val="27317539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sequence for mouse transcripts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072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HMGCR -F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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CATGACATTCTT CCCGGCCT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81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HMGCR-R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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ATCCAGCGACTATGAGCGTG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2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AMPK-F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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AAGCCGAC CCAATGACATCA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699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APMK-R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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CTTCCTTCGTACACGCAAAT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656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L19-F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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CCCGTCAGCAGATCAGGAAG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241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L19-R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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ATCCGAGCATTGGCAGTACC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910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330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C22D83-D99C-FE48-8941-5EF39A3DE628}"/>
              </a:ext>
            </a:extLst>
          </p:cNvPr>
          <p:cNvSpPr txBox="1"/>
          <p:nvPr/>
        </p:nvSpPr>
        <p:spPr>
          <a:xfrm>
            <a:off x="592248" y="338673"/>
            <a:ext cx="7168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 Table 2: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Aspirin treatment increases AMPK transcript levels in MCF10.DCIS cells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96493A8-1B02-4901-B044-F458D2FB7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078819"/>
              </p:ext>
            </p:extLst>
          </p:nvPr>
        </p:nvGraphicFramePr>
        <p:xfrm>
          <a:off x="1295894" y="1295565"/>
          <a:ext cx="5042684" cy="32238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8733">
                  <a:extLst>
                    <a:ext uri="{9D8B030D-6E8A-4147-A177-3AD203B41FA5}">
                      <a16:colId xmlns:a16="http://schemas.microsoft.com/office/drawing/2014/main" val="1131771326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1756806944"/>
                    </a:ext>
                  </a:extLst>
                </a:gridCol>
                <a:gridCol w="903167">
                  <a:extLst>
                    <a:ext uri="{9D8B030D-6E8A-4147-A177-3AD203B41FA5}">
                      <a16:colId xmlns:a16="http://schemas.microsoft.com/office/drawing/2014/main" val="1477963930"/>
                    </a:ext>
                  </a:extLst>
                </a:gridCol>
                <a:gridCol w="903167">
                  <a:extLst>
                    <a:ext uri="{9D8B030D-6E8A-4147-A177-3AD203B41FA5}">
                      <a16:colId xmlns:a16="http://schemas.microsoft.com/office/drawing/2014/main" val="2301985450"/>
                    </a:ext>
                  </a:extLst>
                </a:gridCol>
                <a:gridCol w="903167">
                  <a:extLst>
                    <a:ext uri="{9D8B030D-6E8A-4147-A177-3AD203B41FA5}">
                      <a16:colId xmlns:a16="http://schemas.microsoft.com/office/drawing/2014/main" val="3640003005"/>
                    </a:ext>
                  </a:extLst>
                </a:gridCol>
              </a:tblGrid>
              <a:tr h="5146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MCF10.DCIS cells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AMPK mRNA level (fold)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  <a:p>
                      <a:pPr algn="ctr" fontAlgn="ctr"/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STDEV</a:t>
                      </a:r>
                    </a:p>
                    <a:p>
                      <a:pPr algn="ctr" fontAlgn="ctr"/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</a:p>
                    <a:p>
                      <a:pPr algn="ctr" fontAlgn="ctr"/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37756154"/>
                  </a:ext>
                </a:extLst>
              </a:tr>
              <a:tr h="3460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</a:t>
                      </a:r>
                    </a:p>
                    <a:p>
                      <a:pPr algn="ctr" fontAlgn="ctr"/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1.006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99657926"/>
                  </a:ext>
                </a:extLst>
              </a:tr>
              <a:tr h="626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Fluvastatin (10 </a:t>
                      </a:r>
                      <a:r>
                        <a:rPr lang="en-US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</a:t>
                      </a:r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M)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1.123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5552130"/>
                  </a:ext>
                </a:extLst>
              </a:tr>
              <a:tr h="6262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Fluvastatin (10 </a:t>
                      </a:r>
                      <a:r>
                        <a:rPr lang="en-US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</a:t>
                      </a:r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M)+</a:t>
                      </a:r>
                    </a:p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Aspirin (2.5 mM)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1.558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p=0.029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0549438"/>
                  </a:ext>
                </a:extLst>
              </a:tr>
              <a:tr h="1037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Fluvastatin (10 </a:t>
                      </a:r>
                      <a:r>
                        <a:rPr lang="en-US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</a:t>
                      </a:r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M)+</a:t>
                      </a:r>
                    </a:p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Aspirin (5mM)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1.398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p=0.05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19810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19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5DBC13-DC83-854A-B5EF-7256A592F1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21" r="23733"/>
          <a:stretch/>
        </p:blipFill>
        <p:spPr>
          <a:xfrm>
            <a:off x="404739" y="1118178"/>
            <a:ext cx="3572926" cy="21833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ABE7B6-4E86-6B4E-A513-0C4C614EB7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98" r="19333" b="5879"/>
          <a:stretch/>
        </p:blipFill>
        <p:spPr>
          <a:xfrm>
            <a:off x="405353" y="3330018"/>
            <a:ext cx="3595111" cy="22836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717CAE-4D8A-8B45-B532-95AC7EEDDA69}"/>
              </a:ext>
            </a:extLst>
          </p:cNvPr>
          <p:cNvSpPr txBox="1"/>
          <p:nvPr/>
        </p:nvSpPr>
        <p:spPr>
          <a:xfrm rot="16200000">
            <a:off x="-112807" y="1974894"/>
            <a:ext cx="758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Vehicle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03D62A-F2E7-BC45-AE7E-1FF7E7D1BA5D}"/>
              </a:ext>
            </a:extLst>
          </p:cNvPr>
          <p:cNvSpPr txBox="1"/>
          <p:nvPr/>
        </p:nvSpPr>
        <p:spPr>
          <a:xfrm>
            <a:off x="1749899" y="758271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pAMPK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F74CBD-8745-6E41-A430-6ED12017FF04}"/>
              </a:ext>
            </a:extLst>
          </p:cNvPr>
          <p:cNvSpPr txBox="1"/>
          <p:nvPr/>
        </p:nvSpPr>
        <p:spPr>
          <a:xfrm rot="16200000">
            <a:off x="-599418" y="4394184"/>
            <a:ext cx="1731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Fluvastatin + Aspirin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E3E66B-ACC4-0F4D-83E0-C3965D58864B}"/>
              </a:ext>
            </a:extLst>
          </p:cNvPr>
          <p:cNvSpPr txBox="1"/>
          <p:nvPr/>
        </p:nvSpPr>
        <p:spPr>
          <a:xfrm>
            <a:off x="3543288" y="2928073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40X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2FD3DE-6B44-B244-AB4D-EC9739EF1D68}"/>
              </a:ext>
            </a:extLst>
          </p:cNvPr>
          <p:cNvSpPr txBox="1"/>
          <p:nvPr/>
        </p:nvSpPr>
        <p:spPr>
          <a:xfrm>
            <a:off x="3543289" y="5336654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40X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A95159-4AC8-9249-ADF6-9B28F5B983A0}"/>
              </a:ext>
            </a:extLst>
          </p:cNvPr>
          <p:cNvSpPr txBox="1"/>
          <p:nvPr/>
        </p:nvSpPr>
        <p:spPr>
          <a:xfrm rot="16200000">
            <a:off x="5267064" y="2964000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 cells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62F0D795-E4AD-C14F-9FC1-7A5B01A9E2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653769"/>
              </p:ext>
            </p:extLst>
          </p:nvPr>
        </p:nvGraphicFramePr>
        <p:xfrm>
          <a:off x="5961207" y="1548867"/>
          <a:ext cx="4898472" cy="3787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73201C8-2EEE-1D45-9A56-607EBD1D7616}"/>
              </a:ext>
            </a:extLst>
          </p:cNvPr>
          <p:cNvSpPr txBox="1"/>
          <p:nvPr/>
        </p:nvSpPr>
        <p:spPr>
          <a:xfrm>
            <a:off x="7035707" y="5110392"/>
            <a:ext cx="2749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pAMPK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cytoplasmic staining score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24A5D2-AAC1-244C-955B-AEE9FC4510B5}"/>
              </a:ext>
            </a:extLst>
          </p:cNvPr>
          <p:cNvSpPr txBox="1"/>
          <p:nvPr/>
        </p:nvSpPr>
        <p:spPr>
          <a:xfrm>
            <a:off x="0" y="6053965"/>
            <a:ext cx="12075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Fig. 2: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Immunohistochemistry showing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pAMPK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stain in the cytoplasmic fraction of mammary glands of vehicle and fluvastatin + aspirin combination treated mice for 16 weeks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(A).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Bar diagram shows quantification of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pAMPK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stain in both the groups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14385D-90BA-834A-88E4-4AEFC1009AFA}"/>
              </a:ext>
            </a:extLst>
          </p:cNvPr>
          <p:cNvSpPr txBox="1"/>
          <p:nvPr/>
        </p:nvSpPr>
        <p:spPr>
          <a:xfrm>
            <a:off x="0" y="45389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1113BE-80B3-EE42-B006-787E241C5961}"/>
              </a:ext>
            </a:extLst>
          </p:cNvPr>
          <p:cNvSpPr txBox="1"/>
          <p:nvPr/>
        </p:nvSpPr>
        <p:spPr>
          <a:xfrm>
            <a:off x="5619885" y="45389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</a:p>
        </p:txBody>
      </p:sp>
    </p:spTree>
    <p:extLst>
      <p:ext uri="{BB962C8B-B14F-4D97-AF65-F5344CB8AC3E}">
        <p14:creationId xmlns:p14="http://schemas.microsoft.com/office/powerpoint/2010/main" val="2116634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04C7541-38A9-4720-931B-444488C0B7F2}"/>
              </a:ext>
            </a:extLst>
          </p:cNvPr>
          <p:cNvGrpSpPr/>
          <p:nvPr/>
        </p:nvGrpSpPr>
        <p:grpSpPr>
          <a:xfrm>
            <a:off x="2091151" y="369859"/>
            <a:ext cx="9585951" cy="5826075"/>
            <a:chOff x="1707239" y="556952"/>
            <a:chExt cx="9585951" cy="582607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75EB7FD-33EB-4F37-B070-DF0267C0902C}"/>
                </a:ext>
              </a:extLst>
            </p:cNvPr>
            <p:cNvSpPr/>
            <p:nvPr/>
          </p:nvSpPr>
          <p:spPr>
            <a:xfrm>
              <a:off x="3641847" y="556952"/>
              <a:ext cx="120496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Aceto</a:t>
              </a:r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acetyl-CoA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77B7556-7BFC-4960-8665-58624B05A0B2}"/>
                </a:ext>
              </a:extLst>
            </p:cNvPr>
            <p:cNvSpPr/>
            <p:nvPr/>
          </p:nvSpPr>
          <p:spPr>
            <a:xfrm>
              <a:off x="3862873" y="1276486"/>
              <a:ext cx="84908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HMG-CoA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B9F524B-C814-4C04-B8FD-D1A0F744E51D}"/>
                </a:ext>
              </a:extLst>
            </p:cNvPr>
            <p:cNvSpPr/>
            <p:nvPr/>
          </p:nvSpPr>
          <p:spPr>
            <a:xfrm>
              <a:off x="3862873" y="2017480"/>
              <a:ext cx="84908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Mevalonate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9FB5853-E347-4B36-AC5D-2451435F667C}"/>
                </a:ext>
              </a:extLst>
            </p:cNvPr>
            <p:cNvSpPr/>
            <p:nvPr/>
          </p:nvSpPr>
          <p:spPr>
            <a:xfrm>
              <a:off x="3862873" y="3109009"/>
              <a:ext cx="84908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FPP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021B2B9-E627-4EB4-B65C-1BA3033141AF}"/>
                </a:ext>
              </a:extLst>
            </p:cNvPr>
            <p:cNvSpPr/>
            <p:nvPr/>
          </p:nvSpPr>
          <p:spPr>
            <a:xfrm>
              <a:off x="3862873" y="3799352"/>
              <a:ext cx="84908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Squalene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CF85602-8020-4CBA-B74A-8A1B938FC5AE}"/>
                </a:ext>
              </a:extLst>
            </p:cNvPr>
            <p:cNvSpPr/>
            <p:nvPr/>
          </p:nvSpPr>
          <p:spPr>
            <a:xfrm>
              <a:off x="2929903" y="4797358"/>
              <a:ext cx="84908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Cholesterol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815ED5-2D10-4817-90DE-3E3B68848D9C}"/>
                </a:ext>
              </a:extLst>
            </p:cNvPr>
            <p:cNvSpPr/>
            <p:nvPr/>
          </p:nvSpPr>
          <p:spPr>
            <a:xfrm>
              <a:off x="5050568" y="3825403"/>
              <a:ext cx="600269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GGPP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7B999D9-7D57-4A10-9FF8-F376F5C4A300}"/>
                </a:ext>
              </a:extLst>
            </p:cNvPr>
            <p:cNvSpPr/>
            <p:nvPr/>
          </p:nvSpPr>
          <p:spPr>
            <a:xfrm>
              <a:off x="5430307" y="4632116"/>
              <a:ext cx="600269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RhoA</a:t>
              </a:r>
              <a:endPara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9787FB1-197C-4959-981E-F307362CA733}"/>
                </a:ext>
              </a:extLst>
            </p:cNvPr>
            <p:cNvSpPr/>
            <p:nvPr/>
          </p:nvSpPr>
          <p:spPr>
            <a:xfrm>
              <a:off x="6235850" y="4548036"/>
              <a:ext cx="600269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Rac1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911C7A-4F7C-4C8F-B5DE-70657239B438}"/>
                </a:ext>
              </a:extLst>
            </p:cNvPr>
            <p:cNvSpPr/>
            <p:nvPr/>
          </p:nvSpPr>
          <p:spPr>
            <a:xfrm>
              <a:off x="7022732" y="4632116"/>
              <a:ext cx="600269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Cdc42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973CCC2-6322-44EE-B9C9-FEA2523AEAB8}"/>
                </a:ext>
              </a:extLst>
            </p:cNvPr>
            <p:cNvCxnSpPr/>
            <p:nvPr/>
          </p:nvCxnSpPr>
          <p:spPr>
            <a:xfrm>
              <a:off x="4287416" y="925950"/>
              <a:ext cx="0" cy="2945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17EB4E4-86C8-4E5F-84BF-A2EB6B010253}"/>
                </a:ext>
              </a:extLst>
            </p:cNvPr>
            <p:cNvCxnSpPr/>
            <p:nvPr/>
          </p:nvCxnSpPr>
          <p:spPr>
            <a:xfrm>
              <a:off x="4287416" y="1659261"/>
              <a:ext cx="0" cy="2945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C9973E0-7172-4D8A-AA90-5DD9DD091405}"/>
                </a:ext>
              </a:extLst>
            </p:cNvPr>
            <p:cNvCxnSpPr/>
            <p:nvPr/>
          </p:nvCxnSpPr>
          <p:spPr>
            <a:xfrm>
              <a:off x="4298174" y="2764238"/>
              <a:ext cx="0" cy="2945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97657D4-E390-4577-9856-0FC190307A69}"/>
                </a:ext>
              </a:extLst>
            </p:cNvPr>
            <p:cNvCxnSpPr/>
            <p:nvPr/>
          </p:nvCxnSpPr>
          <p:spPr>
            <a:xfrm>
              <a:off x="4287416" y="3476033"/>
              <a:ext cx="0" cy="2945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B7AE765-2D90-4D68-880C-A36F88E790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54446" y="4034118"/>
              <a:ext cx="378458" cy="1978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F0121BB-8DB1-43E3-84BB-72FDD2B524E0}"/>
                </a:ext>
              </a:extLst>
            </p:cNvPr>
            <p:cNvCxnSpPr>
              <a:cxnSpLocks/>
            </p:cNvCxnSpPr>
            <p:nvPr/>
          </p:nvCxnSpPr>
          <p:spPr>
            <a:xfrm>
              <a:off x="4841928" y="3405685"/>
              <a:ext cx="358095" cy="38794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Left Bracket 20">
              <a:extLst>
                <a:ext uri="{FF2B5EF4-FFF2-40B4-BE49-F238E27FC236}">
                  <a16:creationId xmlns:a16="http://schemas.microsoft.com/office/drawing/2014/main" id="{B660507B-B8AA-4655-AE5C-B7B6ED28BFCC}"/>
                </a:ext>
              </a:extLst>
            </p:cNvPr>
            <p:cNvSpPr/>
            <p:nvPr/>
          </p:nvSpPr>
          <p:spPr>
            <a:xfrm rot="5400000">
              <a:off x="6501165" y="3800746"/>
              <a:ext cx="76986" cy="1527585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9710E66-DEDB-4784-A302-0C8FD6582795}"/>
                </a:ext>
              </a:extLst>
            </p:cNvPr>
            <p:cNvCxnSpPr>
              <a:cxnSpLocks/>
            </p:cNvCxnSpPr>
            <p:nvPr/>
          </p:nvCxnSpPr>
          <p:spPr>
            <a:xfrm>
              <a:off x="5699631" y="4044694"/>
              <a:ext cx="289815" cy="2305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F1B75BB-6C0D-416A-81F1-757A5C795645}"/>
                </a:ext>
              </a:extLst>
            </p:cNvPr>
            <p:cNvCxnSpPr/>
            <p:nvPr/>
          </p:nvCxnSpPr>
          <p:spPr>
            <a:xfrm>
              <a:off x="4298174" y="2381815"/>
              <a:ext cx="0" cy="2945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3B26796-06FE-483D-BBB4-049EB058E09D}"/>
                </a:ext>
              </a:extLst>
            </p:cNvPr>
            <p:cNvSpPr txBox="1"/>
            <p:nvPr/>
          </p:nvSpPr>
          <p:spPr>
            <a:xfrm flipH="1">
              <a:off x="4578217" y="1647353"/>
              <a:ext cx="6930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statins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74D39C6-5D00-4454-A938-2325B04AFBE0}"/>
                </a:ext>
              </a:extLst>
            </p:cNvPr>
            <p:cNvGrpSpPr/>
            <p:nvPr/>
          </p:nvGrpSpPr>
          <p:grpSpPr>
            <a:xfrm>
              <a:off x="4341206" y="1740772"/>
              <a:ext cx="294756" cy="102291"/>
              <a:chOff x="6235850" y="1550396"/>
              <a:chExt cx="589511" cy="96794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D15BDDE3-4B5F-4449-90B1-4AF26FE010FA}"/>
                  </a:ext>
                </a:extLst>
              </p:cNvPr>
              <p:cNvCxnSpPr/>
              <p:nvPr/>
            </p:nvCxnSpPr>
            <p:spPr>
              <a:xfrm>
                <a:off x="6248013" y="1593727"/>
                <a:ext cx="5773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4A1B694-4D2E-4113-B1E4-C1A4664E1D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5850" y="1550396"/>
                <a:ext cx="0" cy="967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3F9245-CFCB-4FFF-BF85-C25ACF90F6B2}"/>
                </a:ext>
              </a:extLst>
            </p:cNvPr>
            <p:cNvSpPr txBox="1"/>
            <p:nvPr/>
          </p:nvSpPr>
          <p:spPr>
            <a:xfrm>
              <a:off x="2807260" y="890859"/>
              <a:ext cx="15339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HMG CoA synthase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FD4B769-FB8F-4AAC-A3DA-287882C44A81}"/>
                </a:ext>
              </a:extLst>
            </p:cNvPr>
            <p:cNvSpPr txBox="1"/>
            <p:nvPr/>
          </p:nvSpPr>
          <p:spPr>
            <a:xfrm>
              <a:off x="2774986" y="1625023"/>
              <a:ext cx="15932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HMG CoA reductase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2907F0F-6DDA-4FF2-BCD6-80ACCB0EAA43}"/>
                </a:ext>
              </a:extLst>
            </p:cNvPr>
            <p:cNvCxnSpPr>
              <a:cxnSpLocks/>
            </p:cNvCxnSpPr>
            <p:nvPr/>
          </p:nvCxnSpPr>
          <p:spPr>
            <a:xfrm>
              <a:off x="3354446" y="4327419"/>
              <a:ext cx="0" cy="36934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652C778-A17A-4291-A6DE-A37DF870E3AB}"/>
                </a:ext>
              </a:extLst>
            </p:cNvPr>
            <p:cNvSpPr txBox="1"/>
            <p:nvPr/>
          </p:nvSpPr>
          <p:spPr>
            <a:xfrm flipH="1">
              <a:off x="6002645" y="4166513"/>
              <a:ext cx="15275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Protein Prenylation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EC0DF2C-8145-4623-A2F1-CD03529250FF}"/>
                </a:ext>
              </a:extLst>
            </p:cNvPr>
            <p:cNvSpPr txBox="1"/>
            <p:nvPr/>
          </p:nvSpPr>
          <p:spPr>
            <a:xfrm flipH="1">
              <a:off x="1707239" y="4357999"/>
              <a:ext cx="1643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Cholesterol synthesis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6709B7A-E9F2-4926-B51E-C9DE58D41312}"/>
                </a:ext>
              </a:extLst>
            </p:cNvPr>
            <p:cNvSpPr txBox="1"/>
            <p:nvPr/>
          </p:nvSpPr>
          <p:spPr>
            <a:xfrm flipH="1">
              <a:off x="2366994" y="5092293"/>
              <a:ext cx="21246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Building blocks of cellular membrane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963B8B61-E985-4861-8B1F-D0D6A48493B1}"/>
                </a:ext>
              </a:extLst>
            </p:cNvPr>
            <p:cNvSpPr/>
            <p:nvPr/>
          </p:nvSpPr>
          <p:spPr>
            <a:xfrm>
              <a:off x="1773158" y="4282300"/>
              <a:ext cx="1541649" cy="39708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BF7B4C0B-D198-4B87-9612-E2F067745C80}"/>
                </a:ext>
              </a:extLst>
            </p:cNvPr>
            <p:cNvSpPr/>
            <p:nvPr/>
          </p:nvSpPr>
          <p:spPr>
            <a:xfrm>
              <a:off x="6011955" y="4132784"/>
              <a:ext cx="1487942" cy="34099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1A9D06C-49AD-ED4E-9431-B81A29D28837}"/>
                </a:ext>
              </a:extLst>
            </p:cNvPr>
            <p:cNvSpPr/>
            <p:nvPr/>
          </p:nvSpPr>
          <p:spPr>
            <a:xfrm>
              <a:off x="5605952" y="3088444"/>
              <a:ext cx="600269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Ras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49EE5E8-AE9D-0549-A57F-1B6C6D6190D8}"/>
                </a:ext>
              </a:extLst>
            </p:cNvPr>
            <p:cNvCxnSpPr>
              <a:cxnSpLocks/>
            </p:cNvCxnSpPr>
            <p:nvPr/>
          </p:nvCxnSpPr>
          <p:spPr>
            <a:xfrm>
              <a:off x="4815286" y="3232276"/>
              <a:ext cx="699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EBCDF73-C398-7645-A051-B595E3F5D4AE}"/>
                </a:ext>
              </a:extLst>
            </p:cNvPr>
            <p:cNvCxnSpPr>
              <a:cxnSpLocks/>
            </p:cNvCxnSpPr>
            <p:nvPr/>
          </p:nvCxnSpPr>
          <p:spPr>
            <a:xfrm>
              <a:off x="6319932" y="3267629"/>
              <a:ext cx="51618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A508225-A48B-134A-931B-ECAF9350727D}"/>
                </a:ext>
              </a:extLst>
            </p:cNvPr>
            <p:cNvCxnSpPr>
              <a:cxnSpLocks/>
            </p:cNvCxnSpPr>
            <p:nvPr/>
          </p:nvCxnSpPr>
          <p:spPr>
            <a:xfrm>
              <a:off x="8122457" y="3276802"/>
              <a:ext cx="51150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2175D7A-D20E-3649-8A67-2195DDBE51D3}"/>
                </a:ext>
              </a:extLst>
            </p:cNvPr>
            <p:cNvSpPr/>
            <p:nvPr/>
          </p:nvSpPr>
          <p:spPr>
            <a:xfrm>
              <a:off x="6949830" y="3118182"/>
              <a:ext cx="1064284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AKT pathways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04ABAF7-1255-A34D-9D80-6A906A29859C}"/>
                </a:ext>
              </a:extLst>
            </p:cNvPr>
            <p:cNvSpPr/>
            <p:nvPr/>
          </p:nvSpPr>
          <p:spPr>
            <a:xfrm>
              <a:off x="5298742" y="5627370"/>
              <a:ext cx="90421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FAS L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C65D964-06B5-8243-95F6-DBFF9A92CB7A}"/>
                </a:ext>
              </a:extLst>
            </p:cNvPr>
            <p:cNvCxnSpPr>
              <a:cxnSpLocks/>
            </p:cNvCxnSpPr>
            <p:nvPr/>
          </p:nvCxnSpPr>
          <p:spPr>
            <a:xfrm>
              <a:off x="5650837" y="5041703"/>
              <a:ext cx="0" cy="4876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D7D8769-A63D-EE4A-A014-5D4AB0123A91}"/>
                </a:ext>
              </a:extLst>
            </p:cNvPr>
            <p:cNvSpPr/>
            <p:nvPr/>
          </p:nvSpPr>
          <p:spPr>
            <a:xfrm>
              <a:off x="7076104" y="6065786"/>
              <a:ext cx="81173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Apoptosis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CAC32D66-A55B-2841-B917-2464DB949028}"/>
                </a:ext>
              </a:extLst>
            </p:cNvPr>
            <p:cNvCxnSpPr>
              <a:cxnSpLocks/>
            </p:cNvCxnSpPr>
            <p:nvPr/>
          </p:nvCxnSpPr>
          <p:spPr>
            <a:xfrm>
              <a:off x="5730441" y="6065786"/>
              <a:ext cx="1234891" cy="11000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68740A7-9189-8543-8FA0-8951FA859BCE}"/>
                </a:ext>
              </a:extLst>
            </p:cNvPr>
            <p:cNvSpPr/>
            <p:nvPr/>
          </p:nvSpPr>
          <p:spPr>
            <a:xfrm>
              <a:off x="8786776" y="3058756"/>
              <a:ext cx="845670" cy="417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 proliferation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156775A-45D4-4643-82BB-60D7C6795643}"/>
                </a:ext>
              </a:extLst>
            </p:cNvPr>
            <p:cNvSpPr/>
            <p:nvPr/>
          </p:nvSpPr>
          <p:spPr>
            <a:xfrm>
              <a:off x="8254634" y="2357756"/>
              <a:ext cx="1064284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SREBP1 and SREBP2</a:t>
              </a:r>
              <a:endPara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D344692-68AE-2448-BD8F-D2192FDD99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81972" y="2606354"/>
              <a:ext cx="640485" cy="4054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927A01A4-B923-5C43-953A-608B665322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2955" y="1784631"/>
              <a:ext cx="0" cy="5274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3725874-0565-B748-AD10-B126BAC6D805}"/>
                </a:ext>
              </a:extLst>
            </p:cNvPr>
            <p:cNvSpPr/>
            <p:nvPr/>
          </p:nvSpPr>
          <p:spPr>
            <a:xfrm>
              <a:off x="8254634" y="1400872"/>
              <a:ext cx="1064284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Upregulation of MVA pathway</a:t>
              </a:r>
              <a:endPara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23B3A74-E3AE-E046-A693-BC3274B173F1}"/>
                </a:ext>
              </a:extLst>
            </p:cNvPr>
            <p:cNvSpPr/>
            <p:nvPr/>
          </p:nvSpPr>
          <p:spPr>
            <a:xfrm>
              <a:off x="7085908" y="5370701"/>
              <a:ext cx="90421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Activation JNK 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EF7DA8FF-07DD-334F-807E-CE2451534DD5}"/>
                </a:ext>
              </a:extLst>
            </p:cNvPr>
            <p:cNvCxnSpPr>
              <a:cxnSpLocks/>
            </p:cNvCxnSpPr>
            <p:nvPr/>
          </p:nvCxnSpPr>
          <p:spPr>
            <a:xfrm>
              <a:off x="7481972" y="5041703"/>
              <a:ext cx="0" cy="28142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55CB4FCC-813B-7A42-9761-24D67FD182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19932" y="5725482"/>
              <a:ext cx="702800" cy="1452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641D975-6758-AE4B-8B31-F572DEABDE50}"/>
                </a:ext>
              </a:extLst>
            </p:cNvPr>
            <p:cNvSpPr/>
            <p:nvPr/>
          </p:nvSpPr>
          <p:spPr>
            <a:xfrm>
              <a:off x="8401226" y="4777833"/>
              <a:ext cx="904216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Membrane integrity</a:t>
              </a: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52380EB0-F979-AA4A-AE08-245622691B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8613" y="5292881"/>
              <a:ext cx="635350" cy="7729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DF37DE59-CC5F-404A-8CDE-2177654D84EA}"/>
                </a:ext>
              </a:extLst>
            </p:cNvPr>
            <p:cNvSpPr/>
            <p:nvPr/>
          </p:nvSpPr>
          <p:spPr>
            <a:xfrm>
              <a:off x="10413402" y="3118222"/>
              <a:ext cx="879788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??Apoptosis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A406D421-E377-F744-896E-22CBCF32D059}"/>
                </a:ext>
              </a:extLst>
            </p:cNvPr>
            <p:cNvCxnSpPr>
              <a:cxnSpLocks/>
            </p:cNvCxnSpPr>
            <p:nvPr/>
          </p:nvCxnSpPr>
          <p:spPr>
            <a:xfrm>
              <a:off x="6535984" y="4891539"/>
              <a:ext cx="0" cy="29087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7108BD7-F199-4845-A8D3-D5555C9C43F2}"/>
                </a:ext>
              </a:extLst>
            </p:cNvPr>
            <p:cNvSpPr/>
            <p:nvPr/>
          </p:nvSpPr>
          <p:spPr>
            <a:xfrm>
              <a:off x="6018182" y="5212080"/>
              <a:ext cx="1082604" cy="317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MYC phosphorylation</a:t>
              </a: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E7C93458-0487-4D44-99E8-2BB972E8DB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307" y="3476033"/>
              <a:ext cx="220530" cy="29451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AFF6737A-648E-824B-8886-CFFD4A2C66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50837" y="4897295"/>
              <a:ext cx="780175" cy="3955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659AAAA-2165-4573-A6B6-99281A0BFE5E}"/>
              </a:ext>
            </a:extLst>
          </p:cNvPr>
          <p:cNvSpPr txBox="1"/>
          <p:nvPr/>
        </p:nvSpPr>
        <p:spPr>
          <a:xfrm>
            <a:off x="120969" y="277445"/>
            <a:ext cx="3374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Cholesterol biosynthesis pathway</a:t>
            </a:r>
          </a:p>
        </p:txBody>
      </p:sp>
      <p:cxnSp>
        <p:nvCxnSpPr>
          <p:cNvPr id="85" name="Curved Connector 84">
            <a:extLst>
              <a:ext uri="{FF2B5EF4-FFF2-40B4-BE49-F238E27FC236}">
                <a16:creationId xmlns:a16="http://schemas.microsoft.com/office/drawing/2014/main" id="{FF3DAC0E-3170-1140-8345-141152FD308A}"/>
              </a:ext>
            </a:extLst>
          </p:cNvPr>
          <p:cNvCxnSpPr>
            <a:cxnSpLocks/>
            <a:stCxn id="29" idx="1"/>
          </p:cNvCxnSpPr>
          <p:nvPr/>
        </p:nvCxnSpPr>
        <p:spPr>
          <a:xfrm>
            <a:off x="7914138" y="4117920"/>
            <a:ext cx="791008" cy="47965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4E493E7-21C6-8949-A36F-E845A1F6CC03}"/>
              </a:ext>
            </a:extLst>
          </p:cNvPr>
          <p:cNvCxnSpPr/>
          <p:nvPr/>
        </p:nvCxnSpPr>
        <p:spPr>
          <a:xfrm>
            <a:off x="10184524" y="3089709"/>
            <a:ext cx="557049" cy="0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C21CEA6D-82C6-AC47-897C-B30A03E05623}"/>
              </a:ext>
            </a:extLst>
          </p:cNvPr>
          <p:cNvSpPr txBox="1"/>
          <p:nvPr/>
        </p:nvSpPr>
        <p:spPr>
          <a:xfrm>
            <a:off x="106644" y="6368053"/>
            <a:ext cx="5603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 Fig. 3: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Schematic showing cholesterol biosynthesis pathway. </a:t>
            </a:r>
          </a:p>
        </p:txBody>
      </p:sp>
    </p:spTree>
    <p:extLst>
      <p:ext uri="{BB962C8B-B14F-4D97-AF65-F5344CB8AC3E}">
        <p14:creationId xmlns:p14="http://schemas.microsoft.com/office/powerpoint/2010/main" val="323749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8F508D-1909-CC4A-8724-939B516C02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29838" y="2244931"/>
            <a:ext cx="2195802" cy="167125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823CE7-E8B0-2A42-9D4B-CD685DE522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3505" y="4164591"/>
            <a:ext cx="2248714" cy="178607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C9FC6F-FB61-BB4B-A132-36B897FE17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76478" y="315661"/>
            <a:ext cx="2244068" cy="170798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0E26CD-1BBE-AC46-9DB5-C596045A1B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619" y="315661"/>
            <a:ext cx="2244069" cy="170798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208686-4F17-8E4C-AB25-72248F15F7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408" y="2244932"/>
            <a:ext cx="2244069" cy="167125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839EFE-0F4F-E54E-AEEA-76AE783050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408" y="4164592"/>
            <a:ext cx="2292703" cy="178607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B9894A-4597-BE40-BBEF-F0FC30E4C1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26336" y="315661"/>
            <a:ext cx="2263018" cy="172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8A5180-AF82-954B-A703-845B9DF126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6309" y="2244931"/>
            <a:ext cx="2292703" cy="171152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6FD346-6921-0340-8804-C7998EB301C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83644" y="4164592"/>
            <a:ext cx="2248714" cy="178135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24FE77-BA81-064A-8E21-44EED874D9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95144" y="315661"/>
            <a:ext cx="2346839" cy="172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404F7C-EDFB-FB46-AC9F-91D6B785E0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99681" y="2244931"/>
            <a:ext cx="2390656" cy="172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88D1C6-9244-3745-8343-75580F13E5D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47770" y="4164593"/>
            <a:ext cx="2415866" cy="178135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3B22A8-FA28-6C49-B8C3-77C3B646348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47772" y="315661"/>
            <a:ext cx="2419604" cy="172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6B2D425-3F97-894F-8A63-A0173219210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81006" y="2244932"/>
            <a:ext cx="2420508" cy="172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4FAF1DD-2F63-9A44-B1B9-5FAF4A51DB5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35059" y="4164593"/>
            <a:ext cx="2445720" cy="178135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F75943A-C121-9A43-AFBB-1B8CBB9F52A3}"/>
              </a:ext>
            </a:extLst>
          </p:cNvPr>
          <p:cNvSpPr txBox="1"/>
          <p:nvPr/>
        </p:nvSpPr>
        <p:spPr>
          <a:xfrm>
            <a:off x="582767" y="-485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C30819-767D-E441-BC62-54C04CE8AE95}"/>
              </a:ext>
            </a:extLst>
          </p:cNvPr>
          <p:cNvSpPr txBox="1"/>
          <p:nvPr/>
        </p:nvSpPr>
        <p:spPr>
          <a:xfrm>
            <a:off x="2449911" y="21101"/>
            <a:ext cx="17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Fluvastatin (10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151964-A977-364D-ABE3-CF5B32D87FDB}"/>
              </a:ext>
            </a:extLst>
          </p:cNvPr>
          <p:cNvSpPr txBox="1"/>
          <p:nvPr/>
        </p:nvSpPr>
        <p:spPr>
          <a:xfrm>
            <a:off x="4726739" y="16705"/>
            <a:ext cx="2467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Fluvastatin (10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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M)+GGPP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3F0DE2-A1DD-3547-8EC7-2F578FF32A6F}"/>
              </a:ext>
            </a:extLst>
          </p:cNvPr>
          <p:cNvSpPr txBox="1"/>
          <p:nvPr/>
        </p:nvSpPr>
        <p:spPr>
          <a:xfrm>
            <a:off x="7374081" y="-19367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Fluvastatin (15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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00A1A4-8D3C-FB4F-AA14-6A7259E4B116}"/>
              </a:ext>
            </a:extLst>
          </p:cNvPr>
          <p:cNvSpPr txBox="1"/>
          <p:nvPr/>
        </p:nvSpPr>
        <p:spPr>
          <a:xfrm>
            <a:off x="9608440" y="0"/>
            <a:ext cx="2420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Fluvastatin (15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M)+ GGPP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72CF5E-1F82-4EE8-8AB6-30399763271B}"/>
              </a:ext>
            </a:extLst>
          </p:cNvPr>
          <p:cNvSpPr txBox="1"/>
          <p:nvPr/>
        </p:nvSpPr>
        <p:spPr>
          <a:xfrm>
            <a:off x="0" y="6370340"/>
            <a:ext cx="12237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 Fig. 4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contrast images showing that GGPP inhibits the apoptosis caused by fluvastatin and allows cells to proliferate.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3267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8BD789F-A04B-0241-8D22-72C019BDBF5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54415" y="1542354"/>
          <a:ext cx="11049904" cy="4098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17C7FF7-214F-7440-857D-6C8CF6A26F7E}"/>
              </a:ext>
            </a:extLst>
          </p:cNvPr>
          <p:cNvSpPr txBox="1"/>
          <p:nvPr/>
        </p:nvSpPr>
        <p:spPr>
          <a:xfrm rot="16200000">
            <a:off x="-941246" y="3341867"/>
            <a:ext cx="3191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PARP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Cleavege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(fold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wrt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to vehicle)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A9AA41-4F75-5740-BE0E-6663EB1885F6}"/>
              </a:ext>
            </a:extLst>
          </p:cNvPr>
          <p:cNvSpPr txBox="1"/>
          <p:nvPr/>
        </p:nvSpPr>
        <p:spPr>
          <a:xfrm>
            <a:off x="0" y="618324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 Fig. 5: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Bar diagram show levels of cleaved PARP (that are normalized to loading control β-actin) in the MCF10.NeoT and MCF10.AT1 cells treated with indicated drugs. </a:t>
            </a:r>
          </a:p>
        </p:txBody>
      </p:sp>
    </p:spTree>
    <p:extLst>
      <p:ext uri="{BB962C8B-B14F-4D97-AF65-F5344CB8AC3E}">
        <p14:creationId xmlns:p14="http://schemas.microsoft.com/office/powerpoint/2010/main" val="1840381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63904</TotalTime>
  <Words>374</Words>
  <Application>Microsoft Macintosh PowerPoint</Application>
  <PresentationFormat>Widescreen</PresentationFormat>
  <Paragraphs>93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127</cp:revision>
  <dcterms:created xsi:type="dcterms:W3CDTF">2019-11-06T15:58:47Z</dcterms:created>
  <dcterms:modified xsi:type="dcterms:W3CDTF">2021-04-05T19:01:00Z</dcterms:modified>
</cp:coreProperties>
</file>