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304" r:id="rId2"/>
  </p:sldIdLst>
  <p:sldSz cx="6858000" cy="9144000" type="screen4x3"/>
  <p:notesSz cx="6735763" cy="98663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39" userDrawn="1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  <a:srgbClr val="0000FF"/>
    <a:srgbClr val="FFFF00"/>
    <a:srgbClr val="FFCCFF"/>
    <a:srgbClr val="003399"/>
    <a:srgbClr val="E62A8C"/>
    <a:srgbClr val="FF3399"/>
    <a:srgbClr val="0066CC"/>
    <a:srgbClr val="0000CC"/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86" d="100"/>
          <a:sy n="86" d="100"/>
        </p:scale>
        <p:origin x="2862" y="90"/>
      </p:cViewPr>
      <p:guideLst>
        <p:guide orient="horz" pos="839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382CB2CA-936D-499F-9539-FD2022DD02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5300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50130E5-97D9-4EF4-83FB-A8D199661021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A91740C1-C6DC-49D5-BCAF-3A8EB7FAC74A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962A36E-8E3F-4D30-B360-2DA5131A0D8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1" y="9371013"/>
            <a:ext cx="2919413" cy="495300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107DD73-1BD4-44ED-9A43-3D84C29770D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524C45B2-4385-48B1-9C72-3143A6D50B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0268246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19413" cy="495300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fld id="{6F5F8071-91FB-4C68-B41F-962591C72985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20900" y="1233488"/>
            <a:ext cx="24939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1" y="4748213"/>
            <a:ext cx="5389563" cy="3884612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371013"/>
            <a:ext cx="2919413" cy="495300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926872CB-ED29-4DEF-98D8-4F90F90A644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91004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6872CB-ED29-4DEF-98D8-4F90F90A6440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3796745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44568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0211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57971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818180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56779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4789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50353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04740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11364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428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8042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C65FAD-F840-4267-9B58-DE9054756948}" type="datetimeFigureOut">
              <a:rPr kumimoji="1" lang="ja-JP" altLang="en-US" smtClean="0"/>
              <a:t>2020/12/28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456EFC-A036-471E-B51E-763A6D0C99A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93813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7" name="直線コネクタ 36">
            <a:extLst>
              <a:ext uri="{FF2B5EF4-FFF2-40B4-BE49-F238E27FC236}">
                <a16:creationId xmlns:a16="http://schemas.microsoft.com/office/drawing/2014/main" id="{3B181E27-87DC-4A19-BB10-777E4609221F}"/>
              </a:ext>
            </a:extLst>
          </p:cNvPr>
          <p:cNvCxnSpPr>
            <a:cxnSpLocks/>
            <a:endCxn id="4" idx="2"/>
          </p:cNvCxnSpPr>
          <p:nvPr/>
        </p:nvCxnSpPr>
        <p:spPr>
          <a:xfrm flipV="1">
            <a:off x="3433083" y="1421672"/>
            <a:ext cx="0" cy="31026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フローチャート: 判断 4">
            <a:extLst>
              <a:ext uri="{FF2B5EF4-FFF2-40B4-BE49-F238E27FC236}">
                <a16:creationId xmlns:a16="http://schemas.microsoft.com/office/drawing/2014/main" id="{E901F562-0099-4B55-AB09-243F5DD2A3C1}"/>
              </a:ext>
            </a:extLst>
          </p:cNvPr>
          <p:cNvSpPr/>
          <p:nvPr/>
        </p:nvSpPr>
        <p:spPr>
          <a:xfrm>
            <a:off x="1537608" y="3057852"/>
            <a:ext cx="3790950" cy="1342936"/>
          </a:xfrm>
          <a:prstGeom prst="flowChartDecision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8" name="正方形/長方形 17">
            <a:extLst>
              <a:ext uri="{FF2B5EF4-FFF2-40B4-BE49-F238E27FC236}">
                <a16:creationId xmlns:a16="http://schemas.microsoft.com/office/drawing/2014/main" id="{FE86A5B1-B840-4B74-8BDF-DC56D5013735}"/>
              </a:ext>
            </a:extLst>
          </p:cNvPr>
          <p:cNvSpPr/>
          <p:nvPr/>
        </p:nvSpPr>
        <p:spPr>
          <a:xfrm>
            <a:off x="1364532" y="1700771"/>
            <a:ext cx="4137103" cy="123354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D60819E7-1A30-4901-9EC2-6196A2E8994E}"/>
              </a:ext>
            </a:extLst>
          </p:cNvPr>
          <p:cNvSpPr/>
          <p:nvPr/>
        </p:nvSpPr>
        <p:spPr>
          <a:xfrm>
            <a:off x="1081702" y="419270"/>
            <a:ext cx="4702762" cy="100240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73934530-45A9-44B1-89CB-8EEC465546C8}"/>
              </a:ext>
            </a:extLst>
          </p:cNvPr>
          <p:cNvSpPr txBox="1"/>
          <p:nvPr/>
        </p:nvSpPr>
        <p:spPr>
          <a:xfrm>
            <a:off x="1183303" y="7357396"/>
            <a:ext cx="43140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>
                <a:latin typeface="Arial" panose="020B0604020202020204" pitchFamily="34" charset="0"/>
                <a:cs typeface="Arial" panose="020B0604020202020204" pitchFamily="34" charset="0"/>
              </a:rPr>
              <a:t>Supplemental Figure 1. Study design of JCOG1805.</a:t>
            </a:r>
            <a:endParaRPr kumimoji="1" lang="ja-JP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3352EEBC-C5A1-49BE-92A2-F0E157FA12A4}"/>
              </a:ext>
            </a:extLst>
          </p:cNvPr>
          <p:cNvSpPr txBox="1"/>
          <p:nvPr/>
        </p:nvSpPr>
        <p:spPr>
          <a:xfrm>
            <a:off x="1103759" y="482140"/>
            <a:ext cx="4658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Patients with pathological stage II colorectal cancer </a:t>
            </a:r>
          </a:p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who have undergone R0 resection with D2/D3 lymphadenectomy*</a:t>
            </a:r>
          </a:p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(20–80 years old; PS 0–1)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163FC109-1FD7-4A1A-B643-64D0B68F6AE0}"/>
              </a:ext>
            </a:extLst>
          </p:cNvPr>
          <p:cNvSpPr txBox="1"/>
          <p:nvPr/>
        </p:nvSpPr>
        <p:spPr>
          <a:xfrm>
            <a:off x="1594042" y="1794508"/>
            <a:ext cx="34531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One or more</a:t>
            </a:r>
            <a:r>
              <a: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following risk factors are positive: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テキスト ボックス 28">
            <a:extLst>
              <a:ext uri="{FF2B5EF4-FFF2-40B4-BE49-F238E27FC236}">
                <a16:creationId xmlns:a16="http://schemas.microsoft.com/office/drawing/2014/main" id="{F4CF8EF9-27C8-478A-8D1D-BDB015CC94BF}"/>
              </a:ext>
            </a:extLst>
          </p:cNvPr>
          <p:cNvSpPr txBox="1"/>
          <p:nvPr/>
        </p:nvSpPr>
        <p:spPr>
          <a:xfrm>
            <a:off x="1650101" y="2037623"/>
            <a:ext cx="35942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Depth of tumor invasion: pT4</a:t>
            </a:r>
          </a:p>
          <a:p>
            <a:pPr marL="228600" indent="-228600">
              <a:buFont typeface="+mj-lt"/>
              <a:buAutoNum type="arabicPeriod"/>
            </a:pP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Tumor budding: BD3</a:t>
            </a:r>
          </a:p>
          <a:p>
            <a:pPr marL="228600" indent="-228600">
              <a:buFont typeface="+mj-lt"/>
              <a:buAutoNum type="arabicPeriod"/>
            </a:pP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Perineural invasion: Pn1</a:t>
            </a:r>
          </a:p>
          <a:p>
            <a:pPr marL="228600" indent="-228600">
              <a:buFont typeface="+mj-lt"/>
              <a:buAutoNum type="arabicPeriod"/>
            </a:pPr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DR classification: Intermediate or Immature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4C50AB34-8F10-417A-A4C3-0BBB43035127}"/>
              </a:ext>
            </a:extLst>
          </p:cNvPr>
          <p:cNvSpPr txBox="1"/>
          <p:nvPr/>
        </p:nvSpPr>
        <p:spPr>
          <a:xfrm>
            <a:off x="2788516" y="3272128"/>
            <a:ext cx="128913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Randomization</a:t>
            </a:r>
            <a:endParaRPr kumimoji="1" lang="ja-JP" altLang="en-US" sz="1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99960220-3466-4790-B7CB-F81962D8F729}"/>
              </a:ext>
            </a:extLst>
          </p:cNvPr>
          <p:cNvSpPr txBox="1"/>
          <p:nvPr/>
        </p:nvSpPr>
        <p:spPr>
          <a:xfrm>
            <a:off x="2081591" y="3532316"/>
            <a:ext cx="27029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Tumor location**: C, A, T / D, S, RS, Ra / </a:t>
            </a:r>
            <a:r>
              <a:rPr kumimoji="1" lang="en-US" altLang="ja-JP" sz="1000" dirty="0" err="1">
                <a:latin typeface="Arial" panose="020B0604020202020204" pitchFamily="34" charset="0"/>
                <a:cs typeface="Arial" panose="020B0604020202020204" pitchFamily="34" charset="0"/>
              </a:rPr>
              <a:t>Rb</a:t>
            </a:r>
            <a:endParaRPr kumimoji="1" lang="en-US" altLang="ja-JP" sz="1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Male / Female</a:t>
            </a:r>
          </a:p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Number of risk factor: 1 / 2 / 3–4</a:t>
            </a:r>
          </a:p>
          <a:p>
            <a:pPr algn="ctr"/>
            <a:r>
              <a:rPr kumimoji="1" lang="en-US" altLang="ja-JP" sz="1000" dirty="0">
                <a:latin typeface="Arial" panose="020B0604020202020204" pitchFamily="34" charset="0"/>
                <a:cs typeface="Arial" panose="020B0604020202020204" pitchFamily="34" charset="0"/>
              </a:rPr>
              <a:t>Institution</a:t>
            </a:r>
            <a:endParaRPr kumimoji="1" lang="ja-JP" altLang="en-US" sz="1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5A542F43-7239-4C72-9CFD-B2919B353796}"/>
              </a:ext>
            </a:extLst>
          </p:cNvPr>
          <p:cNvSpPr txBox="1"/>
          <p:nvPr/>
        </p:nvSpPr>
        <p:spPr>
          <a:xfrm>
            <a:off x="1594042" y="4739788"/>
            <a:ext cx="1138453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Arm A</a:t>
            </a:r>
          </a:p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Surgery alone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B4FC3A1-4F60-417A-9D46-649907B2569E}"/>
              </a:ext>
            </a:extLst>
          </p:cNvPr>
          <p:cNvSpPr txBox="1"/>
          <p:nvPr/>
        </p:nvSpPr>
        <p:spPr>
          <a:xfrm>
            <a:off x="2894314" y="4739788"/>
            <a:ext cx="1077539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Arm B</a:t>
            </a:r>
          </a:p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Capecitabine</a:t>
            </a:r>
          </a:p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(6 months)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7ACB980F-9DD5-4DDE-8656-CD746BD6D1DC}"/>
              </a:ext>
            </a:extLst>
          </p:cNvPr>
          <p:cNvSpPr txBox="1"/>
          <p:nvPr/>
        </p:nvSpPr>
        <p:spPr>
          <a:xfrm>
            <a:off x="4122096" y="4739788"/>
            <a:ext cx="1968808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1200" b="1" dirty="0">
                <a:latin typeface="Arial" panose="020B0604020202020204" pitchFamily="34" charset="0"/>
                <a:cs typeface="Arial" panose="020B0604020202020204" pitchFamily="34" charset="0"/>
              </a:rPr>
              <a:t>Arm C</a:t>
            </a:r>
          </a:p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Capecitabine + Oxaliplatin</a:t>
            </a:r>
          </a:p>
          <a:p>
            <a:pPr algn="ctr"/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(3 months)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8C04C054-34B1-47B9-ACFA-C7A413AFB89C}"/>
              </a:ext>
            </a:extLst>
          </p:cNvPr>
          <p:cNvSpPr/>
          <p:nvPr/>
        </p:nvSpPr>
        <p:spPr>
          <a:xfrm>
            <a:off x="1189860" y="7706256"/>
            <a:ext cx="487618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*categories of the extent of lymphadenectomy defined in the Japanese Classification of Colorectal, Appendiceal, and Anal Carcinoma (third English edition; reference 35)</a:t>
            </a:r>
          </a:p>
          <a:p>
            <a:endParaRPr kumimoji="1" lang="en-US" altLang="ja-JP" sz="9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Abbreviations: PS, performance status; **C, cecum; A, ascending colon; T, transverse colon; D, descending colon; S, sigmoid colon; RS, the</a:t>
            </a:r>
            <a:r>
              <a: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segment</a:t>
            </a:r>
            <a:r>
              <a: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from</a:t>
            </a:r>
            <a:r>
              <a: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the</a:t>
            </a:r>
            <a:r>
              <a: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height</a:t>
            </a:r>
            <a:r>
              <a: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of</a:t>
            </a:r>
            <a:r>
              <a:rPr kumimoji="1" lang="ja-JP" altLang="en-US" sz="9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the sacral promontory to the inferior border of the second sacral vertebra; Ra, the segment from the height of the inferior border of the second sacral vertebra to the peritoneal reflection; </a:t>
            </a:r>
            <a:r>
              <a:rPr kumimoji="1" lang="en-US" altLang="ja-JP" sz="900" dirty="0" err="1">
                <a:latin typeface="Arial" panose="020B0604020202020204" pitchFamily="34" charset="0"/>
                <a:cs typeface="Arial" panose="020B0604020202020204" pitchFamily="34" charset="0"/>
              </a:rPr>
              <a:t>Rb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, the segment from the peritoneal reflection to the superior border of the </a:t>
            </a:r>
            <a:r>
              <a:rPr kumimoji="1" lang="en-US" altLang="ja-JP" sz="900" dirty="0" err="1">
                <a:latin typeface="Arial" panose="020B0604020202020204" pitchFamily="34" charset="0"/>
                <a:cs typeface="Arial" panose="020B0604020202020204" pitchFamily="34" charset="0"/>
              </a:rPr>
              <a:t>puborectal</a:t>
            </a:r>
            <a:r>
              <a:rPr kumimoji="1" lang="en-US" altLang="ja-JP" sz="900" dirty="0">
                <a:latin typeface="Arial" panose="020B0604020202020204" pitchFamily="34" charset="0"/>
                <a:cs typeface="Arial" panose="020B0604020202020204" pitchFamily="34" charset="0"/>
              </a:rPr>
              <a:t> sling. </a:t>
            </a:r>
          </a:p>
        </p:txBody>
      </p:sp>
      <p:cxnSp>
        <p:nvCxnSpPr>
          <p:cNvPr id="20" name="直線コネクタ 19">
            <a:extLst>
              <a:ext uri="{FF2B5EF4-FFF2-40B4-BE49-F238E27FC236}">
                <a16:creationId xmlns:a16="http://schemas.microsoft.com/office/drawing/2014/main" id="{C98ADCA1-85BA-4C48-AAAA-C4AA35AB66FC}"/>
              </a:ext>
            </a:extLst>
          </p:cNvPr>
          <p:cNvCxnSpPr>
            <a:cxnSpLocks/>
          </p:cNvCxnSpPr>
          <p:nvPr/>
        </p:nvCxnSpPr>
        <p:spPr>
          <a:xfrm>
            <a:off x="2163269" y="4524328"/>
            <a:ext cx="2943229" cy="348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線コネクタ 22">
            <a:extLst>
              <a:ext uri="{FF2B5EF4-FFF2-40B4-BE49-F238E27FC236}">
                <a16:creationId xmlns:a16="http://schemas.microsoft.com/office/drawing/2014/main" id="{38DE757B-8508-452C-A49E-6AC03A9DFDFA}"/>
              </a:ext>
            </a:extLst>
          </p:cNvPr>
          <p:cNvCxnSpPr/>
          <p:nvPr/>
        </p:nvCxnSpPr>
        <p:spPr>
          <a:xfrm>
            <a:off x="2163268" y="4524328"/>
            <a:ext cx="0" cy="1561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直線コネクタ 26">
            <a:extLst>
              <a:ext uri="{FF2B5EF4-FFF2-40B4-BE49-F238E27FC236}">
                <a16:creationId xmlns:a16="http://schemas.microsoft.com/office/drawing/2014/main" id="{C115FABA-D38D-4A4C-8C75-D3841AA45E29}"/>
              </a:ext>
            </a:extLst>
          </p:cNvPr>
          <p:cNvCxnSpPr/>
          <p:nvPr/>
        </p:nvCxnSpPr>
        <p:spPr>
          <a:xfrm>
            <a:off x="5106498" y="4524328"/>
            <a:ext cx="0" cy="1561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線コネクタ 27">
            <a:extLst>
              <a:ext uri="{FF2B5EF4-FFF2-40B4-BE49-F238E27FC236}">
                <a16:creationId xmlns:a16="http://schemas.microsoft.com/office/drawing/2014/main" id="{0EC1EBDA-69AF-49D2-8C47-1A11F82F368F}"/>
              </a:ext>
            </a:extLst>
          </p:cNvPr>
          <p:cNvCxnSpPr/>
          <p:nvPr/>
        </p:nvCxnSpPr>
        <p:spPr>
          <a:xfrm>
            <a:off x="3433083" y="4524328"/>
            <a:ext cx="0" cy="15611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B4A83AFF-8BF2-43F3-AE7A-C0CDB0C7D4EB}"/>
              </a:ext>
            </a:extLst>
          </p:cNvPr>
          <p:cNvSpPr txBox="1"/>
          <p:nvPr/>
        </p:nvSpPr>
        <p:spPr>
          <a:xfrm>
            <a:off x="1285929" y="5765657"/>
            <a:ext cx="15167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n"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Primary endpoint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E56F4A52-CA99-4AA9-8F43-3BE58A0AE738}"/>
              </a:ext>
            </a:extLst>
          </p:cNvPr>
          <p:cNvSpPr txBox="1"/>
          <p:nvPr/>
        </p:nvSpPr>
        <p:spPr>
          <a:xfrm>
            <a:off x="1285929" y="6097629"/>
            <a:ext cx="1797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Wingdings" panose="05000000000000000000" pitchFamily="2" charset="2"/>
              <a:buChar char="n"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Secondary endpoints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943CD9DC-AE50-4D27-85EB-BCEB653BE454}"/>
              </a:ext>
            </a:extLst>
          </p:cNvPr>
          <p:cNvSpPr txBox="1"/>
          <p:nvPr/>
        </p:nvSpPr>
        <p:spPr>
          <a:xfrm>
            <a:off x="3193545" y="5765657"/>
            <a:ext cx="17972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Relapse-free survival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テキスト ボックス 29">
            <a:extLst>
              <a:ext uri="{FF2B5EF4-FFF2-40B4-BE49-F238E27FC236}">
                <a16:creationId xmlns:a16="http://schemas.microsoft.com/office/drawing/2014/main" id="{C6F277C6-08AC-4B15-9D55-EDCF05A4EA28}"/>
              </a:ext>
            </a:extLst>
          </p:cNvPr>
          <p:cNvSpPr txBox="1"/>
          <p:nvPr/>
        </p:nvSpPr>
        <p:spPr>
          <a:xfrm>
            <a:off x="3193545" y="6097629"/>
            <a:ext cx="277075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Disease-free survival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Overall survival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Incidence of adverse events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Incremental cost-effectiveness ratio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3805DFAD-2BF3-470D-A4CF-493C5E0DAAC5}"/>
              </a:ext>
            </a:extLst>
          </p:cNvPr>
          <p:cNvSpPr txBox="1"/>
          <p:nvPr/>
        </p:nvSpPr>
        <p:spPr>
          <a:xfrm>
            <a:off x="2193437" y="1122586"/>
            <a:ext cx="24711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Target sample size: 1680 patients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83810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3506</TotalTime>
  <Words>260</Words>
  <Application>Microsoft Office PowerPoint</Application>
  <PresentationFormat>画面に合わせる (4:3)</PresentationFormat>
  <Paragraphs>34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游ゴシック</vt:lpstr>
      <vt:lpstr>Arial</vt:lpstr>
      <vt:lpstr>Calibri</vt:lpstr>
      <vt:lpstr>Calibri Light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秀樹 上野</dc:creator>
  <cp:lastModifiedBy>秀樹 上野</cp:lastModifiedBy>
  <cp:revision>256</cp:revision>
  <cp:lastPrinted>2020-02-25T09:49:57Z</cp:lastPrinted>
  <dcterms:created xsi:type="dcterms:W3CDTF">2019-08-18T20:43:38Z</dcterms:created>
  <dcterms:modified xsi:type="dcterms:W3CDTF">2020-12-28T11:43:32Z</dcterms:modified>
</cp:coreProperties>
</file>