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352" r:id="rId2"/>
    <p:sldId id="351" r:id="rId3"/>
    <p:sldId id="361" r:id="rId4"/>
    <p:sldId id="357" r:id="rId5"/>
    <p:sldId id="360" r:id="rId6"/>
    <p:sldId id="363" r:id="rId7"/>
    <p:sldId id="342" r:id="rId8"/>
    <p:sldId id="364" r:id="rId9"/>
  </p:sldIdLst>
  <p:sldSz cx="7772400" cy="10058400"/>
  <p:notesSz cx="7099300" cy="10234613"/>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84590" indent="-37146" algn="l" rtl="0" fontAlgn="base">
      <a:spcBef>
        <a:spcPct val="0"/>
      </a:spcBef>
      <a:spcAft>
        <a:spcPct val="0"/>
      </a:spcAft>
      <a:defRPr kern="1200">
        <a:solidFill>
          <a:schemeClr val="tx1"/>
        </a:solidFill>
        <a:latin typeface="Arial" charset="0"/>
        <a:ea typeface="宋体" charset="-122"/>
        <a:cs typeface="+mn-cs"/>
      </a:defRPr>
    </a:lvl2pPr>
    <a:lvl3pPr marL="970868" indent="-77669" algn="l" rtl="0" fontAlgn="base">
      <a:spcBef>
        <a:spcPct val="0"/>
      </a:spcBef>
      <a:spcAft>
        <a:spcPct val="0"/>
      </a:spcAft>
      <a:defRPr kern="1200">
        <a:solidFill>
          <a:schemeClr val="tx1"/>
        </a:solidFill>
        <a:latin typeface="Arial" charset="0"/>
        <a:ea typeface="宋体" charset="-122"/>
        <a:cs typeface="+mn-cs"/>
      </a:defRPr>
    </a:lvl3pPr>
    <a:lvl4pPr marL="1457146" indent="-116505" algn="l" rtl="0" fontAlgn="base">
      <a:spcBef>
        <a:spcPct val="0"/>
      </a:spcBef>
      <a:spcAft>
        <a:spcPct val="0"/>
      </a:spcAft>
      <a:defRPr kern="1200">
        <a:solidFill>
          <a:schemeClr val="tx1"/>
        </a:solidFill>
        <a:latin typeface="Arial" charset="0"/>
        <a:ea typeface="宋体" charset="-122"/>
        <a:cs typeface="+mn-cs"/>
      </a:defRPr>
    </a:lvl4pPr>
    <a:lvl5pPr marL="1943424" indent="-157028" algn="l" rtl="0" fontAlgn="base">
      <a:spcBef>
        <a:spcPct val="0"/>
      </a:spcBef>
      <a:spcAft>
        <a:spcPct val="0"/>
      </a:spcAft>
      <a:defRPr kern="1200">
        <a:solidFill>
          <a:schemeClr val="tx1"/>
        </a:solidFill>
        <a:latin typeface="Arial" charset="0"/>
        <a:ea typeface="宋体" charset="-122"/>
        <a:cs typeface="+mn-cs"/>
      </a:defRPr>
    </a:lvl5pPr>
    <a:lvl6pPr marL="2431390" algn="l" defTabSz="972556" rtl="0" eaLnBrk="1" latinLnBrk="0" hangingPunct="1">
      <a:defRPr kern="1200">
        <a:solidFill>
          <a:schemeClr val="tx1"/>
        </a:solidFill>
        <a:latin typeface="Arial" charset="0"/>
        <a:ea typeface="宋体" charset="-122"/>
        <a:cs typeface="+mn-cs"/>
      </a:defRPr>
    </a:lvl6pPr>
    <a:lvl7pPr marL="2917668" algn="l" defTabSz="972556" rtl="0" eaLnBrk="1" latinLnBrk="0" hangingPunct="1">
      <a:defRPr kern="1200">
        <a:solidFill>
          <a:schemeClr val="tx1"/>
        </a:solidFill>
        <a:latin typeface="Arial" charset="0"/>
        <a:ea typeface="宋体" charset="-122"/>
        <a:cs typeface="+mn-cs"/>
      </a:defRPr>
    </a:lvl7pPr>
    <a:lvl8pPr marL="3403945" algn="l" defTabSz="972556" rtl="0" eaLnBrk="1" latinLnBrk="0" hangingPunct="1">
      <a:defRPr kern="1200">
        <a:solidFill>
          <a:schemeClr val="tx1"/>
        </a:solidFill>
        <a:latin typeface="Arial" charset="0"/>
        <a:ea typeface="宋体" charset="-122"/>
        <a:cs typeface="+mn-cs"/>
      </a:defRPr>
    </a:lvl8pPr>
    <a:lvl9pPr marL="3890223" algn="l" defTabSz="972556"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3168" userDrawn="1">
          <p15:clr>
            <a:srgbClr val="A4A3A4"/>
          </p15:clr>
        </p15:guide>
        <p15:guide id="2" pos="244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 "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15D09"/>
    <a:srgbClr val="0585FF"/>
    <a:srgbClr val="05F462"/>
    <a:srgbClr val="0066FF"/>
    <a:srgbClr val="FF00FF"/>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0" autoAdjust="0"/>
    <p:restoredTop sz="94063" autoAdjust="0"/>
  </p:normalViewPr>
  <p:slideViewPr>
    <p:cSldViewPr>
      <p:cViewPr varScale="1">
        <p:scale>
          <a:sx n="63" d="100"/>
          <a:sy n="63" d="100"/>
        </p:scale>
        <p:origin x="2808" y="184"/>
      </p:cViewPr>
      <p:guideLst>
        <p:guide orient="horz" pos="3168"/>
        <p:guide pos="244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ytfan\Desktop\&#20010;&#20154;&#22909;&#24819;&#27861;\CJ\FIGS\&#20195;&#35874;&#30456;&#20851;&#24615;.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E&#30424;-&#25105;&#30340;&#25991;&#26723;\&#23454;&#39564;&#35760;&#24405;\2019\2019-&#21512;&#20316;&#39033;&#30446;\&#38472;&#20581;\CJ\T2-P-&#22823;&#20462;\&#23454;&#39564;&#32467;&#26524;\2-5-&#33655;&#30244;\T2-&#23567;&#40736;&#33655;&#30244;%20-body%20mas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9852151844239528"/>
          <c:y val="8.7301743532058482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1"/>
              </a:solidFill>
              <a:latin typeface="Arial" panose="020B0604020202020204" pitchFamily="34" charset="0"/>
              <a:ea typeface="+mn-ea"/>
              <a:cs typeface="Arial" panose="020B0604020202020204" pitchFamily="34" charset="0"/>
            </a:defRPr>
          </a:pPr>
          <a:endParaRPr lang="zh-CN"/>
        </a:p>
      </c:txPr>
    </c:title>
    <c:autoTitleDeleted val="0"/>
    <c:plotArea>
      <c:layout>
        <c:manualLayout>
          <c:layoutTarget val="inner"/>
          <c:xMode val="edge"/>
          <c:yMode val="edge"/>
          <c:x val="7.2849518810148728E-2"/>
          <c:y val="2.692761597571388E-2"/>
          <c:w val="0.89659492563429566"/>
          <c:h val="0.86504430319704018"/>
        </c:manualLayout>
      </c:layout>
      <c:barChart>
        <c:barDir val="col"/>
        <c:grouping val="clustered"/>
        <c:varyColors val="0"/>
        <c:ser>
          <c:idx val="0"/>
          <c:order val="0"/>
          <c:tx>
            <c:strRef>
              <c:f>Sheet1!$A$3</c:f>
              <c:strCache>
                <c:ptCount val="1"/>
                <c:pt idx="0">
                  <c:v>KEGG enrichment</c:v>
                </c:pt>
              </c:strCache>
            </c:strRef>
          </c:tx>
          <c:spPr>
            <a:solidFill>
              <a:schemeClr val="tx1"/>
            </a:solidFill>
            <a:ln>
              <a:solidFill>
                <a:schemeClr val="tx1"/>
              </a:solidFill>
            </a:ln>
            <a:effectLst/>
          </c:spPr>
          <c:invertIfNegative val="0"/>
          <c:cat>
            <c:numRef>
              <c:f>Sheet1!$B$2:$P$2</c:f>
              <c:numCache>
                <c:formatCode>General</c:formatCode>
                <c:ptCount val="15"/>
              </c:numCache>
            </c:numRef>
          </c:cat>
          <c:val>
            <c:numRef>
              <c:f>Sheet1!$B$3:$P$3</c:f>
              <c:numCache>
                <c:formatCode>General</c:formatCode>
                <c:ptCount val="15"/>
                <c:pt idx="0">
                  <c:v>12.356</c:v>
                </c:pt>
                <c:pt idx="1">
                  <c:v>6.9314999999999998</c:v>
                </c:pt>
                <c:pt idx="2">
                  <c:v>6.0293999999999999</c:v>
                </c:pt>
                <c:pt idx="3">
                  <c:v>5.6337000000000002</c:v>
                </c:pt>
                <c:pt idx="4">
                  <c:v>5.5568999999999997</c:v>
                </c:pt>
                <c:pt idx="5">
                  <c:v>5.2926000000000002</c:v>
                </c:pt>
                <c:pt idx="6">
                  <c:v>5.2926000000000002</c:v>
                </c:pt>
                <c:pt idx="7">
                  <c:v>5.1882999999999999</c:v>
                </c:pt>
                <c:pt idx="8">
                  <c:v>4.5593000000000004</c:v>
                </c:pt>
                <c:pt idx="9">
                  <c:v>4.3324999999999996</c:v>
                </c:pt>
                <c:pt idx="10">
                  <c:v>4.1924000000000001</c:v>
                </c:pt>
                <c:pt idx="11">
                  <c:v>3.8753000000000002</c:v>
                </c:pt>
                <c:pt idx="12">
                  <c:v>3.8753000000000002</c:v>
                </c:pt>
                <c:pt idx="13">
                  <c:v>3.5745</c:v>
                </c:pt>
                <c:pt idx="14">
                  <c:v>2.7696999999999998</c:v>
                </c:pt>
              </c:numCache>
            </c:numRef>
          </c:val>
          <c:extLst>
            <c:ext xmlns:c16="http://schemas.microsoft.com/office/drawing/2014/chart" uri="{C3380CC4-5D6E-409C-BE32-E72D297353CC}">
              <c16:uniqueId val="{00000000-220B-44A5-B7AB-AEFFCE761D50}"/>
            </c:ext>
          </c:extLst>
        </c:ser>
        <c:dLbls>
          <c:showLegendKey val="0"/>
          <c:showVal val="0"/>
          <c:showCatName val="0"/>
          <c:showSerName val="0"/>
          <c:showPercent val="0"/>
          <c:showBubbleSize val="0"/>
        </c:dLbls>
        <c:gapWidth val="150"/>
        <c:overlap val="-27"/>
        <c:axId val="1900373520"/>
        <c:axId val="1828199888"/>
      </c:barChart>
      <c:catAx>
        <c:axId val="1900373520"/>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1828199888"/>
        <c:crosses val="autoZero"/>
        <c:auto val="1"/>
        <c:lblAlgn val="ctr"/>
        <c:lblOffset val="100"/>
        <c:noMultiLvlLbl val="0"/>
      </c:catAx>
      <c:valAx>
        <c:axId val="1828199888"/>
        <c:scaling>
          <c:orientation val="minMax"/>
          <c:max val="12"/>
        </c:scaling>
        <c:delete val="0"/>
        <c:axPos val="l"/>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endParaRPr lang="zh-CN"/>
          </a:p>
        </c:txPr>
        <c:crossAx val="19003735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6580927384076991E-2"/>
          <c:y val="0.1388888888888889"/>
          <c:w val="0.90286351706036749"/>
          <c:h val="0.57050160396617089"/>
        </c:manualLayout>
      </c:layout>
      <c:barChart>
        <c:barDir val="col"/>
        <c:grouping val="clustered"/>
        <c:varyColors val="0"/>
        <c:ser>
          <c:idx val="0"/>
          <c:order val="0"/>
          <c:tx>
            <c:strRef>
              <c:f>Sheet3!$A$16</c:f>
              <c:strCache>
                <c:ptCount val="1"/>
                <c:pt idx="0">
                  <c:v>Control</c:v>
                </c:pt>
              </c:strCache>
            </c:strRef>
          </c:tx>
          <c:spPr>
            <a:solidFill>
              <a:schemeClr val="tx1"/>
            </a:solidFill>
            <a:ln>
              <a:solidFill>
                <a:schemeClr val="tx1"/>
              </a:solidFill>
            </a:ln>
            <a:effectLst/>
          </c:spPr>
          <c:invertIfNegative val="0"/>
          <c:errBars>
            <c:errBarType val="both"/>
            <c:errValType val="cust"/>
            <c:noEndCap val="0"/>
            <c:plus>
              <c:numRef>
                <c:f>Sheet3!$B$19:$I$19</c:f>
                <c:numCache>
                  <c:formatCode>General</c:formatCode>
                  <c:ptCount val="8"/>
                  <c:pt idx="0">
                    <c:v>0.33166247903554097</c:v>
                  </c:pt>
                  <c:pt idx="1">
                    <c:v>1.1000000000000003</c:v>
                  </c:pt>
                  <c:pt idx="2">
                    <c:v>0.67675697262754619</c:v>
                  </c:pt>
                  <c:pt idx="3">
                    <c:v>0.58137767414994634</c:v>
                  </c:pt>
                  <c:pt idx="4">
                    <c:v>1.0653637876331257</c:v>
                  </c:pt>
                  <c:pt idx="5">
                    <c:v>0.76354436675284387</c:v>
                  </c:pt>
                  <c:pt idx="6">
                    <c:v>0.79686887252546112</c:v>
                  </c:pt>
                  <c:pt idx="7">
                    <c:v>0.99398189118313374</c:v>
                  </c:pt>
                </c:numCache>
              </c:numRef>
            </c:plus>
            <c:minus>
              <c:numRef>
                <c:f>Sheet3!$B$19:$I$19</c:f>
                <c:numCache>
                  <c:formatCode>General</c:formatCode>
                  <c:ptCount val="8"/>
                  <c:pt idx="0">
                    <c:v>0.33166247903554097</c:v>
                  </c:pt>
                  <c:pt idx="1">
                    <c:v>1.1000000000000003</c:v>
                  </c:pt>
                  <c:pt idx="2">
                    <c:v>0.67675697262754619</c:v>
                  </c:pt>
                  <c:pt idx="3">
                    <c:v>0.58137767414994634</c:v>
                  </c:pt>
                  <c:pt idx="4">
                    <c:v>1.0653637876331257</c:v>
                  </c:pt>
                  <c:pt idx="5">
                    <c:v>0.76354436675284387</c:v>
                  </c:pt>
                  <c:pt idx="6">
                    <c:v>0.79686887252546112</c:v>
                  </c:pt>
                  <c:pt idx="7">
                    <c:v>0.99398189118313374</c:v>
                  </c:pt>
                </c:numCache>
              </c:numRef>
            </c:minus>
            <c:spPr>
              <a:noFill/>
              <a:ln w="9525" cap="flat" cmpd="sng" algn="ctr">
                <a:solidFill>
                  <a:schemeClr val="tx1"/>
                </a:solidFill>
                <a:round/>
              </a:ln>
              <a:effectLst/>
            </c:spPr>
          </c:errBars>
          <c:cat>
            <c:multiLvlStrRef>
              <c:f>Sheet3!$B$14:$I$15</c:f>
              <c:multiLvlStrCache>
                <c:ptCount val="8"/>
                <c:lvl>
                  <c:pt idx="0">
                    <c:v>0 day</c:v>
                  </c:pt>
                  <c:pt idx="1">
                    <c:v>30 day</c:v>
                  </c:pt>
                  <c:pt idx="2">
                    <c:v>0 day</c:v>
                  </c:pt>
                  <c:pt idx="3">
                    <c:v>30 day</c:v>
                  </c:pt>
                  <c:pt idx="4">
                    <c:v>0 day</c:v>
                  </c:pt>
                  <c:pt idx="5">
                    <c:v>30 day</c:v>
                  </c:pt>
                  <c:pt idx="6">
                    <c:v>0 day</c:v>
                  </c:pt>
                  <c:pt idx="7">
                    <c:v>30 day</c:v>
                  </c:pt>
                </c:lvl>
                <c:lvl>
                  <c:pt idx="0">
                    <c:v>Control</c:v>
                  </c:pt>
                  <c:pt idx="2">
                    <c:v>5-FU</c:v>
                  </c:pt>
                  <c:pt idx="4">
                    <c:v>5-FU + CQ</c:v>
                  </c:pt>
                  <c:pt idx="6">
                    <c:v>CQ</c:v>
                  </c:pt>
                </c:lvl>
              </c:multiLvlStrCache>
            </c:multiLvlStrRef>
          </c:cat>
          <c:val>
            <c:numRef>
              <c:f>Sheet3!$B$16:$I$16</c:f>
              <c:numCache>
                <c:formatCode>General</c:formatCode>
                <c:ptCount val="8"/>
                <c:pt idx="0">
                  <c:v>21.8</c:v>
                </c:pt>
                <c:pt idx="1">
                  <c:v>20.6</c:v>
                </c:pt>
                <c:pt idx="2">
                  <c:v>22.040000000000003</c:v>
                </c:pt>
                <c:pt idx="3">
                  <c:v>19.560000000000002</c:v>
                </c:pt>
                <c:pt idx="4">
                  <c:v>21.9</c:v>
                </c:pt>
                <c:pt idx="5">
                  <c:v>18.96</c:v>
                </c:pt>
                <c:pt idx="6">
                  <c:v>22.1</c:v>
                </c:pt>
                <c:pt idx="7">
                  <c:v>20.560000000000002</c:v>
                </c:pt>
              </c:numCache>
            </c:numRef>
          </c:val>
          <c:extLst>
            <c:ext xmlns:c16="http://schemas.microsoft.com/office/drawing/2014/chart" uri="{C3380CC4-5D6E-409C-BE32-E72D297353CC}">
              <c16:uniqueId val="{00000000-285C-4A3A-BD51-BC89CA603E27}"/>
            </c:ext>
          </c:extLst>
        </c:ser>
        <c:ser>
          <c:idx val="1"/>
          <c:order val="1"/>
          <c:tx>
            <c:strRef>
              <c:f>Sheet3!$A$17</c:f>
              <c:strCache>
                <c:ptCount val="1"/>
                <c:pt idx="0">
                  <c:v>SHMT2-sh</c:v>
                </c:pt>
              </c:strCache>
            </c:strRef>
          </c:tx>
          <c:spPr>
            <a:solidFill>
              <a:schemeClr val="bg1"/>
            </a:solidFill>
            <a:ln>
              <a:solidFill>
                <a:schemeClr val="tx1"/>
              </a:solidFill>
            </a:ln>
            <a:effectLst/>
          </c:spPr>
          <c:invertIfNegative val="0"/>
          <c:errBars>
            <c:errBarType val="both"/>
            <c:errValType val="cust"/>
            <c:noEndCap val="0"/>
            <c:plus>
              <c:numRef>
                <c:f>Sheet3!$B$20:$I$20</c:f>
                <c:numCache>
                  <c:formatCode>General</c:formatCode>
                  <c:ptCount val="8"/>
                  <c:pt idx="0">
                    <c:v>0.72663608498339782</c:v>
                  </c:pt>
                  <c:pt idx="1">
                    <c:v>1.1653325705565767</c:v>
                  </c:pt>
                  <c:pt idx="2">
                    <c:v>0.70142711667000657</c:v>
                  </c:pt>
                  <c:pt idx="3">
                    <c:v>0.97467943448089733</c:v>
                  </c:pt>
                  <c:pt idx="4">
                    <c:v>0.80498447189992484</c:v>
                  </c:pt>
                  <c:pt idx="5">
                    <c:v>1.0305338422390595</c:v>
                  </c:pt>
                  <c:pt idx="6">
                    <c:v>0.66708320320631753</c:v>
                  </c:pt>
                  <c:pt idx="7">
                    <c:v>0.71972216861786231</c:v>
                  </c:pt>
                </c:numCache>
              </c:numRef>
            </c:plus>
            <c:minus>
              <c:numRef>
                <c:f>Sheet3!$B$20:$I$20</c:f>
                <c:numCache>
                  <c:formatCode>General</c:formatCode>
                  <c:ptCount val="8"/>
                  <c:pt idx="0">
                    <c:v>0.72663608498339782</c:v>
                  </c:pt>
                  <c:pt idx="1">
                    <c:v>1.1653325705565767</c:v>
                  </c:pt>
                  <c:pt idx="2">
                    <c:v>0.70142711667000657</c:v>
                  </c:pt>
                  <c:pt idx="3">
                    <c:v>0.97467943448089733</c:v>
                  </c:pt>
                  <c:pt idx="4">
                    <c:v>0.80498447189992484</c:v>
                  </c:pt>
                  <c:pt idx="5">
                    <c:v>1.0305338422390595</c:v>
                  </c:pt>
                  <c:pt idx="6">
                    <c:v>0.66708320320631753</c:v>
                  </c:pt>
                  <c:pt idx="7">
                    <c:v>0.71972216861786231</c:v>
                  </c:pt>
                </c:numCache>
              </c:numRef>
            </c:minus>
            <c:spPr>
              <a:noFill/>
              <a:ln w="9525" cap="flat" cmpd="sng" algn="ctr">
                <a:solidFill>
                  <a:schemeClr val="tx1"/>
                </a:solidFill>
                <a:round/>
              </a:ln>
              <a:effectLst/>
            </c:spPr>
          </c:errBars>
          <c:cat>
            <c:multiLvlStrRef>
              <c:f>Sheet3!$B$14:$I$15</c:f>
              <c:multiLvlStrCache>
                <c:ptCount val="8"/>
                <c:lvl>
                  <c:pt idx="0">
                    <c:v>0 day</c:v>
                  </c:pt>
                  <c:pt idx="1">
                    <c:v>30 day</c:v>
                  </c:pt>
                  <c:pt idx="2">
                    <c:v>0 day</c:v>
                  </c:pt>
                  <c:pt idx="3">
                    <c:v>30 day</c:v>
                  </c:pt>
                  <c:pt idx="4">
                    <c:v>0 day</c:v>
                  </c:pt>
                  <c:pt idx="5">
                    <c:v>30 day</c:v>
                  </c:pt>
                  <c:pt idx="6">
                    <c:v>0 day</c:v>
                  </c:pt>
                  <c:pt idx="7">
                    <c:v>30 day</c:v>
                  </c:pt>
                </c:lvl>
                <c:lvl>
                  <c:pt idx="0">
                    <c:v>Control</c:v>
                  </c:pt>
                  <c:pt idx="2">
                    <c:v>5-FU</c:v>
                  </c:pt>
                  <c:pt idx="4">
                    <c:v>5-FU + CQ</c:v>
                  </c:pt>
                  <c:pt idx="6">
                    <c:v>CQ</c:v>
                  </c:pt>
                </c:lvl>
              </c:multiLvlStrCache>
            </c:multiLvlStrRef>
          </c:cat>
          <c:val>
            <c:numRef>
              <c:f>Sheet3!$B$17:$I$17</c:f>
              <c:numCache>
                <c:formatCode>General</c:formatCode>
                <c:ptCount val="8"/>
                <c:pt idx="0">
                  <c:v>22.339999999999996</c:v>
                </c:pt>
                <c:pt idx="1">
                  <c:v>20.759999999999998</c:v>
                </c:pt>
                <c:pt idx="2">
                  <c:v>22.32</c:v>
                </c:pt>
                <c:pt idx="3">
                  <c:v>19.400000000000002</c:v>
                </c:pt>
                <c:pt idx="4">
                  <c:v>22.160000000000004</c:v>
                </c:pt>
                <c:pt idx="5">
                  <c:v>18.380000000000003</c:v>
                </c:pt>
                <c:pt idx="6">
                  <c:v>22.300000000000004</c:v>
                </c:pt>
                <c:pt idx="7">
                  <c:v>20.360000000000003</c:v>
                </c:pt>
              </c:numCache>
            </c:numRef>
          </c:val>
          <c:extLst>
            <c:ext xmlns:c16="http://schemas.microsoft.com/office/drawing/2014/chart" uri="{C3380CC4-5D6E-409C-BE32-E72D297353CC}">
              <c16:uniqueId val="{00000001-285C-4A3A-BD51-BC89CA603E27}"/>
            </c:ext>
          </c:extLst>
        </c:ser>
        <c:dLbls>
          <c:showLegendKey val="0"/>
          <c:showVal val="0"/>
          <c:showCatName val="0"/>
          <c:showSerName val="0"/>
          <c:showPercent val="0"/>
          <c:showBubbleSize val="0"/>
        </c:dLbls>
        <c:gapWidth val="250"/>
        <c:overlap val="-27"/>
        <c:axId val="1597480927"/>
        <c:axId val="1597467615"/>
      </c:barChart>
      <c:catAx>
        <c:axId val="1597480927"/>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endParaRPr lang="zh-CN"/>
          </a:p>
        </c:txPr>
        <c:crossAx val="1597467615"/>
        <c:crosses val="autoZero"/>
        <c:auto val="1"/>
        <c:lblAlgn val="ctr"/>
        <c:lblOffset val="100"/>
        <c:noMultiLvlLbl val="0"/>
      </c:catAx>
      <c:valAx>
        <c:axId val="1597467615"/>
        <c:scaling>
          <c:orientation val="minMax"/>
          <c:max val="24"/>
          <c:min val="10"/>
        </c:scaling>
        <c:delete val="0"/>
        <c:axPos val="l"/>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endParaRPr lang="zh-CN"/>
          </a:p>
        </c:txPr>
        <c:crossAx val="1597480927"/>
        <c:crosses val="autoZero"/>
        <c:crossBetween val="between"/>
        <c:majorUnit val="2"/>
      </c:valAx>
      <c:spPr>
        <a:noFill/>
        <a:ln>
          <a:noFill/>
        </a:ln>
        <a:effectLst/>
      </c:spPr>
    </c:plotArea>
    <c:legend>
      <c:legendPos val="b"/>
      <c:layout>
        <c:manualLayout>
          <c:xMode val="edge"/>
          <c:yMode val="edge"/>
          <c:x val="0.35100262467191601"/>
          <c:y val="2.3278111741408671E-2"/>
          <c:w val="0.47577252843394574"/>
          <c:h val="7.8125546806649182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Arial" panose="020B0604020202020204" pitchFamily="34" charset="0"/>
              <a:ea typeface="+mn-ea"/>
              <a:cs typeface="Arial" panose="020B0604020202020204" pitchFamily="34" charset="0"/>
            </a:defRPr>
          </a:pPr>
          <a:endParaRPr lang="zh-C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atin typeface="Arial" pitchFamily="34"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smtClean="0">
                <a:latin typeface="Arial" pitchFamily="34" charset="0"/>
                <a:ea typeface="宋体" pitchFamily="2" charset="-122"/>
              </a:defRPr>
            </a:lvl1pPr>
          </a:lstStyle>
          <a:p>
            <a:pPr>
              <a:defRPr/>
            </a:pPr>
            <a:fld id="{8AAA53CA-3D1B-45B2-B0DB-38F801DD5F23}" type="datetimeFigureOut">
              <a:rPr lang="zh-CN" altLang="en-US"/>
              <a:pPr>
                <a:defRPr/>
              </a:pPr>
              <a:t>2021/1/26</a:t>
            </a:fld>
            <a:endParaRPr lang="zh-CN" altLang="en-US"/>
          </a:p>
        </p:txBody>
      </p:sp>
      <p:sp>
        <p:nvSpPr>
          <p:cNvPr id="4" name="幻灯片图像占位符 3"/>
          <p:cNvSpPr>
            <a:spLocks noGrp="1" noRot="1" noChangeAspect="1"/>
          </p:cNvSpPr>
          <p:nvPr>
            <p:ph type="sldImg" idx="2"/>
          </p:nvPr>
        </p:nvSpPr>
        <p:spPr>
          <a:xfrm>
            <a:off x="2068513" y="768350"/>
            <a:ext cx="2962275" cy="3836988"/>
          </a:xfrm>
          <a:prstGeom prst="rect">
            <a:avLst/>
          </a:prstGeom>
          <a:noFill/>
          <a:ln w="12700">
            <a:solidFill>
              <a:prstClr val="black"/>
            </a:solidFill>
          </a:ln>
        </p:spPr>
        <p:txBody>
          <a:bodyPr vert="horz" lIns="99048" tIns="49524" rIns="99048" bIns="49524" rtlCol="0" anchor="ctr"/>
          <a:lstStyle/>
          <a:p>
            <a:pPr lvl="0"/>
            <a:endParaRPr lang="zh-CN" altLang="en-US" noProof="0"/>
          </a:p>
        </p:txBody>
      </p:sp>
      <p:sp>
        <p:nvSpPr>
          <p:cNvPr id="5" name="备注占位符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atin typeface="Arial"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smtClean="0">
                <a:latin typeface="Arial" pitchFamily="34" charset="0"/>
                <a:ea typeface="宋体" pitchFamily="2" charset="-122"/>
              </a:defRPr>
            </a:lvl1pPr>
          </a:lstStyle>
          <a:p>
            <a:pPr>
              <a:defRPr/>
            </a:pPr>
            <a:fld id="{EA1F2B97-1710-4980-8F6F-4AB0861EBE0A}" type="slidenum">
              <a:rPr lang="zh-CN" altLang="en-US"/>
              <a:pPr>
                <a:defRPr/>
              </a:pPr>
              <a:t>‹#›</a:t>
            </a:fld>
            <a:endParaRPr lang="zh-CN" altLang="en-US"/>
          </a:p>
        </p:txBody>
      </p:sp>
    </p:spTree>
    <p:extLst>
      <p:ext uri="{BB962C8B-B14F-4D97-AF65-F5344CB8AC3E}">
        <p14:creationId xmlns:p14="http://schemas.microsoft.com/office/powerpoint/2010/main" val="1572373677"/>
      </p:ext>
    </p:extLst>
  </p:cSld>
  <p:clrMap bg1="lt1" tx1="dk1" bg2="lt2" tx2="dk2" accent1="accent1" accent2="accent2" accent3="accent3" accent4="accent4" accent5="accent5" accent6="accent6" hlink="hlink" folHlink="folHlink"/>
  <p:notesStyle>
    <a:lvl1pPr algn="l" defTabSz="891510" rtl="0" fontAlgn="base">
      <a:spcBef>
        <a:spcPct val="30000"/>
      </a:spcBef>
      <a:spcAft>
        <a:spcPct val="0"/>
      </a:spcAft>
      <a:defRPr sz="1170" kern="1200">
        <a:solidFill>
          <a:schemeClr val="tx1"/>
        </a:solidFill>
        <a:latin typeface="+mn-lt"/>
        <a:ea typeface="+mn-ea"/>
        <a:cs typeface="+mn-cs"/>
      </a:defRPr>
    </a:lvl1pPr>
    <a:lvl2pPr marL="445755" algn="l" defTabSz="891510" rtl="0" fontAlgn="base">
      <a:spcBef>
        <a:spcPct val="30000"/>
      </a:spcBef>
      <a:spcAft>
        <a:spcPct val="0"/>
      </a:spcAft>
      <a:defRPr sz="1170" kern="1200">
        <a:solidFill>
          <a:schemeClr val="tx1"/>
        </a:solidFill>
        <a:latin typeface="+mn-lt"/>
        <a:ea typeface="+mn-ea"/>
        <a:cs typeface="+mn-cs"/>
      </a:defRPr>
    </a:lvl2pPr>
    <a:lvl3pPr marL="891510" algn="l" defTabSz="891510" rtl="0" fontAlgn="base">
      <a:spcBef>
        <a:spcPct val="30000"/>
      </a:spcBef>
      <a:spcAft>
        <a:spcPct val="0"/>
      </a:spcAft>
      <a:defRPr sz="1170" kern="1200">
        <a:solidFill>
          <a:schemeClr val="tx1"/>
        </a:solidFill>
        <a:latin typeface="+mn-lt"/>
        <a:ea typeface="+mn-ea"/>
        <a:cs typeface="+mn-cs"/>
      </a:defRPr>
    </a:lvl3pPr>
    <a:lvl4pPr marL="1338953" algn="l" defTabSz="891510" rtl="0" fontAlgn="base">
      <a:spcBef>
        <a:spcPct val="30000"/>
      </a:spcBef>
      <a:spcAft>
        <a:spcPct val="0"/>
      </a:spcAft>
      <a:defRPr sz="1170" kern="1200">
        <a:solidFill>
          <a:schemeClr val="tx1"/>
        </a:solidFill>
        <a:latin typeface="+mn-lt"/>
        <a:ea typeface="+mn-ea"/>
        <a:cs typeface="+mn-cs"/>
      </a:defRPr>
    </a:lvl4pPr>
    <a:lvl5pPr marL="1784708" algn="l" defTabSz="891510" rtl="0" fontAlgn="base">
      <a:spcBef>
        <a:spcPct val="30000"/>
      </a:spcBef>
      <a:spcAft>
        <a:spcPct val="0"/>
      </a:spcAft>
      <a:defRPr sz="1170" kern="1200">
        <a:solidFill>
          <a:schemeClr val="tx1"/>
        </a:solidFill>
        <a:latin typeface="+mn-lt"/>
        <a:ea typeface="+mn-ea"/>
        <a:cs typeface="+mn-cs"/>
      </a:defRPr>
    </a:lvl5pPr>
    <a:lvl6pPr marL="2232605" algn="l" defTabSz="893042" rtl="0" eaLnBrk="1" latinLnBrk="0" hangingPunct="1">
      <a:defRPr sz="1170" kern="1200">
        <a:solidFill>
          <a:schemeClr val="tx1"/>
        </a:solidFill>
        <a:latin typeface="+mn-lt"/>
        <a:ea typeface="+mn-ea"/>
        <a:cs typeface="+mn-cs"/>
      </a:defRPr>
    </a:lvl6pPr>
    <a:lvl7pPr marL="2679125" algn="l" defTabSz="893042" rtl="0" eaLnBrk="1" latinLnBrk="0" hangingPunct="1">
      <a:defRPr sz="1170" kern="1200">
        <a:solidFill>
          <a:schemeClr val="tx1"/>
        </a:solidFill>
        <a:latin typeface="+mn-lt"/>
        <a:ea typeface="+mn-ea"/>
        <a:cs typeface="+mn-cs"/>
      </a:defRPr>
    </a:lvl7pPr>
    <a:lvl8pPr marL="3125646" algn="l" defTabSz="893042" rtl="0" eaLnBrk="1" latinLnBrk="0" hangingPunct="1">
      <a:defRPr sz="1170" kern="1200">
        <a:solidFill>
          <a:schemeClr val="tx1"/>
        </a:solidFill>
        <a:latin typeface="+mn-lt"/>
        <a:ea typeface="+mn-ea"/>
        <a:cs typeface="+mn-cs"/>
      </a:defRPr>
    </a:lvl8pPr>
    <a:lvl9pPr marL="3572167" algn="l" defTabSz="893042" rtl="0" eaLnBrk="1" latinLnBrk="0" hangingPunct="1">
      <a:defRPr sz="117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582930" y="3124627"/>
            <a:ext cx="6606540" cy="2156036"/>
          </a:xfrm>
        </p:spPr>
        <p:txBody>
          <a:bodyPr/>
          <a:lstStyle/>
          <a:p>
            <a:r>
              <a:rPr lang="zh-CN" altLang="en-US"/>
              <a:t>单击此处编辑母版标题样式</a:t>
            </a:r>
          </a:p>
        </p:txBody>
      </p:sp>
      <p:sp>
        <p:nvSpPr>
          <p:cNvPr id="3" name="副标题 2"/>
          <p:cNvSpPr>
            <a:spLocks noGrp="1"/>
          </p:cNvSpPr>
          <p:nvPr>
            <p:ph type="subTitle" idx="1"/>
          </p:nvPr>
        </p:nvSpPr>
        <p:spPr>
          <a:xfrm>
            <a:off x="1165860" y="5699762"/>
            <a:ext cx="5440680" cy="2570480"/>
          </a:xfrm>
        </p:spPr>
        <p:txBody>
          <a:bodyPr/>
          <a:lstStyle>
            <a:lvl1pPr marL="0" indent="0" algn="ctr">
              <a:buNone/>
              <a:defRPr>
                <a:solidFill>
                  <a:schemeClr val="tx1">
                    <a:tint val="75000"/>
                  </a:schemeClr>
                </a:solidFill>
              </a:defRPr>
            </a:lvl1pPr>
            <a:lvl2pPr marL="464183" indent="0" algn="ctr">
              <a:buNone/>
              <a:defRPr>
                <a:solidFill>
                  <a:schemeClr val="tx1">
                    <a:tint val="75000"/>
                  </a:schemeClr>
                </a:solidFill>
              </a:defRPr>
            </a:lvl2pPr>
            <a:lvl3pPr marL="928364" indent="0" algn="ctr">
              <a:buNone/>
              <a:defRPr>
                <a:solidFill>
                  <a:schemeClr val="tx1">
                    <a:tint val="75000"/>
                  </a:schemeClr>
                </a:solidFill>
              </a:defRPr>
            </a:lvl3pPr>
            <a:lvl4pPr marL="1392547" indent="0" algn="ctr">
              <a:buNone/>
              <a:defRPr>
                <a:solidFill>
                  <a:schemeClr val="tx1">
                    <a:tint val="75000"/>
                  </a:schemeClr>
                </a:solidFill>
              </a:defRPr>
            </a:lvl4pPr>
            <a:lvl5pPr marL="1856729" indent="0" algn="ctr">
              <a:buNone/>
              <a:defRPr>
                <a:solidFill>
                  <a:schemeClr val="tx1">
                    <a:tint val="75000"/>
                  </a:schemeClr>
                </a:solidFill>
              </a:defRPr>
            </a:lvl5pPr>
            <a:lvl6pPr marL="2320911" indent="0" algn="ctr">
              <a:buNone/>
              <a:defRPr>
                <a:solidFill>
                  <a:schemeClr val="tx1">
                    <a:tint val="75000"/>
                  </a:schemeClr>
                </a:solidFill>
              </a:defRPr>
            </a:lvl6pPr>
            <a:lvl7pPr marL="2785093" indent="0" algn="ctr">
              <a:buNone/>
              <a:defRPr>
                <a:solidFill>
                  <a:schemeClr val="tx1">
                    <a:tint val="75000"/>
                  </a:schemeClr>
                </a:solidFill>
              </a:defRPr>
            </a:lvl7pPr>
            <a:lvl8pPr marL="3249276" indent="0" algn="ctr">
              <a:buNone/>
              <a:defRPr>
                <a:solidFill>
                  <a:schemeClr val="tx1">
                    <a:tint val="75000"/>
                  </a:schemeClr>
                </a:solidFill>
              </a:defRPr>
            </a:lvl8pPr>
            <a:lvl9pPr marL="3713458"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fld id="{59D4AC48-E838-46B9-BEF9-EC3544259E43}" type="datetimeFigureOut">
              <a:rPr lang="zh-CN" altLang="en-US"/>
              <a:pPr>
                <a:defRPr/>
              </a:pPr>
              <a:t>2021/1/26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78F0EC6-2C0A-4228-A20E-3541260909C8}"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CD91994A-8F21-4A62-B6B7-4A670D925FCA}" type="datetimeFigureOut">
              <a:rPr lang="zh-CN" altLang="en-US"/>
              <a:pPr>
                <a:defRPr/>
              </a:pPr>
              <a:t>2021/1/26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8C5393C-582E-4EFC-88BE-4B50E19D8369}"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5634990" y="402806"/>
            <a:ext cx="1748790" cy="8582237"/>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388620" y="402806"/>
            <a:ext cx="5116830" cy="8582237"/>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BECF93EB-F645-4114-BBD0-4D1EFF7DB549}" type="datetimeFigureOut">
              <a:rPr lang="zh-CN" altLang="en-US"/>
              <a:pPr>
                <a:defRPr/>
              </a:pPr>
              <a:t>2021/1/26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D7FD6CA-F361-4037-9EC1-15A5D1E96D97}"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F4BE59BD-316A-4352-B088-89C8459657BF}" type="datetimeFigureOut">
              <a:rPr lang="zh-CN" altLang="en-US"/>
              <a:pPr>
                <a:defRPr/>
              </a:pPr>
              <a:t>2021/1/26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23C2E8A-06D4-4948-A4B6-45FD41280ADA}"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13966" y="6463454"/>
            <a:ext cx="6606540" cy="1997710"/>
          </a:xfrm>
        </p:spPr>
        <p:txBody>
          <a:bodyPr anchor="t"/>
          <a:lstStyle>
            <a:lvl1pPr algn="l">
              <a:defRPr sz="4062" b="1" cap="all"/>
            </a:lvl1pPr>
          </a:lstStyle>
          <a:p>
            <a:r>
              <a:rPr lang="zh-CN" altLang="en-US"/>
              <a:t>单击此处编辑母版标题样式</a:t>
            </a:r>
          </a:p>
        </p:txBody>
      </p:sp>
      <p:sp>
        <p:nvSpPr>
          <p:cNvPr id="3" name="文本占位符 2"/>
          <p:cNvSpPr>
            <a:spLocks noGrp="1"/>
          </p:cNvSpPr>
          <p:nvPr>
            <p:ph type="body" idx="1"/>
          </p:nvPr>
        </p:nvSpPr>
        <p:spPr>
          <a:xfrm>
            <a:off x="613966" y="4263182"/>
            <a:ext cx="6606540" cy="2200274"/>
          </a:xfrm>
        </p:spPr>
        <p:txBody>
          <a:bodyPr anchor="b"/>
          <a:lstStyle>
            <a:lvl1pPr marL="0" indent="0">
              <a:buNone/>
              <a:defRPr sz="2031">
                <a:solidFill>
                  <a:schemeClr val="tx1">
                    <a:tint val="75000"/>
                  </a:schemeClr>
                </a:solidFill>
              </a:defRPr>
            </a:lvl1pPr>
            <a:lvl2pPr marL="464183" indent="0">
              <a:buNone/>
              <a:defRPr sz="1828">
                <a:solidFill>
                  <a:schemeClr val="tx1">
                    <a:tint val="75000"/>
                  </a:schemeClr>
                </a:solidFill>
              </a:defRPr>
            </a:lvl2pPr>
            <a:lvl3pPr marL="928364" indent="0">
              <a:buNone/>
              <a:defRPr sz="1625">
                <a:solidFill>
                  <a:schemeClr val="tx1">
                    <a:tint val="75000"/>
                  </a:schemeClr>
                </a:solidFill>
              </a:defRPr>
            </a:lvl3pPr>
            <a:lvl4pPr marL="1392547" indent="0">
              <a:buNone/>
              <a:defRPr sz="1422">
                <a:solidFill>
                  <a:schemeClr val="tx1">
                    <a:tint val="75000"/>
                  </a:schemeClr>
                </a:solidFill>
              </a:defRPr>
            </a:lvl4pPr>
            <a:lvl5pPr marL="1856729" indent="0">
              <a:buNone/>
              <a:defRPr sz="1422">
                <a:solidFill>
                  <a:schemeClr val="tx1">
                    <a:tint val="75000"/>
                  </a:schemeClr>
                </a:solidFill>
              </a:defRPr>
            </a:lvl5pPr>
            <a:lvl6pPr marL="2320911" indent="0">
              <a:buNone/>
              <a:defRPr sz="1422">
                <a:solidFill>
                  <a:schemeClr val="tx1">
                    <a:tint val="75000"/>
                  </a:schemeClr>
                </a:solidFill>
              </a:defRPr>
            </a:lvl6pPr>
            <a:lvl7pPr marL="2785093" indent="0">
              <a:buNone/>
              <a:defRPr sz="1422">
                <a:solidFill>
                  <a:schemeClr val="tx1">
                    <a:tint val="75000"/>
                  </a:schemeClr>
                </a:solidFill>
              </a:defRPr>
            </a:lvl7pPr>
            <a:lvl8pPr marL="3249276" indent="0">
              <a:buNone/>
              <a:defRPr sz="1422">
                <a:solidFill>
                  <a:schemeClr val="tx1">
                    <a:tint val="75000"/>
                  </a:schemeClr>
                </a:solidFill>
              </a:defRPr>
            </a:lvl8pPr>
            <a:lvl9pPr marL="3713458" indent="0">
              <a:buNone/>
              <a:defRPr sz="1422">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fld id="{4084C6E1-FB0A-45C9-98D4-D1B5241CB2B7}" type="datetimeFigureOut">
              <a:rPr lang="zh-CN" altLang="en-US"/>
              <a:pPr>
                <a:defRPr/>
              </a:pPr>
              <a:t>2021/1/26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AE8A738-47AD-446F-B8C8-A734986C92C0}"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388620" y="2346961"/>
            <a:ext cx="3432810" cy="6638079"/>
          </a:xfrm>
        </p:spPr>
        <p:txBody>
          <a:bodyPr/>
          <a:lstStyle>
            <a:lvl1pPr>
              <a:defRPr sz="2843"/>
            </a:lvl1pPr>
            <a:lvl2pPr>
              <a:defRPr sz="2437"/>
            </a:lvl2pPr>
            <a:lvl3pPr>
              <a:defRPr sz="2031"/>
            </a:lvl3pPr>
            <a:lvl4pPr>
              <a:defRPr sz="1828"/>
            </a:lvl4pPr>
            <a:lvl5pPr>
              <a:defRPr sz="1828"/>
            </a:lvl5pPr>
            <a:lvl6pPr>
              <a:defRPr sz="1828"/>
            </a:lvl6pPr>
            <a:lvl7pPr>
              <a:defRPr sz="1828"/>
            </a:lvl7pPr>
            <a:lvl8pPr>
              <a:defRPr sz="1828"/>
            </a:lvl8pPr>
            <a:lvl9pPr>
              <a:defRPr sz="1828"/>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3950970" y="2346961"/>
            <a:ext cx="3432810" cy="6638079"/>
          </a:xfrm>
        </p:spPr>
        <p:txBody>
          <a:bodyPr/>
          <a:lstStyle>
            <a:lvl1pPr>
              <a:defRPr sz="2843"/>
            </a:lvl1pPr>
            <a:lvl2pPr>
              <a:defRPr sz="2437"/>
            </a:lvl2pPr>
            <a:lvl3pPr>
              <a:defRPr sz="2031"/>
            </a:lvl3pPr>
            <a:lvl4pPr>
              <a:defRPr sz="1828"/>
            </a:lvl4pPr>
            <a:lvl5pPr>
              <a:defRPr sz="1828"/>
            </a:lvl5pPr>
            <a:lvl6pPr>
              <a:defRPr sz="1828"/>
            </a:lvl6pPr>
            <a:lvl7pPr>
              <a:defRPr sz="1828"/>
            </a:lvl7pPr>
            <a:lvl8pPr>
              <a:defRPr sz="1828"/>
            </a:lvl8pPr>
            <a:lvl9pPr>
              <a:defRPr sz="1828"/>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757B85D1-50AA-462F-9F7E-156CB977EF74}" type="datetimeFigureOut">
              <a:rPr lang="zh-CN" altLang="en-US"/>
              <a:pPr>
                <a:defRPr/>
              </a:pPr>
              <a:t>2021/1/26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301A8BF-0CCD-4373-A608-CF77941EF5AD}"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388623" y="2251501"/>
            <a:ext cx="3434160" cy="938318"/>
          </a:xfrm>
        </p:spPr>
        <p:txBody>
          <a:bodyPr anchor="b"/>
          <a:lstStyle>
            <a:lvl1pPr marL="0" indent="0">
              <a:buNone/>
              <a:defRPr sz="2437" b="1"/>
            </a:lvl1pPr>
            <a:lvl2pPr marL="464183" indent="0">
              <a:buNone/>
              <a:defRPr sz="2031" b="1"/>
            </a:lvl2pPr>
            <a:lvl3pPr marL="928364" indent="0">
              <a:buNone/>
              <a:defRPr sz="1828" b="1"/>
            </a:lvl3pPr>
            <a:lvl4pPr marL="1392547" indent="0">
              <a:buNone/>
              <a:defRPr sz="1625" b="1"/>
            </a:lvl4pPr>
            <a:lvl5pPr marL="1856729" indent="0">
              <a:buNone/>
              <a:defRPr sz="1625" b="1"/>
            </a:lvl5pPr>
            <a:lvl6pPr marL="2320911" indent="0">
              <a:buNone/>
              <a:defRPr sz="1625" b="1"/>
            </a:lvl6pPr>
            <a:lvl7pPr marL="2785093" indent="0">
              <a:buNone/>
              <a:defRPr sz="1625" b="1"/>
            </a:lvl7pPr>
            <a:lvl8pPr marL="3249276" indent="0">
              <a:buNone/>
              <a:defRPr sz="1625" b="1"/>
            </a:lvl8pPr>
            <a:lvl9pPr marL="3713458" indent="0">
              <a:buNone/>
              <a:defRPr sz="1625" b="1"/>
            </a:lvl9pPr>
          </a:lstStyle>
          <a:p>
            <a:pPr lvl="0"/>
            <a:r>
              <a:rPr lang="zh-CN" altLang="en-US"/>
              <a:t>单击此处编辑母版文本样式</a:t>
            </a:r>
          </a:p>
        </p:txBody>
      </p:sp>
      <p:sp>
        <p:nvSpPr>
          <p:cNvPr id="4" name="内容占位符 3"/>
          <p:cNvSpPr>
            <a:spLocks noGrp="1"/>
          </p:cNvSpPr>
          <p:nvPr>
            <p:ph sz="half" idx="2"/>
          </p:nvPr>
        </p:nvSpPr>
        <p:spPr>
          <a:xfrm>
            <a:off x="388623" y="3189817"/>
            <a:ext cx="3434160" cy="5795222"/>
          </a:xfrm>
        </p:spPr>
        <p:txBody>
          <a:bodyPr/>
          <a:lstStyle>
            <a:lvl1pPr>
              <a:defRPr sz="2437"/>
            </a:lvl1pPr>
            <a:lvl2pPr>
              <a:defRPr sz="2031"/>
            </a:lvl2pPr>
            <a:lvl3pPr>
              <a:defRPr sz="1828"/>
            </a:lvl3pPr>
            <a:lvl4pPr>
              <a:defRPr sz="1625"/>
            </a:lvl4pPr>
            <a:lvl5pPr>
              <a:defRPr sz="1625"/>
            </a:lvl5pPr>
            <a:lvl6pPr>
              <a:defRPr sz="1625"/>
            </a:lvl6pPr>
            <a:lvl7pPr>
              <a:defRPr sz="1625"/>
            </a:lvl7pPr>
            <a:lvl8pPr>
              <a:defRPr sz="1625"/>
            </a:lvl8pPr>
            <a:lvl9pPr>
              <a:defRPr sz="162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3948275" y="2251501"/>
            <a:ext cx="3435508" cy="938318"/>
          </a:xfrm>
        </p:spPr>
        <p:txBody>
          <a:bodyPr anchor="b"/>
          <a:lstStyle>
            <a:lvl1pPr marL="0" indent="0">
              <a:buNone/>
              <a:defRPr sz="2437" b="1"/>
            </a:lvl1pPr>
            <a:lvl2pPr marL="464183" indent="0">
              <a:buNone/>
              <a:defRPr sz="2031" b="1"/>
            </a:lvl2pPr>
            <a:lvl3pPr marL="928364" indent="0">
              <a:buNone/>
              <a:defRPr sz="1828" b="1"/>
            </a:lvl3pPr>
            <a:lvl4pPr marL="1392547" indent="0">
              <a:buNone/>
              <a:defRPr sz="1625" b="1"/>
            </a:lvl4pPr>
            <a:lvl5pPr marL="1856729" indent="0">
              <a:buNone/>
              <a:defRPr sz="1625" b="1"/>
            </a:lvl5pPr>
            <a:lvl6pPr marL="2320911" indent="0">
              <a:buNone/>
              <a:defRPr sz="1625" b="1"/>
            </a:lvl6pPr>
            <a:lvl7pPr marL="2785093" indent="0">
              <a:buNone/>
              <a:defRPr sz="1625" b="1"/>
            </a:lvl7pPr>
            <a:lvl8pPr marL="3249276" indent="0">
              <a:buNone/>
              <a:defRPr sz="1625" b="1"/>
            </a:lvl8pPr>
            <a:lvl9pPr marL="3713458" indent="0">
              <a:buNone/>
              <a:defRPr sz="1625" b="1"/>
            </a:lvl9pPr>
          </a:lstStyle>
          <a:p>
            <a:pPr lvl="0"/>
            <a:r>
              <a:rPr lang="zh-CN" altLang="en-US"/>
              <a:t>单击此处编辑母版文本样式</a:t>
            </a:r>
          </a:p>
        </p:txBody>
      </p:sp>
      <p:sp>
        <p:nvSpPr>
          <p:cNvPr id="6" name="内容占位符 5"/>
          <p:cNvSpPr>
            <a:spLocks noGrp="1"/>
          </p:cNvSpPr>
          <p:nvPr>
            <p:ph sz="quarter" idx="4"/>
          </p:nvPr>
        </p:nvSpPr>
        <p:spPr>
          <a:xfrm>
            <a:off x="3948275" y="3189817"/>
            <a:ext cx="3435508" cy="5795222"/>
          </a:xfrm>
        </p:spPr>
        <p:txBody>
          <a:bodyPr/>
          <a:lstStyle>
            <a:lvl1pPr>
              <a:defRPr sz="2437"/>
            </a:lvl1pPr>
            <a:lvl2pPr>
              <a:defRPr sz="2031"/>
            </a:lvl2pPr>
            <a:lvl3pPr>
              <a:defRPr sz="1828"/>
            </a:lvl3pPr>
            <a:lvl4pPr>
              <a:defRPr sz="1625"/>
            </a:lvl4pPr>
            <a:lvl5pPr>
              <a:defRPr sz="1625"/>
            </a:lvl5pPr>
            <a:lvl6pPr>
              <a:defRPr sz="1625"/>
            </a:lvl6pPr>
            <a:lvl7pPr>
              <a:defRPr sz="1625"/>
            </a:lvl7pPr>
            <a:lvl8pPr>
              <a:defRPr sz="1625"/>
            </a:lvl8pPr>
            <a:lvl9pPr>
              <a:defRPr sz="162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E9132BD1-4749-46B3-A69F-5735A82C4F21}" type="datetimeFigureOut">
              <a:rPr lang="zh-CN" altLang="en-US"/>
              <a:pPr>
                <a:defRPr/>
              </a:pPr>
              <a:t>2021/1/26</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2E4434EC-37F6-474E-B58B-C73AFE5DE0E3}"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395D40AC-4D37-45A8-A86A-87B713C4CBF9}" type="datetimeFigureOut">
              <a:rPr lang="zh-CN" altLang="en-US"/>
              <a:pPr>
                <a:defRPr/>
              </a:pPr>
              <a:t>2021/1/26</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04347C71-8877-4FFB-B4B9-58991671EC87}"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80B21678-208F-4644-B476-E726334CE92B}" type="datetimeFigureOut">
              <a:rPr lang="zh-CN" altLang="en-US"/>
              <a:pPr>
                <a:defRPr/>
              </a:pPr>
              <a:t>2021/1/26</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B60888DE-96AF-40B7-BA6B-F85F7C7126A3}"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388623" y="400473"/>
            <a:ext cx="2557066" cy="1704340"/>
          </a:xfrm>
        </p:spPr>
        <p:txBody>
          <a:bodyPr anchor="b"/>
          <a:lstStyle>
            <a:lvl1pPr algn="l">
              <a:defRPr sz="2031" b="1"/>
            </a:lvl1pPr>
          </a:lstStyle>
          <a:p>
            <a:r>
              <a:rPr lang="zh-CN" altLang="en-US"/>
              <a:t>单击此处编辑母版标题样式</a:t>
            </a:r>
          </a:p>
        </p:txBody>
      </p:sp>
      <p:sp>
        <p:nvSpPr>
          <p:cNvPr id="3" name="内容占位符 2"/>
          <p:cNvSpPr>
            <a:spLocks noGrp="1"/>
          </p:cNvSpPr>
          <p:nvPr>
            <p:ph idx="1"/>
          </p:nvPr>
        </p:nvSpPr>
        <p:spPr>
          <a:xfrm>
            <a:off x="3038795" y="400476"/>
            <a:ext cx="4344988" cy="8584566"/>
          </a:xfrm>
        </p:spPr>
        <p:txBody>
          <a:bodyPr/>
          <a:lstStyle>
            <a:lvl1pPr>
              <a:defRPr sz="3249"/>
            </a:lvl1pPr>
            <a:lvl2pPr>
              <a:defRPr sz="2843"/>
            </a:lvl2pPr>
            <a:lvl3pPr>
              <a:defRPr sz="2437"/>
            </a:lvl3pPr>
            <a:lvl4pPr>
              <a:defRPr sz="2031"/>
            </a:lvl4pPr>
            <a:lvl5pPr>
              <a:defRPr sz="2031"/>
            </a:lvl5pPr>
            <a:lvl6pPr>
              <a:defRPr sz="2031"/>
            </a:lvl6pPr>
            <a:lvl7pPr>
              <a:defRPr sz="2031"/>
            </a:lvl7pPr>
            <a:lvl8pPr>
              <a:defRPr sz="2031"/>
            </a:lvl8pPr>
            <a:lvl9pPr>
              <a:defRPr sz="2031"/>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388623" y="2104814"/>
            <a:ext cx="2557066" cy="6880226"/>
          </a:xfrm>
        </p:spPr>
        <p:txBody>
          <a:bodyPr/>
          <a:lstStyle>
            <a:lvl1pPr marL="0" indent="0">
              <a:buNone/>
              <a:defRPr sz="1422"/>
            </a:lvl1pPr>
            <a:lvl2pPr marL="464183" indent="0">
              <a:buNone/>
              <a:defRPr sz="1218"/>
            </a:lvl2pPr>
            <a:lvl3pPr marL="928364" indent="0">
              <a:buNone/>
              <a:defRPr sz="1015"/>
            </a:lvl3pPr>
            <a:lvl4pPr marL="1392547" indent="0">
              <a:buNone/>
              <a:defRPr sz="914"/>
            </a:lvl4pPr>
            <a:lvl5pPr marL="1856729" indent="0">
              <a:buNone/>
              <a:defRPr sz="914"/>
            </a:lvl5pPr>
            <a:lvl6pPr marL="2320911" indent="0">
              <a:buNone/>
              <a:defRPr sz="914"/>
            </a:lvl6pPr>
            <a:lvl7pPr marL="2785093" indent="0">
              <a:buNone/>
              <a:defRPr sz="914"/>
            </a:lvl7pPr>
            <a:lvl8pPr marL="3249276" indent="0">
              <a:buNone/>
              <a:defRPr sz="914"/>
            </a:lvl8pPr>
            <a:lvl9pPr marL="3713458" indent="0">
              <a:buNone/>
              <a:defRPr sz="914"/>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87376489-04CB-43A5-874F-0FA2661CADD3}" type="datetimeFigureOut">
              <a:rPr lang="zh-CN" altLang="en-US"/>
              <a:pPr>
                <a:defRPr/>
              </a:pPr>
              <a:t>2021/1/26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E855DF8-AA50-470C-9A92-66BA8C18C0A7}"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523445" y="7040880"/>
            <a:ext cx="4663440" cy="831216"/>
          </a:xfrm>
        </p:spPr>
        <p:txBody>
          <a:bodyPr anchor="b"/>
          <a:lstStyle>
            <a:lvl1pPr algn="l">
              <a:defRPr sz="2031" b="1"/>
            </a:lvl1pPr>
          </a:lstStyle>
          <a:p>
            <a:r>
              <a:rPr lang="zh-CN" altLang="en-US"/>
              <a:t>单击此处编辑母版标题样式</a:t>
            </a:r>
          </a:p>
        </p:txBody>
      </p:sp>
      <p:sp>
        <p:nvSpPr>
          <p:cNvPr id="3" name="图片占位符 2"/>
          <p:cNvSpPr>
            <a:spLocks noGrp="1"/>
          </p:cNvSpPr>
          <p:nvPr>
            <p:ph type="pic" idx="1"/>
          </p:nvPr>
        </p:nvSpPr>
        <p:spPr>
          <a:xfrm>
            <a:off x="1523445" y="898736"/>
            <a:ext cx="4663440" cy="6035040"/>
          </a:xfrm>
        </p:spPr>
        <p:txBody>
          <a:bodyPr rtlCol="0">
            <a:normAutofit/>
          </a:bodyPr>
          <a:lstStyle>
            <a:lvl1pPr marL="0" indent="0">
              <a:buNone/>
              <a:defRPr sz="3249"/>
            </a:lvl1pPr>
            <a:lvl2pPr marL="464183" indent="0">
              <a:buNone/>
              <a:defRPr sz="2843"/>
            </a:lvl2pPr>
            <a:lvl3pPr marL="928364" indent="0">
              <a:buNone/>
              <a:defRPr sz="2437"/>
            </a:lvl3pPr>
            <a:lvl4pPr marL="1392547" indent="0">
              <a:buNone/>
              <a:defRPr sz="2031"/>
            </a:lvl4pPr>
            <a:lvl5pPr marL="1856729" indent="0">
              <a:buNone/>
              <a:defRPr sz="2031"/>
            </a:lvl5pPr>
            <a:lvl6pPr marL="2320911" indent="0">
              <a:buNone/>
              <a:defRPr sz="2031"/>
            </a:lvl6pPr>
            <a:lvl7pPr marL="2785093" indent="0">
              <a:buNone/>
              <a:defRPr sz="2031"/>
            </a:lvl7pPr>
            <a:lvl8pPr marL="3249276" indent="0">
              <a:buNone/>
              <a:defRPr sz="2031"/>
            </a:lvl8pPr>
            <a:lvl9pPr marL="3713458" indent="0">
              <a:buNone/>
              <a:defRPr sz="2031"/>
            </a:lvl9pPr>
          </a:lstStyle>
          <a:p>
            <a:pPr lvl="0"/>
            <a:endParaRPr lang="zh-CN" altLang="en-US" noProof="0"/>
          </a:p>
        </p:txBody>
      </p:sp>
      <p:sp>
        <p:nvSpPr>
          <p:cNvPr id="4" name="文本占位符 3"/>
          <p:cNvSpPr>
            <a:spLocks noGrp="1"/>
          </p:cNvSpPr>
          <p:nvPr>
            <p:ph type="body" sz="half" idx="2"/>
          </p:nvPr>
        </p:nvSpPr>
        <p:spPr>
          <a:xfrm>
            <a:off x="1523445" y="7872096"/>
            <a:ext cx="4663440" cy="1180464"/>
          </a:xfrm>
        </p:spPr>
        <p:txBody>
          <a:bodyPr/>
          <a:lstStyle>
            <a:lvl1pPr marL="0" indent="0">
              <a:buNone/>
              <a:defRPr sz="1422"/>
            </a:lvl1pPr>
            <a:lvl2pPr marL="464183" indent="0">
              <a:buNone/>
              <a:defRPr sz="1218"/>
            </a:lvl2pPr>
            <a:lvl3pPr marL="928364" indent="0">
              <a:buNone/>
              <a:defRPr sz="1015"/>
            </a:lvl3pPr>
            <a:lvl4pPr marL="1392547" indent="0">
              <a:buNone/>
              <a:defRPr sz="914"/>
            </a:lvl4pPr>
            <a:lvl5pPr marL="1856729" indent="0">
              <a:buNone/>
              <a:defRPr sz="914"/>
            </a:lvl5pPr>
            <a:lvl6pPr marL="2320911" indent="0">
              <a:buNone/>
              <a:defRPr sz="914"/>
            </a:lvl6pPr>
            <a:lvl7pPr marL="2785093" indent="0">
              <a:buNone/>
              <a:defRPr sz="914"/>
            </a:lvl7pPr>
            <a:lvl8pPr marL="3249276" indent="0">
              <a:buNone/>
              <a:defRPr sz="914"/>
            </a:lvl8pPr>
            <a:lvl9pPr marL="3713458" indent="0">
              <a:buNone/>
              <a:defRPr sz="914"/>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fld id="{8AACADBF-708A-494B-A9C6-5861A495B209}" type="datetimeFigureOut">
              <a:rPr lang="zh-CN" altLang="en-US"/>
              <a:pPr>
                <a:defRPr/>
              </a:pPr>
              <a:t>2021/1/26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7DC49BF0-FD91-4ADA-8BDC-FA476E56CEA8}"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388620" y="402981"/>
            <a:ext cx="6995160" cy="1676400"/>
          </a:xfrm>
          <a:prstGeom prst="rect">
            <a:avLst/>
          </a:prstGeom>
          <a:noFill/>
          <a:ln w="9525">
            <a:noFill/>
            <a:miter lim="800000"/>
            <a:headEnd/>
            <a:tailEnd/>
          </a:ln>
        </p:spPr>
        <p:txBody>
          <a:bodyPr vert="horz" wrap="square" lIns="91428" tIns="45715" rIns="91428" bIns="45715" numCol="1" anchor="ctr" anchorCtr="0" compatLnSpc="1">
            <a:prstTxWarp prst="textNoShape">
              <a:avLst/>
            </a:prstTxWarp>
          </a:bodyPr>
          <a:lstStyle/>
          <a:p>
            <a:pPr lvl="0"/>
            <a:r>
              <a:rPr lang="zh-CN" altLang="en-US"/>
              <a:t>单击此处编辑母版标题样式</a:t>
            </a:r>
          </a:p>
        </p:txBody>
      </p:sp>
      <p:sp>
        <p:nvSpPr>
          <p:cNvPr id="1027" name="文本占位符 2"/>
          <p:cNvSpPr>
            <a:spLocks noGrp="1"/>
          </p:cNvSpPr>
          <p:nvPr>
            <p:ph type="body" idx="1"/>
          </p:nvPr>
        </p:nvSpPr>
        <p:spPr bwMode="auto">
          <a:xfrm>
            <a:off x="388620" y="2346961"/>
            <a:ext cx="6995160" cy="6637899"/>
          </a:xfrm>
          <a:prstGeom prst="rect">
            <a:avLst/>
          </a:prstGeom>
          <a:noFill/>
          <a:ln w="9525">
            <a:noFill/>
            <a:miter lim="800000"/>
            <a:headEnd/>
            <a:tailEnd/>
          </a:ln>
        </p:spPr>
        <p:txBody>
          <a:bodyPr vert="horz" wrap="square" lIns="91428" tIns="45715" rIns="91428" bIns="45715"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388620" y="9323363"/>
            <a:ext cx="1813560" cy="535158"/>
          </a:xfrm>
          <a:prstGeom prst="rect">
            <a:avLst/>
          </a:prstGeom>
        </p:spPr>
        <p:txBody>
          <a:bodyPr vert="horz" lIns="91428" tIns="45715" rIns="91428" bIns="45715" rtlCol="0" anchor="ctr"/>
          <a:lstStyle>
            <a:lvl1pPr algn="l" fontAlgn="auto">
              <a:spcBef>
                <a:spcPts val="0"/>
              </a:spcBef>
              <a:spcAft>
                <a:spcPts val="0"/>
              </a:spcAft>
              <a:defRPr sz="1218">
                <a:solidFill>
                  <a:schemeClr val="tx1">
                    <a:tint val="75000"/>
                  </a:schemeClr>
                </a:solidFill>
                <a:latin typeface="+mn-lt"/>
                <a:ea typeface="+mn-ea"/>
              </a:defRPr>
            </a:lvl1pPr>
          </a:lstStyle>
          <a:p>
            <a:pPr>
              <a:defRPr/>
            </a:pPr>
            <a:fld id="{A65D1058-876F-40D0-ABF0-F7F036AC1C45}" type="datetimeFigureOut">
              <a:rPr lang="zh-CN" altLang="en-US"/>
              <a:pPr>
                <a:defRPr/>
              </a:pPr>
              <a:t>2021/1/26</a:t>
            </a:fld>
            <a:endParaRPr lang="zh-CN" altLang="en-US"/>
          </a:p>
        </p:txBody>
      </p:sp>
      <p:sp>
        <p:nvSpPr>
          <p:cNvPr id="5" name="页脚占位符 4"/>
          <p:cNvSpPr>
            <a:spLocks noGrp="1"/>
          </p:cNvSpPr>
          <p:nvPr>
            <p:ph type="ftr" sz="quarter" idx="3"/>
          </p:nvPr>
        </p:nvSpPr>
        <p:spPr>
          <a:xfrm>
            <a:off x="2655570" y="9323363"/>
            <a:ext cx="2461260" cy="535158"/>
          </a:xfrm>
          <a:prstGeom prst="rect">
            <a:avLst/>
          </a:prstGeom>
        </p:spPr>
        <p:txBody>
          <a:bodyPr vert="horz" lIns="91428" tIns="45715" rIns="91428" bIns="45715" rtlCol="0" anchor="ctr"/>
          <a:lstStyle>
            <a:lvl1pPr algn="ctr" fontAlgn="auto">
              <a:spcBef>
                <a:spcPts val="0"/>
              </a:spcBef>
              <a:spcAft>
                <a:spcPts val="0"/>
              </a:spcAft>
              <a:defRPr sz="1218">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5570220" y="9323363"/>
            <a:ext cx="1813560" cy="535158"/>
          </a:xfrm>
          <a:prstGeom prst="rect">
            <a:avLst/>
          </a:prstGeom>
        </p:spPr>
        <p:txBody>
          <a:bodyPr vert="horz" lIns="91428" tIns="45715" rIns="91428" bIns="45715" rtlCol="0" anchor="ctr"/>
          <a:lstStyle>
            <a:lvl1pPr algn="r" fontAlgn="auto">
              <a:spcBef>
                <a:spcPts val="0"/>
              </a:spcBef>
              <a:spcAft>
                <a:spcPts val="0"/>
              </a:spcAft>
              <a:defRPr sz="1218">
                <a:solidFill>
                  <a:schemeClr val="tx1">
                    <a:tint val="75000"/>
                  </a:schemeClr>
                </a:solidFill>
                <a:latin typeface="+mn-lt"/>
                <a:ea typeface="+mn-ea"/>
              </a:defRPr>
            </a:lvl1pPr>
          </a:lstStyle>
          <a:p>
            <a:pPr>
              <a:defRPr/>
            </a:pPr>
            <a:fld id="{66BA95D6-249D-4C5A-8B81-B68955655448}"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68" kern="1200">
          <a:solidFill>
            <a:schemeClr val="tx1"/>
          </a:solidFill>
          <a:latin typeface="+mj-lt"/>
          <a:ea typeface="+mj-ea"/>
          <a:cs typeface="+mj-cs"/>
        </a:defRPr>
      </a:lvl1pPr>
      <a:lvl2pPr algn="ctr" rtl="0" eaLnBrk="0" fontAlgn="base" hangingPunct="0">
        <a:spcBef>
          <a:spcPct val="0"/>
        </a:spcBef>
        <a:spcAft>
          <a:spcPct val="0"/>
        </a:spcAft>
        <a:defRPr sz="4468">
          <a:solidFill>
            <a:schemeClr val="tx1"/>
          </a:solidFill>
          <a:latin typeface="Calibri" pitchFamily="34" charset="0"/>
          <a:ea typeface="宋体" pitchFamily="2" charset="-122"/>
        </a:defRPr>
      </a:lvl2pPr>
      <a:lvl3pPr algn="ctr" rtl="0" eaLnBrk="0" fontAlgn="base" hangingPunct="0">
        <a:spcBef>
          <a:spcPct val="0"/>
        </a:spcBef>
        <a:spcAft>
          <a:spcPct val="0"/>
        </a:spcAft>
        <a:defRPr sz="4468">
          <a:solidFill>
            <a:schemeClr val="tx1"/>
          </a:solidFill>
          <a:latin typeface="Calibri" pitchFamily="34" charset="0"/>
          <a:ea typeface="宋体" pitchFamily="2" charset="-122"/>
        </a:defRPr>
      </a:lvl3pPr>
      <a:lvl4pPr algn="ctr" rtl="0" eaLnBrk="0" fontAlgn="base" hangingPunct="0">
        <a:spcBef>
          <a:spcPct val="0"/>
        </a:spcBef>
        <a:spcAft>
          <a:spcPct val="0"/>
        </a:spcAft>
        <a:defRPr sz="4468">
          <a:solidFill>
            <a:schemeClr val="tx1"/>
          </a:solidFill>
          <a:latin typeface="Calibri" pitchFamily="34" charset="0"/>
          <a:ea typeface="宋体" pitchFamily="2" charset="-122"/>
        </a:defRPr>
      </a:lvl4pPr>
      <a:lvl5pPr algn="ctr" rtl="0" eaLnBrk="0" fontAlgn="base" hangingPunct="0">
        <a:spcBef>
          <a:spcPct val="0"/>
        </a:spcBef>
        <a:spcAft>
          <a:spcPct val="0"/>
        </a:spcAft>
        <a:defRPr sz="4468">
          <a:solidFill>
            <a:schemeClr val="tx1"/>
          </a:solidFill>
          <a:latin typeface="Calibri" pitchFamily="34" charset="0"/>
          <a:ea typeface="宋体" pitchFamily="2" charset="-122"/>
        </a:defRPr>
      </a:lvl5pPr>
      <a:lvl6pPr marL="464183" algn="ctr" rtl="0" fontAlgn="base">
        <a:spcBef>
          <a:spcPct val="0"/>
        </a:spcBef>
        <a:spcAft>
          <a:spcPct val="0"/>
        </a:spcAft>
        <a:defRPr sz="4468">
          <a:solidFill>
            <a:schemeClr val="tx1"/>
          </a:solidFill>
          <a:latin typeface="Calibri" pitchFamily="34" charset="0"/>
          <a:ea typeface="宋体" pitchFamily="2" charset="-122"/>
        </a:defRPr>
      </a:lvl6pPr>
      <a:lvl7pPr marL="928364" algn="ctr" rtl="0" fontAlgn="base">
        <a:spcBef>
          <a:spcPct val="0"/>
        </a:spcBef>
        <a:spcAft>
          <a:spcPct val="0"/>
        </a:spcAft>
        <a:defRPr sz="4468">
          <a:solidFill>
            <a:schemeClr val="tx1"/>
          </a:solidFill>
          <a:latin typeface="Calibri" pitchFamily="34" charset="0"/>
          <a:ea typeface="宋体" pitchFamily="2" charset="-122"/>
        </a:defRPr>
      </a:lvl7pPr>
      <a:lvl8pPr marL="1392547" algn="ctr" rtl="0" fontAlgn="base">
        <a:spcBef>
          <a:spcPct val="0"/>
        </a:spcBef>
        <a:spcAft>
          <a:spcPct val="0"/>
        </a:spcAft>
        <a:defRPr sz="4468">
          <a:solidFill>
            <a:schemeClr val="tx1"/>
          </a:solidFill>
          <a:latin typeface="Calibri" pitchFamily="34" charset="0"/>
          <a:ea typeface="宋体" pitchFamily="2" charset="-122"/>
        </a:defRPr>
      </a:lvl8pPr>
      <a:lvl9pPr marL="1856729" algn="ctr" rtl="0" fontAlgn="base">
        <a:spcBef>
          <a:spcPct val="0"/>
        </a:spcBef>
        <a:spcAft>
          <a:spcPct val="0"/>
        </a:spcAft>
        <a:defRPr sz="4468">
          <a:solidFill>
            <a:schemeClr val="tx1"/>
          </a:solidFill>
          <a:latin typeface="Calibri" pitchFamily="34" charset="0"/>
          <a:ea typeface="宋体" pitchFamily="2" charset="-122"/>
        </a:defRPr>
      </a:lvl9pPr>
    </p:titleStyle>
    <p:bodyStyle>
      <a:lvl1pPr marL="346569" indent="-346569" algn="l" rtl="0" eaLnBrk="0" fontAlgn="base" hangingPunct="0">
        <a:spcBef>
          <a:spcPct val="20000"/>
        </a:spcBef>
        <a:spcAft>
          <a:spcPct val="0"/>
        </a:spcAft>
        <a:buFont typeface="Arial" charset="0"/>
        <a:buChar char="•"/>
        <a:defRPr sz="3249" kern="1200">
          <a:solidFill>
            <a:schemeClr val="tx1"/>
          </a:solidFill>
          <a:latin typeface="+mn-lt"/>
          <a:ea typeface="+mn-ea"/>
          <a:cs typeface="+mn-cs"/>
        </a:defRPr>
      </a:lvl1pPr>
      <a:lvl2pPr marL="752780" indent="-288539" algn="l" rtl="0" eaLnBrk="0" fontAlgn="base" hangingPunct="0">
        <a:spcBef>
          <a:spcPct val="20000"/>
        </a:spcBef>
        <a:spcAft>
          <a:spcPct val="0"/>
        </a:spcAft>
        <a:buFont typeface="Arial" charset="0"/>
        <a:buChar char="–"/>
        <a:defRPr sz="2843" kern="1200">
          <a:solidFill>
            <a:schemeClr val="tx1"/>
          </a:solidFill>
          <a:latin typeface="+mn-lt"/>
          <a:ea typeface="+mn-ea"/>
          <a:cs typeface="+mn-cs"/>
        </a:defRPr>
      </a:lvl2pPr>
      <a:lvl3pPr marL="1158991" indent="-230509" algn="l" rtl="0" eaLnBrk="0" fontAlgn="base" hangingPunct="0">
        <a:spcBef>
          <a:spcPct val="20000"/>
        </a:spcBef>
        <a:spcAft>
          <a:spcPct val="0"/>
        </a:spcAft>
        <a:buFont typeface="Arial" charset="0"/>
        <a:buChar char="•"/>
        <a:defRPr sz="2437" kern="1200">
          <a:solidFill>
            <a:schemeClr val="tx1"/>
          </a:solidFill>
          <a:latin typeface="+mn-lt"/>
          <a:ea typeface="+mn-ea"/>
          <a:cs typeface="+mn-cs"/>
        </a:defRPr>
      </a:lvl3pPr>
      <a:lvl4pPr marL="1623232" indent="-230509" algn="l" rtl="0" eaLnBrk="0" fontAlgn="base" hangingPunct="0">
        <a:spcBef>
          <a:spcPct val="20000"/>
        </a:spcBef>
        <a:spcAft>
          <a:spcPct val="0"/>
        </a:spcAft>
        <a:buFont typeface="Arial" charset="0"/>
        <a:buChar char="–"/>
        <a:defRPr sz="2031" kern="1200">
          <a:solidFill>
            <a:schemeClr val="tx1"/>
          </a:solidFill>
          <a:latin typeface="+mn-lt"/>
          <a:ea typeface="+mn-ea"/>
          <a:cs typeface="+mn-cs"/>
        </a:defRPr>
      </a:lvl4pPr>
      <a:lvl5pPr marL="2087473" indent="-230509" algn="l" rtl="0" eaLnBrk="0" fontAlgn="base" hangingPunct="0">
        <a:spcBef>
          <a:spcPct val="20000"/>
        </a:spcBef>
        <a:spcAft>
          <a:spcPct val="0"/>
        </a:spcAft>
        <a:buFont typeface="Arial" charset="0"/>
        <a:buChar char="»"/>
        <a:defRPr sz="2031" kern="1200">
          <a:solidFill>
            <a:schemeClr val="tx1"/>
          </a:solidFill>
          <a:latin typeface="+mn-lt"/>
          <a:ea typeface="+mn-ea"/>
          <a:cs typeface="+mn-cs"/>
        </a:defRPr>
      </a:lvl5pPr>
      <a:lvl6pPr marL="2553002" indent="-232091" algn="l" defTabSz="928364" rtl="0" eaLnBrk="1" latinLnBrk="0" hangingPunct="1">
        <a:spcBef>
          <a:spcPct val="20000"/>
        </a:spcBef>
        <a:buFont typeface="Arial" pitchFamily="34" charset="0"/>
        <a:buChar char="•"/>
        <a:defRPr sz="2031" kern="1200">
          <a:solidFill>
            <a:schemeClr val="tx1"/>
          </a:solidFill>
          <a:latin typeface="+mn-lt"/>
          <a:ea typeface="+mn-ea"/>
          <a:cs typeface="+mn-cs"/>
        </a:defRPr>
      </a:lvl6pPr>
      <a:lvl7pPr marL="3017184" indent="-232091" algn="l" defTabSz="928364" rtl="0" eaLnBrk="1" latinLnBrk="0" hangingPunct="1">
        <a:spcBef>
          <a:spcPct val="20000"/>
        </a:spcBef>
        <a:buFont typeface="Arial" pitchFamily="34" charset="0"/>
        <a:buChar char="•"/>
        <a:defRPr sz="2031" kern="1200">
          <a:solidFill>
            <a:schemeClr val="tx1"/>
          </a:solidFill>
          <a:latin typeface="+mn-lt"/>
          <a:ea typeface="+mn-ea"/>
          <a:cs typeface="+mn-cs"/>
        </a:defRPr>
      </a:lvl7pPr>
      <a:lvl8pPr marL="3481367" indent="-232091" algn="l" defTabSz="928364" rtl="0" eaLnBrk="1" latinLnBrk="0" hangingPunct="1">
        <a:spcBef>
          <a:spcPct val="20000"/>
        </a:spcBef>
        <a:buFont typeface="Arial" pitchFamily="34" charset="0"/>
        <a:buChar char="•"/>
        <a:defRPr sz="2031" kern="1200">
          <a:solidFill>
            <a:schemeClr val="tx1"/>
          </a:solidFill>
          <a:latin typeface="+mn-lt"/>
          <a:ea typeface="+mn-ea"/>
          <a:cs typeface="+mn-cs"/>
        </a:defRPr>
      </a:lvl8pPr>
      <a:lvl9pPr marL="3945548" indent="-232091" algn="l" defTabSz="928364" rtl="0" eaLnBrk="1" latinLnBrk="0" hangingPunct="1">
        <a:spcBef>
          <a:spcPct val="20000"/>
        </a:spcBef>
        <a:buFont typeface="Arial" pitchFamily="34" charset="0"/>
        <a:buChar char="•"/>
        <a:defRPr sz="2031" kern="1200">
          <a:solidFill>
            <a:schemeClr val="tx1"/>
          </a:solidFill>
          <a:latin typeface="+mn-lt"/>
          <a:ea typeface="+mn-ea"/>
          <a:cs typeface="+mn-cs"/>
        </a:defRPr>
      </a:lvl9pPr>
    </p:bodyStyle>
    <p:otherStyle>
      <a:defPPr>
        <a:defRPr lang="zh-CN"/>
      </a:defPPr>
      <a:lvl1pPr marL="0" algn="l" defTabSz="928364" rtl="0" eaLnBrk="1" latinLnBrk="0" hangingPunct="1">
        <a:defRPr sz="1828" kern="1200">
          <a:solidFill>
            <a:schemeClr val="tx1"/>
          </a:solidFill>
          <a:latin typeface="+mn-lt"/>
          <a:ea typeface="+mn-ea"/>
          <a:cs typeface="+mn-cs"/>
        </a:defRPr>
      </a:lvl1pPr>
      <a:lvl2pPr marL="464183" algn="l" defTabSz="928364" rtl="0" eaLnBrk="1" latinLnBrk="0" hangingPunct="1">
        <a:defRPr sz="1828" kern="1200">
          <a:solidFill>
            <a:schemeClr val="tx1"/>
          </a:solidFill>
          <a:latin typeface="+mn-lt"/>
          <a:ea typeface="+mn-ea"/>
          <a:cs typeface="+mn-cs"/>
        </a:defRPr>
      </a:lvl2pPr>
      <a:lvl3pPr marL="928364" algn="l" defTabSz="928364" rtl="0" eaLnBrk="1" latinLnBrk="0" hangingPunct="1">
        <a:defRPr sz="1828" kern="1200">
          <a:solidFill>
            <a:schemeClr val="tx1"/>
          </a:solidFill>
          <a:latin typeface="+mn-lt"/>
          <a:ea typeface="+mn-ea"/>
          <a:cs typeface="+mn-cs"/>
        </a:defRPr>
      </a:lvl3pPr>
      <a:lvl4pPr marL="1392547" algn="l" defTabSz="928364" rtl="0" eaLnBrk="1" latinLnBrk="0" hangingPunct="1">
        <a:defRPr sz="1828" kern="1200">
          <a:solidFill>
            <a:schemeClr val="tx1"/>
          </a:solidFill>
          <a:latin typeface="+mn-lt"/>
          <a:ea typeface="+mn-ea"/>
          <a:cs typeface="+mn-cs"/>
        </a:defRPr>
      </a:lvl4pPr>
      <a:lvl5pPr marL="1856729" algn="l" defTabSz="928364" rtl="0" eaLnBrk="1" latinLnBrk="0" hangingPunct="1">
        <a:defRPr sz="1828" kern="1200">
          <a:solidFill>
            <a:schemeClr val="tx1"/>
          </a:solidFill>
          <a:latin typeface="+mn-lt"/>
          <a:ea typeface="+mn-ea"/>
          <a:cs typeface="+mn-cs"/>
        </a:defRPr>
      </a:lvl5pPr>
      <a:lvl6pPr marL="2320911" algn="l" defTabSz="928364" rtl="0" eaLnBrk="1" latinLnBrk="0" hangingPunct="1">
        <a:defRPr sz="1828" kern="1200">
          <a:solidFill>
            <a:schemeClr val="tx1"/>
          </a:solidFill>
          <a:latin typeface="+mn-lt"/>
          <a:ea typeface="+mn-ea"/>
          <a:cs typeface="+mn-cs"/>
        </a:defRPr>
      </a:lvl6pPr>
      <a:lvl7pPr marL="2785093" algn="l" defTabSz="928364" rtl="0" eaLnBrk="1" latinLnBrk="0" hangingPunct="1">
        <a:defRPr sz="1828" kern="1200">
          <a:solidFill>
            <a:schemeClr val="tx1"/>
          </a:solidFill>
          <a:latin typeface="+mn-lt"/>
          <a:ea typeface="+mn-ea"/>
          <a:cs typeface="+mn-cs"/>
        </a:defRPr>
      </a:lvl7pPr>
      <a:lvl8pPr marL="3249276" algn="l" defTabSz="928364" rtl="0" eaLnBrk="1" latinLnBrk="0" hangingPunct="1">
        <a:defRPr sz="1828" kern="1200">
          <a:solidFill>
            <a:schemeClr val="tx1"/>
          </a:solidFill>
          <a:latin typeface="+mn-lt"/>
          <a:ea typeface="+mn-ea"/>
          <a:cs typeface="+mn-cs"/>
        </a:defRPr>
      </a:lvl8pPr>
      <a:lvl9pPr marL="3713458" algn="l" defTabSz="928364" rtl="0" eaLnBrk="1" latinLnBrk="0" hangingPunct="1">
        <a:defRPr sz="182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tiff"/><Relationship Id="rId1" Type="http://schemas.openxmlformats.org/officeDocument/2006/relationships/slideLayout" Target="../slideLayouts/slideLayout2.xml"/><Relationship Id="rId4" Type="http://schemas.openxmlformats.org/officeDocument/2006/relationships/image" Target="../media/image4.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hdphoto" Target="../media/hdphoto3.wdp"/><Relationship Id="rId13" Type="http://schemas.microsoft.com/office/2007/relationships/hdphoto" Target="../media/hdphoto5.wdp"/><Relationship Id="rId3" Type="http://schemas.openxmlformats.org/officeDocument/2006/relationships/image" Target="../media/image5.png"/><Relationship Id="rId7" Type="http://schemas.openxmlformats.org/officeDocument/2006/relationships/image" Target="../media/image7.png"/><Relationship Id="rId12" Type="http://schemas.openxmlformats.org/officeDocument/2006/relationships/image" Target="../media/image10.png"/><Relationship Id="rId17" Type="http://schemas.microsoft.com/office/2007/relationships/hdphoto" Target="../media/hdphoto7.wdp"/><Relationship Id="rId2" Type="http://schemas.openxmlformats.org/officeDocument/2006/relationships/chart" Target="../charts/chart1.xml"/><Relationship Id="rId16" Type="http://schemas.openxmlformats.org/officeDocument/2006/relationships/image" Target="../media/image12.png"/><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image" Target="../media/image9.tif"/><Relationship Id="rId5" Type="http://schemas.openxmlformats.org/officeDocument/2006/relationships/image" Target="../media/image6.png"/><Relationship Id="rId15" Type="http://schemas.microsoft.com/office/2007/relationships/hdphoto" Target="../media/hdphoto6.wdp"/><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8.png"/><Relationship Id="rId1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13" Type="http://schemas.microsoft.com/office/2007/relationships/hdphoto" Target="../media/hdphoto12.wdp"/><Relationship Id="rId3" Type="http://schemas.microsoft.com/office/2007/relationships/hdphoto" Target="../media/hdphoto8.wdp"/><Relationship Id="rId7" Type="http://schemas.openxmlformats.org/officeDocument/2006/relationships/image" Target="../media/image18.jpeg"/><Relationship Id="rId12" Type="http://schemas.openxmlformats.org/officeDocument/2006/relationships/image" Target="../media/image21.png"/><Relationship Id="rId2" Type="http://schemas.openxmlformats.org/officeDocument/2006/relationships/image" Target="../media/image15.png"/><Relationship Id="rId1" Type="http://schemas.openxmlformats.org/officeDocument/2006/relationships/slideLayout" Target="../slideLayouts/slideLayout2.xml"/><Relationship Id="rId6" Type="http://schemas.microsoft.com/office/2007/relationships/hdphoto" Target="../media/hdphoto9.wdp"/><Relationship Id="rId11" Type="http://schemas.microsoft.com/office/2007/relationships/hdphoto" Target="../media/hdphoto11.wdp"/><Relationship Id="rId5" Type="http://schemas.openxmlformats.org/officeDocument/2006/relationships/image" Target="../media/image17.png"/><Relationship Id="rId15" Type="http://schemas.microsoft.com/office/2007/relationships/hdphoto" Target="../media/hdphoto13.wdp"/><Relationship Id="rId10" Type="http://schemas.openxmlformats.org/officeDocument/2006/relationships/image" Target="../media/image20.png"/><Relationship Id="rId4" Type="http://schemas.openxmlformats.org/officeDocument/2006/relationships/image" Target="../media/image16.jpeg"/><Relationship Id="rId9" Type="http://schemas.microsoft.com/office/2007/relationships/hdphoto" Target="../media/hdphoto10.wdp"/><Relationship Id="rId1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65F34FA1-D420-E946-AB13-EE4B4818958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7650" y="298450"/>
            <a:ext cx="7277100" cy="9461500"/>
          </a:xfrm>
          <a:prstGeom prst="rect">
            <a:avLst/>
          </a:prstGeom>
        </p:spPr>
      </p:pic>
    </p:spTree>
    <p:extLst>
      <p:ext uri="{BB962C8B-B14F-4D97-AF65-F5344CB8AC3E}">
        <p14:creationId xmlns:p14="http://schemas.microsoft.com/office/powerpoint/2010/main" val="68614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ED3A1A4F-4D07-4AEA-B524-3553C625A71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5614" y="4377888"/>
            <a:ext cx="6521172" cy="4650985"/>
          </a:xfrm>
          <a:prstGeom prst="rect">
            <a:avLst/>
          </a:prstGeom>
        </p:spPr>
      </p:pic>
      <p:sp>
        <p:nvSpPr>
          <p:cNvPr id="7" name="TextBox 2">
            <a:extLst>
              <a:ext uri="{FF2B5EF4-FFF2-40B4-BE49-F238E27FC236}">
                <a16:creationId xmlns:a16="http://schemas.microsoft.com/office/drawing/2014/main" id="{28FAB893-076A-4885-B50B-30B9CD6F208D}"/>
              </a:ext>
            </a:extLst>
          </p:cNvPr>
          <p:cNvSpPr txBox="1"/>
          <p:nvPr/>
        </p:nvSpPr>
        <p:spPr>
          <a:xfrm>
            <a:off x="671879" y="4478853"/>
            <a:ext cx="146232" cy="190307"/>
          </a:xfrm>
          <a:prstGeom prst="rect">
            <a:avLst/>
          </a:prstGeom>
          <a:noFill/>
        </p:spPr>
        <p:txBody>
          <a:bodyPr wrap="square" lIns="0" tIns="0" rIns="0" bIns="0" rtlCol="0">
            <a:spAutoFit/>
          </a:bodyPr>
          <a:lstStyle/>
          <a:p>
            <a:pPr algn="ctr"/>
            <a:r>
              <a:rPr lang="en-US" altLang="zh-CN" sz="1218" dirty="0">
                <a:latin typeface="Arial" pitchFamily="34" charset="0"/>
                <a:cs typeface="Arial" pitchFamily="34" charset="0"/>
              </a:rPr>
              <a:t>F</a:t>
            </a:r>
            <a:endParaRPr lang="zh-CN" altLang="en-US" sz="1218" dirty="0">
              <a:latin typeface="Arial" pitchFamily="34" charset="0"/>
              <a:cs typeface="Arial" pitchFamily="34" charset="0"/>
            </a:endParaRPr>
          </a:p>
        </p:txBody>
      </p:sp>
      <p:sp>
        <p:nvSpPr>
          <p:cNvPr id="8" name="TextBox 2">
            <a:extLst>
              <a:ext uri="{FF2B5EF4-FFF2-40B4-BE49-F238E27FC236}">
                <a16:creationId xmlns:a16="http://schemas.microsoft.com/office/drawing/2014/main" id="{C18F16D6-AC33-419C-9694-F192B8316ECA}"/>
              </a:ext>
            </a:extLst>
          </p:cNvPr>
          <p:cNvSpPr txBox="1"/>
          <p:nvPr/>
        </p:nvSpPr>
        <p:spPr>
          <a:xfrm>
            <a:off x="3886200" y="4478853"/>
            <a:ext cx="136336" cy="190307"/>
          </a:xfrm>
          <a:prstGeom prst="rect">
            <a:avLst/>
          </a:prstGeom>
          <a:noFill/>
        </p:spPr>
        <p:txBody>
          <a:bodyPr wrap="square" lIns="0" tIns="0" rIns="0" bIns="0" rtlCol="0">
            <a:spAutoFit/>
          </a:bodyPr>
          <a:lstStyle/>
          <a:p>
            <a:pPr algn="ctr"/>
            <a:r>
              <a:rPr lang="en-US" altLang="zh-CN" sz="1218" dirty="0">
                <a:latin typeface="Arial" pitchFamily="34" charset="0"/>
                <a:cs typeface="Arial" pitchFamily="34" charset="0"/>
              </a:rPr>
              <a:t>G</a:t>
            </a:r>
            <a:endParaRPr lang="zh-CN" altLang="en-US" sz="1218" dirty="0">
              <a:latin typeface="Arial" pitchFamily="34" charset="0"/>
              <a:cs typeface="Arial" pitchFamily="34" charset="0"/>
            </a:endParaRPr>
          </a:p>
        </p:txBody>
      </p:sp>
      <p:pic>
        <p:nvPicPr>
          <p:cNvPr id="18" name="图片 17">
            <a:extLst>
              <a:ext uri="{FF2B5EF4-FFF2-40B4-BE49-F238E27FC236}">
                <a16:creationId xmlns:a16="http://schemas.microsoft.com/office/drawing/2014/main" id="{DF43176D-57E2-3545-8BA8-B3F28F9DEB9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8111" y="1092953"/>
            <a:ext cx="2826029" cy="2821991"/>
          </a:xfrm>
          <a:prstGeom prst="rect">
            <a:avLst/>
          </a:prstGeom>
        </p:spPr>
      </p:pic>
      <p:pic>
        <p:nvPicPr>
          <p:cNvPr id="19" name="图片 18">
            <a:extLst>
              <a:ext uri="{FF2B5EF4-FFF2-40B4-BE49-F238E27FC236}">
                <a16:creationId xmlns:a16="http://schemas.microsoft.com/office/drawing/2014/main" id="{E3BFC219-8F4C-C14F-936E-6C910F79DE3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86200" y="1029527"/>
            <a:ext cx="2941277" cy="2937074"/>
          </a:xfrm>
          <a:prstGeom prst="rect">
            <a:avLst/>
          </a:prstGeom>
        </p:spPr>
      </p:pic>
      <p:sp>
        <p:nvSpPr>
          <p:cNvPr id="20" name="TextBox 2">
            <a:extLst>
              <a:ext uri="{FF2B5EF4-FFF2-40B4-BE49-F238E27FC236}">
                <a16:creationId xmlns:a16="http://schemas.microsoft.com/office/drawing/2014/main" id="{0B9D8059-09CF-6244-93A3-F09C40A19FE3}"/>
              </a:ext>
            </a:extLst>
          </p:cNvPr>
          <p:cNvSpPr txBox="1"/>
          <p:nvPr/>
        </p:nvSpPr>
        <p:spPr>
          <a:xfrm>
            <a:off x="645840" y="1089504"/>
            <a:ext cx="146232" cy="190307"/>
          </a:xfrm>
          <a:prstGeom prst="rect">
            <a:avLst/>
          </a:prstGeom>
          <a:noFill/>
        </p:spPr>
        <p:txBody>
          <a:bodyPr wrap="square" lIns="0" tIns="0" rIns="0" bIns="0" rtlCol="0">
            <a:spAutoFit/>
          </a:bodyPr>
          <a:lstStyle/>
          <a:p>
            <a:pPr algn="ctr"/>
            <a:r>
              <a:rPr lang="en-US" altLang="zh-CN" sz="1218" dirty="0">
                <a:latin typeface="Arial" pitchFamily="34" charset="0"/>
                <a:cs typeface="Arial" pitchFamily="34" charset="0"/>
              </a:rPr>
              <a:t>D</a:t>
            </a:r>
            <a:endParaRPr lang="zh-CN" altLang="en-US" sz="1218" dirty="0">
              <a:latin typeface="Arial" pitchFamily="34" charset="0"/>
              <a:cs typeface="Arial" pitchFamily="34" charset="0"/>
            </a:endParaRPr>
          </a:p>
        </p:txBody>
      </p:sp>
      <p:sp>
        <p:nvSpPr>
          <p:cNvPr id="21" name="TextBox 2">
            <a:extLst>
              <a:ext uri="{FF2B5EF4-FFF2-40B4-BE49-F238E27FC236}">
                <a16:creationId xmlns:a16="http://schemas.microsoft.com/office/drawing/2014/main" id="{CDFD6D86-E306-384E-B711-C8C73074144D}"/>
              </a:ext>
            </a:extLst>
          </p:cNvPr>
          <p:cNvSpPr txBox="1"/>
          <p:nvPr/>
        </p:nvSpPr>
        <p:spPr>
          <a:xfrm>
            <a:off x="3813085" y="1089504"/>
            <a:ext cx="146232" cy="190307"/>
          </a:xfrm>
          <a:prstGeom prst="rect">
            <a:avLst/>
          </a:prstGeom>
          <a:noFill/>
        </p:spPr>
        <p:txBody>
          <a:bodyPr wrap="square" lIns="0" tIns="0" rIns="0" bIns="0" rtlCol="0">
            <a:spAutoFit/>
          </a:bodyPr>
          <a:lstStyle/>
          <a:p>
            <a:pPr algn="ctr"/>
            <a:r>
              <a:rPr lang="en-US" altLang="zh-CN" sz="1218" dirty="0">
                <a:latin typeface="Arial" pitchFamily="34" charset="0"/>
                <a:cs typeface="Arial" pitchFamily="34" charset="0"/>
              </a:rPr>
              <a:t>E</a:t>
            </a:r>
            <a:endParaRPr lang="zh-CN" altLang="en-US" sz="1218" dirty="0">
              <a:latin typeface="Arial" pitchFamily="34" charset="0"/>
              <a:cs typeface="Arial" pitchFamily="34" charset="0"/>
            </a:endParaRPr>
          </a:p>
        </p:txBody>
      </p:sp>
    </p:spTree>
    <p:extLst>
      <p:ext uri="{BB962C8B-B14F-4D97-AF65-F5344CB8AC3E}">
        <p14:creationId xmlns:p14="http://schemas.microsoft.com/office/powerpoint/2010/main" val="2984806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id="{297C385E-3A9B-164A-823B-A8B6E91F8A00}"/>
              </a:ext>
            </a:extLst>
          </p:cNvPr>
          <p:cNvSpPr/>
          <p:nvPr/>
        </p:nvSpPr>
        <p:spPr>
          <a:xfrm>
            <a:off x="573832" y="708720"/>
            <a:ext cx="6696744" cy="7163243"/>
          </a:xfrm>
          <a:prstGeom prst="rect">
            <a:avLst/>
          </a:prstGeom>
        </p:spPr>
        <p:txBody>
          <a:bodyPr wrap="square">
            <a:spAutoFit/>
          </a:bodyPr>
          <a:lstStyle/>
          <a:p>
            <a:pPr>
              <a:lnSpc>
                <a:spcPct val="150000"/>
              </a:lnSpc>
            </a:pPr>
            <a:r>
              <a:rPr lang="en" altLang="zh-CN" sz="1400" b="1" dirty="0">
                <a:latin typeface="Times New Roman" panose="02020603050405020304" pitchFamily="18" charset="0"/>
                <a:cs typeface="Times New Roman" panose="02020603050405020304" pitchFamily="18" charset="0"/>
              </a:rPr>
              <a:t>Figure S1 (related to Figure 1). SHMT2 was screened from the GEO database. </a:t>
            </a:r>
          </a:p>
          <a:p>
            <a:pPr>
              <a:lnSpc>
                <a:spcPct val="150000"/>
              </a:lnSpc>
            </a:pPr>
            <a:r>
              <a:rPr lang="en" altLang="zh-CN" sz="1400" dirty="0">
                <a:latin typeface="Times New Roman" panose="02020603050405020304" pitchFamily="18" charset="0"/>
                <a:cs typeface="Times New Roman" panose="02020603050405020304" pitchFamily="18" charset="0"/>
              </a:rPr>
              <a:t>(A-E) Identify genes differentially expressed between CRC and normal tissue. Machine learning approaches were used for identifying key CRC markers, the GSE9348 was used as the training set, and the GSE44076 and GSE44861 were used as validation sets. Five prediction algorithms were used for classification for CRC and normal control, including the Compound covariate prediction, the Diagonal Linear Discriminant Analysis (DLDA), the Bayesian CCP classifier, the Nearest </a:t>
            </a:r>
            <a:r>
              <a:rPr lang="en" altLang="zh-CN" sz="1400" dirty="0" err="1">
                <a:latin typeface="Times New Roman" panose="02020603050405020304" pitchFamily="18" charset="0"/>
                <a:cs typeface="Times New Roman" panose="02020603050405020304" pitchFamily="18" charset="0"/>
              </a:rPr>
              <a:t>Neighbour</a:t>
            </a:r>
            <a:r>
              <a:rPr lang="en" altLang="zh-CN" sz="1400" dirty="0">
                <a:latin typeface="Times New Roman" panose="02020603050405020304" pitchFamily="18" charset="0"/>
                <a:cs typeface="Times New Roman" panose="02020603050405020304" pitchFamily="18" charset="0"/>
              </a:rPr>
              <a:t> Algorithm, and the Support Vector Machines (SVM). The Leave-one-out cross-validation approach was used for integrating the results from the five algorithms. Error rate lower than 0.1 were used as cut-off and a total of 66 genes were identified (A). The receiver operating characteristic (ROC) curve using the Support Vector Machines (SVM) was plotted (B). Heatmap showing expression of the 66 genes in the validation cohort (GSE44076) were plotted (C). The ROC curve of validation cohorts (GSE44</a:t>
            </a:r>
            <a:r>
              <a:rPr lang="en-US" altLang="zh-CN" sz="1400" dirty="0">
                <a:latin typeface="Times New Roman" panose="02020603050405020304" pitchFamily="18" charset="0"/>
                <a:cs typeface="Times New Roman" panose="02020603050405020304" pitchFamily="18" charset="0"/>
              </a:rPr>
              <a:t>076</a:t>
            </a:r>
            <a:r>
              <a:rPr lang="en" altLang="zh-CN" sz="1400" dirty="0">
                <a:latin typeface="Times New Roman" panose="02020603050405020304" pitchFamily="18" charset="0"/>
                <a:cs typeface="Times New Roman" panose="02020603050405020304" pitchFamily="18" charset="0"/>
              </a:rPr>
              <a:t> and GSE44861) using the Support Vector Machines (SVM) was plotted (D and E).</a:t>
            </a:r>
          </a:p>
          <a:p>
            <a:pPr>
              <a:lnSpc>
                <a:spcPct val="150000"/>
              </a:lnSpc>
            </a:pPr>
            <a:r>
              <a:rPr lang="en" altLang="zh-CN" sz="1400" dirty="0">
                <a:latin typeface="Times New Roman" panose="02020603050405020304" pitchFamily="18" charset="0"/>
                <a:cs typeface="Times New Roman" panose="02020603050405020304" pitchFamily="18" charset="0"/>
              </a:rPr>
              <a:t>(F-G) Identify core genes related to CRC prognosis. The hazard ratio of the 66 genes in the prognosis of CRC was calculated</a:t>
            </a:r>
            <a:r>
              <a:rPr lang="zh-CN" altLang="en-US" sz="1400" dirty="0">
                <a:latin typeface="Times New Roman" panose="02020603050405020304" pitchFamily="18" charset="0"/>
                <a:cs typeface="Times New Roman" panose="02020603050405020304" pitchFamily="18" charset="0"/>
              </a:rPr>
              <a:t> </a:t>
            </a:r>
            <a:r>
              <a:rPr lang="en-US" altLang="zh-CN" sz="1400" dirty="0">
                <a:latin typeface="Times New Roman" panose="02020603050405020304" pitchFamily="18" charset="0"/>
                <a:cs typeface="Times New Roman" panose="02020603050405020304" pitchFamily="18" charset="0"/>
              </a:rPr>
              <a:t>in 532 tissue samples with prognostic information (GSE14333, GSE17536 and GSE29621)</a:t>
            </a:r>
            <a:r>
              <a:rPr lang="en" altLang="zh-CN" sz="1400" dirty="0">
                <a:latin typeface="Times New Roman" panose="02020603050405020304" pitchFamily="18" charset="0"/>
                <a:cs typeface="Times New Roman" panose="02020603050405020304" pitchFamily="18" charset="0"/>
              </a:rPr>
              <a:t>, and 46 genes with prognostic value were identified. Random survival forests algorithm was then used for identifying the most useful genes in predicting the prognosis of CRC. The Hemant </a:t>
            </a:r>
            <a:r>
              <a:rPr lang="en" altLang="zh-CN" sz="1400" dirty="0" err="1">
                <a:latin typeface="Times New Roman" panose="02020603050405020304" pitchFamily="18" charset="0"/>
                <a:cs typeface="Times New Roman" panose="02020603050405020304" pitchFamily="18" charset="0"/>
              </a:rPr>
              <a:t>Ishwaran</a:t>
            </a:r>
            <a:r>
              <a:rPr lang="en" altLang="zh-CN" sz="1400" dirty="0">
                <a:latin typeface="Times New Roman" panose="02020603050405020304" pitchFamily="18" charset="0"/>
                <a:cs typeface="Times New Roman" panose="02020603050405020304" pitchFamily="18" charset="0"/>
              </a:rPr>
              <a:t> method was used. The error rate of each trees was plotted, and a total of 1000 trees were tested (F). The importance of each genes was shown (G). The MET, CPM, SHMT2, GUCA2B, SCN9A shown the most important value on the prediction of the prognosis.</a:t>
            </a:r>
          </a:p>
        </p:txBody>
      </p:sp>
    </p:spTree>
    <p:extLst>
      <p:ext uri="{BB962C8B-B14F-4D97-AF65-F5344CB8AC3E}">
        <p14:creationId xmlns:p14="http://schemas.microsoft.com/office/powerpoint/2010/main" val="3680837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id="{CE8364C9-5E38-45E1-84B1-64E327469F89}"/>
              </a:ext>
            </a:extLst>
          </p:cNvPr>
          <p:cNvGrpSpPr/>
          <p:nvPr/>
        </p:nvGrpSpPr>
        <p:grpSpPr>
          <a:xfrm>
            <a:off x="1156594" y="715367"/>
            <a:ext cx="5926206" cy="4550762"/>
            <a:chOff x="740751" y="704528"/>
            <a:chExt cx="5836415" cy="4481811"/>
          </a:xfrm>
        </p:grpSpPr>
        <p:grpSp>
          <p:nvGrpSpPr>
            <p:cNvPr id="2" name="组合 1">
              <a:extLst>
                <a:ext uri="{FF2B5EF4-FFF2-40B4-BE49-F238E27FC236}">
                  <a16:creationId xmlns:a16="http://schemas.microsoft.com/office/drawing/2014/main" id="{772FC985-3407-4E21-AF95-5C9DAF21C810}"/>
                </a:ext>
              </a:extLst>
            </p:cNvPr>
            <p:cNvGrpSpPr/>
            <p:nvPr/>
          </p:nvGrpSpPr>
          <p:grpSpPr>
            <a:xfrm>
              <a:off x="740751" y="704528"/>
              <a:ext cx="5836415" cy="4481811"/>
              <a:chOff x="472905" y="768837"/>
              <a:chExt cx="5836415" cy="4481811"/>
            </a:xfrm>
          </p:grpSpPr>
          <p:graphicFrame>
            <p:nvGraphicFramePr>
              <p:cNvPr id="7" name="图表 6">
                <a:extLst>
                  <a:ext uri="{FF2B5EF4-FFF2-40B4-BE49-F238E27FC236}">
                    <a16:creationId xmlns:a16="http://schemas.microsoft.com/office/drawing/2014/main" id="{BE06F84A-8FE0-4C0E-A645-7C1E625FEEE3}"/>
                  </a:ext>
                </a:extLst>
              </p:cNvPr>
              <p:cNvGraphicFramePr>
                <a:graphicFrameLocks/>
              </p:cNvGraphicFramePr>
              <p:nvPr/>
            </p:nvGraphicFramePr>
            <p:xfrm>
              <a:off x="548680" y="768837"/>
              <a:ext cx="5760640" cy="2133600"/>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16">
                <a:extLst>
                  <a:ext uri="{FF2B5EF4-FFF2-40B4-BE49-F238E27FC236}">
                    <a16:creationId xmlns:a16="http://schemas.microsoft.com/office/drawing/2014/main" id="{19CF7525-D300-4735-B29A-2896A0422786}"/>
                  </a:ext>
                </a:extLst>
              </p:cNvPr>
              <p:cNvSpPr txBox="1"/>
              <p:nvPr/>
            </p:nvSpPr>
            <p:spPr>
              <a:xfrm rot="18762387">
                <a:off x="-397302" y="3402017"/>
                <a:ext cx="1894244" cy="153830"/>
              </a:xfrm>
              <a:prstGeom prst="rect">
                <a:avLst/>
              </a:prstGeom>
              <a:noFill/>
            </p:spPr>
            <p:txBody>
              <a:bodyPr wrap="square" lIns="0" tIns="0" rIns="0" bIns="0" rtlCol="0">
                <a:spAutoFit/>
              </a:bodyPr>
              <a:lstStyle/>
              <a:p>
                <a:pPr algn="r"/>
                <a:r>
                  <a:rPr lang="en-US" altLang="zh-CN" sz="1015" dirty="0">
                    <a:latin typeface="Arial" pitchFamily="34" charset="0"/>
                    <a:cs typeface="Arial" pitchFamily="34" charset="0"/>
                  </a:rPr>
                  <a:t>Arginine  and  proline Metabolism</a:t>
                </a:r>
              </a:p>
            </p:txBody>
          </p:sp>
          <p:sp>
            <p:nvSpPr>
              <p:cNvPr id="11" name="TextBox 16">
                <a:extLst>
                  <a:ext uri="{FF2B5EF4-FFF2-40B4-BE49-F238E27FC236}">
                    <a16:creationId xmlns:a16="http://schemas.microsoft.com/office/drawing/2014/main" id="{0EB5C324-AAC6-42D5-BA78-6086787B5B7B}"/>
                  </a:ext>
                </a:extLst>
              </p:cNvPr>
              <p:cNvSpPr txBox="1"/>
              <p:nvPr/>
            </p:nvSpPr>
            <p:spPr>
              <a:xfrm rot="18762387">
                <a:off x="326665" y="3243240"/>
                <a:ext cx="1449609" cy="156197"/>
              </a:xfrm>
              <a:prstGeom prst="rect">
                <a:avLst/>
              </a:prstGeom>
              <a:noFill/>
            </p:spPr>
            <p:txBody>
              <a:bodyPr wrap="square" lIns="0" tIns="0" rIns="0" bIns="0" rtlCol="0">
                <a:spAutoFit/>
              </a:bodyPr>
              <a:lstStyle/>
              <a:p>
                <a:pPr algn="r"/>
                <a:r>
                  <a:rPr lang="en-US" altLang="zh-CN" sz="1015" dirty="0">
                    <a:latin typeface="Arial" pitchFamily="34" charset="0"/>
                    <a:cs typeface="Arial" pitchFamily="34" charset="0"/>
                  </a:rPr>
                  <a:t>Pyrimidine Metabolism</a:t>
                </a:r>
              </a:p>
            </p:txBody>
          </p:sp>
          <p:sp>
            <p:nvSpPr>
              <p:cNvPr id="12" name="TextBox 16">
                <a:extLst>
                  <a:ext uri="{FF2B5EF4-FFF2-40B4-BE49-F238E27FC236}">
                    <a16:creationId xmlns:a16="http://schemas.microsoft.com/office/drawing/2014/main" id="{B47100D2-6EAF-44FD-A0AE-69F62A8D8D32}"/>
                  </a:ext>
                </a:extLst>
              </p:cNvPr>
              <p:cNvSpPr txBox="1"/>
              <p:nvPr/>
            </p:nvSpPr>
            <p:spPr>
              <a:xfrm rot="18762387">
                <a:off x="-201455" y="3608283"/>
                <a:ext cx="2474697" cy="156197"/>
              </a:xfrm>
              <a:prstGeom prst="rect">
                <a:avLst/>
              </a:prstGeom>
              <a:noFill/>
            </p:spPr>
            <p:txBody>
              <a:bodyPr wrap="square" lIns="0" tIns="0" rIns="0" bIns="0" rtlCol="0">
                <a:spAutoFit/>
              </a:bodyPr>
              <a:lstStyle/>
              <a:p>
                <a:pPr algn="r"/>
                <a:r>
                  <a:rPr lang="en-US" altLang="zh-CN" sz="1015" dirty="0">
                    <a:latin typeface="Arial" pitchFamily="34" charset="0"/>
                    <a:cs typeface="Arial" pitchFamily="34" charset="0"/>
                  </a:rPr>
                  <a:t>Nicotinate and nicotinamide Metabolism</a:t>
                </a:r>
              </a:p>
            </p:txBody>
          </p:sp>
          <p:sp>
            <p:nvSpPr>
              <p:cNvPr id="13" name="TextBox 16">
                <a:extLst>
                  <a:ext uri="{FF2B5EF4-FFF2-40B4-BE49-F238E27FC236}">
                    <a16:creationId xmlns:a16="http://schemas.microsoft.com/office/drawing/2014/main" id="{E9A7368C-7B03-46D6-B97E-35FC75619612}"/>
                  </a:ext>
                </a:extLst>
              </p:cNvPr>
              <p:cNvSpPr txBox="1"/>
              <p:nvPr/>
            </p:nvSpPr>
            <p:spPr>
              <a:xfrm rot="18762387">
                <a:off x="653980" y="3686398"/>
                <a:ext cx="2687303" cy="156197"/>
              </a:xfrm>
              <a:prstGeom prst="rect">
                <a:avLst/>
              </a:prstGeom>
              <a:noFill/>
            </p:spPr>
            <p:txBody>
              <a:bodyPr wrap="square" lIns="0" tIns="0" rIns="0" bIns="0" rtlCol="0">
                <a:spAutoFit/>
              </a:bodyPr>
              <a:lstStyle/>
              <a:p>
                <a:pPr algn="r"/>
                <a:r>
                  <a:rPr lang="en-US" altLang="zh-CN" sz="1015" dirty="0">
                    <a:latin typeface="Arial" pitchFamily="34" charset="0"/>
                    <a:cs typeface="Arial" pitchFamily="34" charset="0"/>
                  </a:rPr>
                  <a:t>Valine, leucine and isoleucine biosynthesis</a:t>
                </a:r>
              </a:p>
            </p:txBody>
          </p:sp>
          <p:sp>
            <p:nvSpPr>
              <p:cNvPr id="14" name="TextBox 16">
                <a:extLst>
                  <a:ext uri="{FF2B5EF4-FFF2-40B4-BE49-F238E27FC236}">
                    <a16:creationId xmlns:a16="http://schemas.microsoft.com/office/drawing/2014/main" id="{3F5CD857-B20A-4E01-BFBC-A7B2AB636E4E}"/>
                  </a:ext>
                </a:extLst>
              </p:cNvPr>
              <p:cNvSpPr txBox="1"/>
              <p:nvPr/>
            </p:nvSpPr>
            <p:spPr>
              <a:xfrm rot="18762387">
                <a:off x="2808742" y="3346480"/>
                <a:ext cx="1762151" cy="156197"/>
              </a:xfrm>
              <a:prstGeom prst="rect">
                <a:avLst/>
              </a:prstGeom>
              <a:noFill/>
            </p:spPr>
            <p:txBody>
              <a:bodyPr wrap="square" lIns="0" tIns="0" rIns="0" bIns="0" rtlCol="0">
                <a:spAutoFit/>
              </a:bodyPr>
              <a:lstStyle/>
              <a:p>
                <a:pPr algn="r"/>
                <a:r>
                  <a:rPr lang="en-US" altLang="zh-CN" sz="1015" dirty="0">
                    <a:latin typeface="Arial" pitchFamily="34" charset="0"/>
                    <a:cs typeface="Arial" pitchFamily="34" charset="0"/>
                  </a:rPr>
                  <a:t>Glutathione Metabolism</a:t>
                </a:r>
              </a:p>
            </p:txBody>
          </p:sp>
          <p:sp>
            <p:nvSpPr>
              <p:cNvPr id="15" name="TextBox 16">
                <a:extLst>
                  <a:ext uri="{FF2B5EF4-FFF2-40B4-BE49-F238E27FC236}">
                    <a16:creationId xmlns:a16="http://schemas.microsoft.com/office/drawing/2014/main" id="{CAB57111-9DF0-4944-9D93-4403C989F9F1}"/>
                  </a:ext>
                </a:extLst>
              </p:cNvPr>
              <p:cNvSpPr txBox="1"/>
              <p:nvPr/>
            </p:nvSpPr>
            <p:spPr>
              <a:xfrm rot="18762387">
                <a:off x="3549733" y="3488867"/>
                <a:ext cx="2123545" cy="156197"/>
              </a:xfrm>
              <a:prstGeom prst="rect">
                <a:avLst/>
              </a:prstGeom>
              <a:noFill/>
            </p:spPr>
            <p:txBody>
              <a:bodyPr wrap="square" lIns="0" tIns="0" rIns="0" bIns="0" rtlCol="0">
                <a:spAutoFit/>
              </a:bodyPr>
              <a:lstStyle/>
              <a:p>
                <a:pPr algn="r"/>
                <a:r>
                  <a:rPr lang="en-US" altLang="zh-CN" sz="1015" dirty="0">
                    <a:latin typeface="Arial" pitchFamily="34" charset="0"/>
                    <a:cs typeface="Arial" pitchFamily="34" charset="0"/>
                  </a:rPr>
                  <a:t>Ascorbate and </a:t>
                </a:r>
                <a:r>
                  <a:rPr lang="en-US" altLang="zh-CN" sz="1015" dirty="0" err="1">
                    <a:latin typeface="Arial" pitchFamily="34" charset="0"/>
                    <a:cs typeface="Arial" pitchFamily="34" charset="0"/>
                  </a:rPr>
                  <a:t>aldarate</a:t>
                </a:r>
                <a:r>
                  <a:rPr lang="en-US" altLang="zh-CN" sz="1015" dirty="0">
                    <a:latin typeface="Arial" pitchFamily="34" charset="0"/>
                    <a:cs typeface="Arial" pitchFamily="34" charset="0"/>
                  </a:rPr>
                  <a:t> Metabolism</a:t>
                </a:r>
              </a:p>
            </p:txBody>
          </p:sp>
          <p:sp>
            <p:nvSpPr>
              <p:cNvPr id="16" name="TextBox 16">
                <a:extLst>
                  <a:ext uri="{FF2B5EF4-FFF2-40B4-BE49-F238E27FC236}">
                    <a16:creationId xmlns:a16="http://schemas.microsoft.com/office/drawing/2014/main" id="{720839CF-1DA3-4D25-89EC-1983E9D75BD1}"/>
                  </a:ext>
                </a:extLst>
              </p:cNvPr>
              <p:cNvSpPr txBox="1"/>
              <p:nvPr/>
            </p:nvSpPr>
            <p:spPr>
              <a:xfrm rot="18762387">
                <a:off x="-165089" y="3749007"/>
                <a:ext cx="2847084" cy="156197"/>
              </a:xfrm>
              <a:prstGeom prst="rect">
                <a:avLst/>
              </a:prstGeom>
              <a:noFill/>
            </p:spPr>
            <p:txBody>
              <a:bodyPr wrap="square" lIns="0" tIns="0" rIns="0" bIns="0" rtlCol="0">
                <a:spAutoFit/>
              </a:bodyPr>
              <a:lstStyle/>
              <a:p>
                <a:pPr algn="r"/>
                <a:r>
                  <a:rPr lang="en-US" altLang="zh-CN" sz="1015" dirty="0">
                    <a:latin typeface="Arial" pitchFamily="34" charset="0"/>
                    <a:cs typeface="Arial" pitchFamily="34" charset="0"/>
                  </a:rPr>
                  <a:t>Alanine, aspartate and dicarboxylate Metabolism</a:t>
                </a:r>
              </a:p>
            </p:txBody>
          </p:sp>
          <p:sp>
            <p:nvSpPr>
              <p:cNvPr id="17" name="TextBox 16">
                <a:extLst>
                  <a:ext uri="{FF2B5EF4-FFF2-40B4-BE49-F238E27FC236}">
                    <a16:creationId xmlns:a16="http://schemas.microsoft.com/office/drawing/2014/main" id="{07B301BC-B883-4FD8-A14C-69C6B32567AE}"/>
                  </a:ext>
                </a:extLst>
              </p:cNvPr>
              <p:cNvSpPr txBox="1"/>
              <p:nvPr/>
            </p:nvSpPr>
            <p:spPr>
              <a:xfrm rot="18762387">
                <a:off x="384003" y="3653718"/>
                <a:ext cx="2598360" cy="156197"/>
              </a:xfrm>
              <a:prstGeom prst="rect">
                <a:avLst/>
              </a:prstGeom>
              <a:noFill/>
            </p:spPr>
            <p:txBody>
              <a:bodyPr wrap="square" lIns="0" tIns="0" rIns="0" bIns="0" rtlCol="0">
                <a:spAutoFit/>
              </a:bodyPr>
              <a:lstStyle/>
              <a:p>
                <a:pPr algn="r"/>
                <a:r>
                  <a:rPr lang="en-US" altLang="zh-CN" sz="1015" dirty="0">
                    <a:latin typeface="Arial" pitchFamily="34" charset="0"/>
                    <a:cs typeface="Arial" pitchFamily="34" charset="0"/>
                  </a:rPr>
                  <a:t>Glyoxylate and dicarboxylate Metabolism</a:t>
                </a:r>
              </a:p>
            </p:txBody>
          </p:sp>
          <p:sp>
            <p:nvSpPr>
              <p:cNvPr id="18" name="TextBox 16">
                <a:extLst>
                  <a:ext uri="{FF2B5EF4-FFF2-40B4-BE49-F238E27FC236}">
                    <a16:creationId xmlns:a16="http://schemas.microsoft.com/office/drawing/2014/main" id="{8EE26F83-81F3-4545-8D8E-8C8C695052EC}"/>
                  </a:ext>
                </a:extLst>
              </p:cNvPr>
              <p:cNvSpPr txBox="1"/>
              <p:nvPr/>
            </p:nvSpPr>
            <p:spPr>
              <a:xfrm rot="18762387">
                <a:off x="1315583" y="3547600"/>
                <a:ext cx="2309537" cy="156197"/>
              </a:xfrm>
              <a:prstGeom prst="rect">
                <a:avLst/>
              </a:prstGeom>
              <a:noFill/>
            </p:spPr>
            <p:txBody>
              <a:bodyPr wrap="square" lIns="0" tIns="0" rIns="0" bIns="0" rtlCol="0">
                <a:spAutoFit/>
              </a:bodyPr>
              <a:lstStyle/>
              <a:p>
                <a:pPr algn="r"/>
                <a:r>
                  <a:rPr lang="en-US" altLang="zh-CN" sz="1015" dirty="0">
                    <a:latin typeface="Arial" pitchFamily="34" charset="0"/>
                    <a:cs typeface="Arial" pitchFamily="34" charset="0"/>
                  </a:rPr>
                  <a:t>Pantothenate and CoA biosynthesis</a:t>
                </a:r>
              </a:p>
            </p:txBody>
          </p:sp>
          <p:sp>
            <p:nvSpPr>
              <p:cNvPr id="19" name="TextBox 16">
                <a:extLst>
                  <a:ext uri="{FF2B5EF4-FFF2-40B4-BE49-F238E27FC236}">
                    <a16:creationId xmlns:a16="http://schemas.microsoft.com/office/drawing/2014/main" id="{A1BCDFA1-7FF9-4462-A602-4FEA930C36EC}"/>
                  </a:ext>
                </a:extLst>
              </p:cNvPr>
              <p:cNvSpPr txBox="1"/>
              <p:nvPr/>
            </p:nvSpPr>
            <p:spPr>
              <a:xfrm rot="18762387">
                <a:off x="2135139" y="3339640"/>
                <a:ext cx="1743535" cy="156197"/>
              </a:xfrm>
              <a:prstGeom prst="rect">
                <a:avLst/>
              </a:prstGeom>
              <a:noFill/>
            </p:spPr>
            <p:txBody>
              <a:bodyPr wrap="square" lIns="0" tIns="0" rIns="0" bIns="0" rtlCol="0">
                <a:spAutoFit/>
              </a:bodyPr>
              <a:lstStyle/>
              <a:p>
                <a:pPr algn="r"/>
                <a:r>
                  <a:rPr lang="en-US" altLang="zh-CN" sz="1015" dirty="0">
                    <a:latin typeface="Arial" pitchFamily="34" charset="0"/>
                    <a:cs typeface="Arial" pitchFamily="34" charset="0"/>
                  </a:rPr>
                  <a:t>Beta-Alanine Metabolism</a:t>
                </a:r>
              </a:p>
            </p:txBody>
          </p:sp>
          <p:sp>
            <p:nvSpPr>
              <p:cNvPr id="20" name="TextBox 16">
                <a:extLst>
                  <a:ext uri="{FF2B5EF4-FFF2-40B4-BE49-F238E27FC236}">
                    <a16:creationId xmlns:a16="http://schemas.microsoft.com/office/drawing/2014/main" id="{3A61D1B5-13D7-45E1-B243-B7A9B2AD1F03}"/>
                  </a:ext>
                </a:extLst>
              </p:cNvPr>
              <p:cNvSpPr txBox="1"/>
              <p:nvPr/>
            </p:nvSpPr>
            <p:spPr>
              <a:xfrm rot="18762387">
                <a:off x="2733284" y="3237442"/>
                <a:ext cx="1449114" cy="156197"/>
              </a:xfrm>
              <a:prstGeom prst="rect">
                <a:avLst/>
              </a:prstGeom>
              <a:noFill/>
            </p:spPr>
            <p:txBody>
              <a:bodyPr wrap="square" lIns="0" tIns="0" rIns="0" bIns="0" rtlCol="0">
                <a:spAutoFit/>
              </a:bodyPr>
              <a:lstStyle/>
              <a:p>
                <a:pPr algn="r"/>
                <a:r>
                  <a:rPr lang="en-US" altLang="zh-CN" sz="1015" dirty="0">
                    <a:latin typeface="Arial" pitchFamily="34" charset="0"/>
                    <a:cs typeface="Arial" pitchFamily="34" charset="0"/>
                  </a:rPr>
                  <a:t>Propanoate Metabolism</a:t>
                </a:r>
              </a:p>
            </p:txBody>
          </p:sp>
          <p:sp>
            <p:nvSpPr>
              <p:cNvPr id="21" name="TextBox 16">
                <a:extLst>
                  <a:ext uri="{FF2B5EF4-FFF2-40B4-BE49-F238E27FC236}">
                    <a16:creationId xmlns:a16="http://schemas.microsoft.com/office/drawing/2014/main" id="{90D69068-39A2-4E1D-9406-DD79715C8B79}"/>
                  </a:ext>
                </a:extLst>
              </p:cNvPr>
              <p:cNvSpPr txBox="1"/>
              <p:nvPr/>
            </p:nvSpPr>
            <p:spPr>
              <a:xfrm rot="18762387">
                <a:off x="3544389" y="3175262"/>
                <a:ext cx="1296145" cy="156197"/>
              </a:xfrm>
              <a:prstGeom prst="rect">
                <a:avLst/>
              </a:prstGeom>
              <a:noFill/>
            </p:spPr>
            <p:txBody>
              <a:bodyPr wrap="square" lIns="0" tIns="0" rIns="0" bIns="0" rtlCol="0">
                <a:spAutoFit/>
              </a:bodyPr>
              <a:lstStyle/>
              <a:p>
                <a:pPr algn="r"/>
                <a:r>
                  <a:rPr lang="en-US" altLang="zh-CN" sz="1015" dirty="0">
                    <a:latin typeface="Arial" pitchFamily="34" charset="0"/>
                    <a:cs typeface="Arial" pitchFamily="34" charset="0"/>
                  </a:rPr>
                  <a:t>Butanoate Metabolism</a:t>
                </a:r>
              </a:p>
            </p:txBody>
          </p:sp>
          <p:sp>
            <p:nvSpPr>
              <p:cNvPr id="22" name="TextBox 16">
                <a:extLst>
                  <a:ext uri="{FF2B5EF4-FFF2-40B4-BE49-F238E27FC236}">
                    <a16:creationId xmlns:a16="http://schemas.microsoft.com/office/drawing/2014/main" id="{81A27095-87AF-4B72-A7B1-0D2D8EE9F8BE}"/>
                  </a:ext>
                </a:extLst>
              </p:cNvPr>
              <p:cNvSpPr txBox="1"/>
              <p:nvPr/>
            </p:nvSpPr>
            <p:spPr>
              <a:xfrm rot="18762387">
                <a:off x="3698393" y="3258721"/>
                <a:ext cx="1523297" cy="156197"/>
              </a:xfrm>
              <a:prstGeom prst="rect">
                <a:avLst/>
              </a:prstGeom>
              <a:noFill/>
            </p:spPr>
            <p:txBody>
              <a:bodyPr wrap="square" lIns="0" tIns="0" rIns="0" bIns="0" rtlCol="0">
                <a:spAutoFit/>
              </a:bodyPr>
              <a:lstStyle/>
              <a:p>
                <a:pPr algn="r"/>
                <a:r>
                  <a:rPr lang="en-US" altLang="zh-CN" sz="1015" dirty="0">
                    <a:latin typeface="Arial" pitchFamily="34" charset="0"/>
                    <a:cs typeface="Arial" pitchFamily="34" charset="0"/>
                  </a:rPr>
                  <a:t>Phenylalanine Metabolism </a:t>
                </a:r>
              </a:p>
            </p:txBody>
          </p:sp>
          <p:sp>
            <p:nvSpPr>
              <p:cNvPr id="23" name="TextBox 16">
                <a:extLst>
                  <a:ext uri="{FF2B5EF4-FFF2-40B4-BE49-F238E27FC236}">
                    <a16:creationId xmlns:a16="http://schemas.microsoft.com/office/drawing/2014/main" id="{71C1EA91-D64F-472A-9518-4093EC29A298}"/>
                  </a:ext>
                </a:extLst>
              </p:cNvPr>
              <p:cNvSpPr txBox="1"/>
              <p:nvPr/>
            </p:nvSpPr>
            <p:spPr>
              <a:xfrm rot="18762387">
                <a:off x="4513422" y="3354531"/>
                <a:ext cx="1784062" cy="156197"/>
              </a:xfrm>
              <a:prstGeom prst="rect">
                <a:avLst/>
              </a:prstGeom>
              <a:noFill/>
            </p:spPr>
            <p:txBody>
              <a:bodyPr wrap="square" lIns="0" tIns="0" rIns="0" bIns="0" rtlCol="0">
                <a:spAutoFit/>
              </a:bodyPr>
              <a:lstStyle/>
              <a:p>
                <a:pPr algn="r"/>
                <a:r>
                  <a:rPr lang="en-US" altLang="zh-CN" sz="1015" dirty="0">
                    <a:latin typeface="Arial" pitchFamily="34" charset="0"/>
                    <a:cs typeface="Arial" pitchFamily="34" charset="0"/>
                  </a:rPr>
                  <a:t>Glycolysis or Gluconeogenesis</a:t>
                </a:r>
              </a:p>
            </p:txBody>
          </p:sp>
          <p:sp>
            <p:nvSpPr>
              <p:cNvPr id="24" name="TextBox 16">
                <a:extLst>
                  <a:ext uri="{FF2B5EF4-FFF2-40B4-BE49-F238E27FC236}">
                    <a16:creationId xmlns:a16="http://schemas.microsoft.com/office/drawing/2014/main" id="{88E3DC39-4A4B-49E4-83EF-A8E1C37A3D1B}"/>
                  </a:ext>
                </a:extLst>
              </p:cNvPr>
              <p:cNvSpPr txBox="1"/>
              <p:nvPr/>
            </p:nvSpPr>
            <p:spPr>
              <a:xfrm rot="18762387">
                <a:off x="4336461" y="3281120"/>
                <a:ext cx="1584261" cy="156197"/>
              </a:xfrm>
              <a:prstGeom prst="rect">
                <a:avLst/>
              </a:prstGeom>
              <a:noFill/>
            </p:spPr>
            <p:txBody>
              <a:bodyPr wrap="square" lIns="0" tIns="0" rIns="0" bIns="0" rtlCol="0">
                <a:spAutoFit/>
              </a:bodyPr>
              <a:lstStyle/>
              <a:p>
                <a:pPr algn="r"/>
                <a:r>
                  <a:rPr lang="en-US" altLang="zh-CN" sz="1015" dirty="0">
                    <a:latin typeface="Arial" pitchFamily="34" charset="0"/>
                    <a:cs typeface="Arial" pitchFamily="34" charset="0"/>
                  </a:rPr>
                  <a:t>Citrate cycle (TCA cycle)</a:t>
                </a:r>
              </a:p>
            </p:txBody>
          </p:sp>
        </p:grpSp>
        <p:sp>
          <p:nvSpPr>
            <p:cNvPr id="25" name="TextBox 154">
              <a:extLst>
                <a:ext uri="{FF2B5EF4-FFF2-40B4-BE49-F238E27FC236}">
                  <a16:creationId xmlns:a16="http://schemas.microsoft.com/office/drawing/2014/main" id="{AF3C2045-0E1D-4721-A113-B52AE810A8F7}"/>
                </a:ext>
              </a:extLst>
            </p:cNvPr>
            <p:cNvSpPr txBox="1">
              <a:spLocks noChangeArrowheads="1"/>
            </p:cNvSpPr>
            <p:nvPr/>
          </p:nvSpPr>
          <p:spPr bwMode="auto">
            <a:xfrm rot="16200000">
              <a:off x="122426" y="1578834"/>
              <a:ext cx="1542089" cy="156197"/>
            </a:xfrm>
            <a:prstGeom prst="rect">
              <a:avLst/>
            </a:prstGeom>
            <a:noFill/>
            <a:ln w="9525">
              <a:noFill/>
              <a:miter lim="800000"/>
              <a:headEnd/>
              <a:tailEnd/>
            </a:ln>
          </p:spPr>
          <p:txBody>
            <a:bodyPr wrap="none" lIns="0" tIns="0" rIns="0" bIns="0">
              <a:spAutoFit/>
            </a:bodyPr>
            <a:lstStyle/>
            <a:p>
              <a:r>
                <a:rPr lang="en-US" altLang="zh-CN" sz="1015" dirty="0">
                  <a:latin typeface="Arial" pitchFamily="34" charset="0"/>
                  <a:cs typeface="Arial" pitchFamily="34" charset="0"/>
                </a:rPr>
                <a:t>Fold change of abundance</a:t>
              </a:r>
              <a:endParaRPr lang="zh-CN" altLang="en-US" sz="1015" dirty="0">
                <a:latin typeface="Arial" pitchFamily="34" charset="0"/>
                <a:cs typeface="Arial" pitchFamily="34" charset="0"/>
              </a:endParaRPr>
            </a:p>
          </p:txBody>
        </p:sp>
      </p:grpSp>
      <p:grpSp>
        <p:nvGrpSpPr>
          <p:cNvPr id="44" name="组合 43">
            <a:extLst>
              <a:ext uri="{FF2B5EF4-FFF2-40B4-BE49-F238E27FC236}">
                <a16:creationId xmlns:a16="http://schemas.microsoft.com/office/drawing/2014/main" id="{F2EA7D5C-AA94-D84B-97AA-D35FD91D1F60}"/>
              </a:ext>
            </a:extLst>
          </p:cNvPr>
          <p:cNvGrpSpPr/>
          <p:nvPr/>
        </p:nvGrpSpPr>
        <p:grpSpPr>
          <a:xfrm>
            <a:off x="1365920" y="5540646"/>
            <a:ext cx="2297432" cy="2440882"/>
            <a:chOff x="4181893" y="4960350"/>
            <a:chExt cx="1896432" cy="2014844"/>
          </a:xfrm>
        </p:grpSpPr>
        <p:pic>
          <p:nvPicPr>
            <p:cNvPr id="45" name="图片 44">
              <a:extLst>
                <a:ext uri="{FF2B5EF4-FFF2-40B4-BE49-F238E27FC236}">
                  <a16:creationId xmlns:a16="http://schemas.microsoft.com/office/drawing/2014/main" id="{75BB5F62-5B07-E340-B1C2-C59AD50E40D0}"/>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10000"/>
                      </a14:imgEffect>
                    </a14:imgLayer>
                  </a14:imgProps>
                </a:ext>
                <a:ext uri="{28A0092B-C50C-407E-A947-70E740481C1C}">
                  <a14:useLocalDpi xmlns:a14="http://schemas.microsoft.com/office/drawing/2010/main" val="0"/>
                </a:ext>
              </a:extLst>
            </a:blip>
            <a:srcRect l="1938"/>
            <a:stretch/>
          </p:blipFill>
          <p:spPr>
            <a:xfrm>
              <a:off x="4181893" y="5786271"/>
              <a:ext cx="1296000" cy="409961"/>
            </a:xfrm>
            <a:prstGeom prst="rect">
              <a:avLst/>
            </a:prstGeom>
            <a:ln>
              <a:solidFill>
                <a:schemeClr val="tx1"/>
              </a:solidFill>
            </a:ln>
          </p:spPr>
        </p:pic>
        <p:pic>
          <p:nvPicPr>
            <p:cNvPr id="46" name="图片 45">
              <a:extLst>
                <a:ext uri="{FF2B5EF4-FFF2-40B4-BE49-F238E27FC236}">
                  <a16:creationId xmlns:a16="http://schemas.microsoft.com/office/drawing/2014/main" id="{22F6F44D-4E65-3F4D-9114-3811CBB60628}"/>
                </a:ext>
              </a:extLst>
            </p:cNvPr>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
                      </a14:imgEffect>
                    </a14:imgLayer>
                  </a14:imgProps>
                </a:ext>
                <a:ext uri="{28A0092B-C50C-407E-A947-70E740481C1C}">
                  <a14:useLocalDpi xmlns:a14="http://schemas.microsoft.com/office/drawing/2010/main" val="0"/>
                </a:ext>
              </a:extLst>
            </a:blip>
            <a:stretch>
              <a:fillRect/>
            </a:stretch>
          </p:blipFill>
          <p:spPr>
            <a:xfrm>
              <a:off x="4181893" y="6674635"/>
              <a:ext cx="1296000" cy="300559"/>
            </a:xfrm>
            <a:prstGeom prst="rect">
              <a:avLst/>
            </a:prstGeom>
            <a:ln>
              <a:solidFill>
                <a:schemeClr val="tx1"/>
              </a:solidFill>
            </a:ln>
          </p:spPr>
        </p:pic>
        <p:pic>
          <p:nvPicPr>
            <p:cNvPr id="47" name="图片 46">
              <a:extLst>
                <a:ext uri="{FF2B5EF4-FFF2-40B4-BE49-F238E27FC236}">
                  <a16:creationId xmlns:a16="http://schemas.microsoft.com/office/drawing/2014/main" id="{E4094D82-CCB9-E140-8720-B59148C1EA31}"/>
                </a:ext>
              </a:extLst>
            </p:cNvPr>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
                      </a14:imgEffect>
                    </a14:imgLayer>
                  </a14:imgProps>
                </a:ext>
                <a:ext uri="{28A0092B-C50C-407E-A947-70E740481C1C}">
                  <a14:useLocalDpi xmlns:a14="http://schemas.microsoft.com/office/drawing/2010/main" val="0"/>
                </a:ext>
              </a:extLst>
            </a:blip>
            <a:stretch>
              <a:fillRect/>
            </a:stretch>
          </p:blipFill>
          <p:spPr>
            <a:xfrm>
              <a:off x="4181893" y="6238301"/>
              <a:ext cx="1296000" cy="386324"/>
            </a:xfrm>
            <a:prstGeom prst="rect">
              <a:avLst/>
            </a:prstGeom>
            <a:ln>
              <a:solidFill>
                <a:schemeClr val="tx1"/>
              </a:solidFill>
            </a:ln>
          </p:spPr>
        </p:pic>
        <p:pic>
          <p:nvPicPr>
            <p:cNvPr id="48" name="图片 47">
              <a:extLst>
                <a:ext uri="{FF2B5EF4-FFF2-40B4-BE49-F238E27FC236}">
                  <a16:creationId xmlns:a16="http://schemas.microsoft.com/office/drawing/2014/main" id="{8DA1173B-3894-394E-B5FF-4F38671C0E26}"/>
                </a:ext>
              </a:extLst>
            </p:cNvPr>
            <p:cNvPicPr>
              <a:picLocks noChangeAspect="1"/>
            </p:cNvPicPr>
            <p:nvPr/>
          </p:nvPicPr>
          <p:blipFill>
            <a:blip r:embed="rId9" cstate="print">
              <a:extLst>
                <a:ext uri="{BEBA8EAE-BF5A-486C-A8C5-ECC9F3942E4B}">
                  <a14:imgProps xmlns:a14="http://schemas.microsoft.com/office/drawing/2010/main">
                    <a14:imgLayer r:embed="rId10">
                      <a14:imgEffect>
                        <a14:brightnessContrast bright="15000"/>
                      </a14:imgEffect>
                    </a14:imgLayer>
                  </a14:imgProps>
                </a:ext>
                <a:ext uri="{28A0092B-C50C-407E-A947-70E740481C1C}">
                  <a14:useLocalDpi xmlns:a14="http://schemas.microsoft.com/office/drawing/2010/main" val="0"/>
                </a:ext>
              </a:extLst>
            </a:blip>
            <a:stretch>
              <a:fillRect/>
            </a:stretch>
          </p:blipFill>
          <p:spPr>
            <a:xfrm>
              <a:off x="4181893" y="5425675"/>
              <a:ext cx="1296000" cy="310585"/>
            </a:xfrm>
            <a:prstGeom prst="rect">
              <a:avLst/>
            </a:prstGeom>
            <a:ln>
              <a:solidFill>
                <a:schemeClr val="tx1"/>
              </a:solidFill>
            </a:ln>
          </p:spPr>
        </p:pic>
        <p:sp>
          <p:nvSpPr>
            <p:cNvPr id="49" name="TextBox 154">
              <a:extLst>
                <a:ext uri="{FF2B5EF4-FFF2-40B4-BE49-F238E27FC236}">
                  <a16:creationId xmlns:a16="http://schemas.microsoft.com/office/drawing/2014/main" id="{57E5D9B5-49FB-894F-B606-6B2874D245C1}"/>
                </a:ext>
              </a:extLst>
            </p:cNvPr>
            <p:cNvSpPr txBox="1">
              <a:spLocks noChangeArrowheads="1"/>
            </p:cNvSpPr>
            <p:nvPr/>
          </p:nvSpPr>
          <p:spPr bwMode="auto">
            <a:xfrm rot="16200000">
              <a:off x="4216537" y="4980208"/>
              <a:ext cx="170634" cy="130918"/>
            </a:xfrm>
            <a:prstGeom prst="rect">
              <a:avLst/>
            </a:prstGeom>
            <a:noFill/>
            <a:ln w="9525">
              <a:noFill/>
              <a:miter lim="800000"/>
              <a:headEnd/>
              <a:tailEnd/>
            </a:ln>
          </p:spPr>
          <p:txBody>
            <a:bodyPr wrap="none" lIns="0" tIns="0" rIns="0" bIns="0">
              <a:spAutoFit/>
            </a:bodyPr>
            <a:lstStyle/>
            <a:p>
              <a:r>
                <a:rPr lang="en-US" altLang="zh-CN" sz="1015" dirty="0">
                  <a:latin typeface="Arial" pitchFamily="34" charset="0"/>
                  <a:cs typeface="Arial" pitchFamily="34" charset="0"/>
                </a:rPr>
                <a:t>WT</a:t>
              </a:r>
              <a:endParaRPr lang="zh-CN" altLang="en-US" sz="1015" dirty="0">
                <a:latin typeface="Arial" pitchFamily="34" charset="0"/>
                <a:cs typeface="Arial" pitchFamily="34" charset="0"/>
              </a:endParaRPr>
            </a:p>
          </p:txBody>
        </p:sp>
        <p:grpSp>
          <p:nvGrpSpPr>
            <p:cNvPr id="50" name="组合 49">
              <a:extLst>
                <a:ext uri="{FF2B5EF4-FFF2-40B4-BE49-F238E27FC236}">
                  <a16:creationId xmlns:a16="http://schemas.microsoft.com/office/drawing/2014/main" id="{E06B3EA1-A739-714F-8BDF-62F72F431591}"/>
                </a:ext>
              </a:extLst>
            </p:cNvPr>
            <p:cNvGrpSpPr/>
            <p:nvPr/>
          </p:nvGrpSpPr>
          <p:grpSpPr>
            <a:xfrm>
              <a:off x="4418474" y="4968723"/>
              <a:ext cx="1008000" cy="193696"/>
              <a:chOff x="7080437" y="4986229"/>
              <a:chExt cx="1008000" cy="193696"/>
            </a:xfrm>
          </p:grpSpPr>
          <p:sp>
            <p:nvSpPr>
              <p:cNvPr id="64" name="TextBox 154">
                <a:extLst>
                  <a:ext uri="{FF2B5EF4-FFF2-40B4-BE49-F238E27FC236}">
                    <a16:creationId xmlns:a16="http://schemas.microsoft.com/office/drawing/2014/main" id="{072F525A-2040-0B4C-8F9B-988957DC4D0B}"/>
                  </a:ext>
                </a:extLst>
              </p:cNvPr>
              <p:cNvSpPr txBox="1">
                <a:spLocks noChangeArrowheads="1"/>
              </p:cNvSpPr>
              <p:nvPr/>
            </p:nvSpPr>
            <p:spPr bwMode="auto">
              <a:xfrm>
                <a:off x="7309065" y="4986229"/>
                <a:ext cx="470249" cy="130917"/>
              </a:xfrm>
              <a:prstGeom prst="rect">
                <a:avLst/>
              </a:prstGeom>
              <a:noFill/>
              <a:ln w="9525">
                <a:noFill/>
                <a:miter lim="800000"/>
                <a:headEnd/>
                <a:tailEnd/>
              </a:ln>
            </p:spPr>
            <p:txBody>
              <a:bodyPr wrap="none" lIns="0" tIns="0" rIns="0" bIns="0">
                <a:spAutoFit/>
              </a:bodyPr>
              <a:lstStyle/>
              <a:p>
                <a:r>
                  <a:rPr lang="en-US" altLang="zh-CN" sz="1015" dirty="0">
                    <a:latin typeface="Arial" pitchFamily="34" charset="0"/>
                    <a:cs typeface="Arial" pitchFamily="34" charset="0"/>
                  </a:rPr>
                  <a:t>SHMT2 </a:t>
                </a:r>
                <a:r>
                  <a:rPr lang="en-US" altLang="zh-CN" sz="1015" baseline="30000" dirty="0">
                    <a:latin typeface="Arial" pitchFamily="34" charset="0"/>
                    <a:cs typeface="Arial" pitchFamily="34" charset="0"/>
                  </a:rPr>
                  <a:t>-/-</a:t>
                </a:r>
              </a:p>
            </p:txBody>
          </p:sp>
          <p:cxnSp>
            <p:nvCxnSpPr>
              <p:cNvPr id="65" name="直接连接符 184">
                <a:extLst>
                  <a:ext uri="{FF2B5EF4-FFF2-40B4-BE49-F238E27FC236}">
                    <a16:creationId xmlns:a16="http://schemas.microsoft.com/office/drawing/2014/main" id="{1E50056E-C05E-994E-B14A-97D70EADA6E4}"/>
                  </a:ext>
                </a:extLst>
              </p:cNvPr>
              <p:cNvCxnSpPr>
                <a:cxnSpLocks/>
              </p:cNvCxnSpPr>
              <p:nvPr/>
            </p:nvCxnSpPr>
            <p:spPr>
              <a:xfrm>
                <a:off x="7080437" y="5179925"/>
                <a:ext cx="1008000" cy="0"/>
              </a:xfrm>
              <a:prstGeom prst="line">
                <a:avLst/>
              </a:prstGeom>
            </p:spPr>
            <p:style>
              <a:lnRef idx="1">
                <a:schemeClr val="dk1"/>
              </a:lnRef>
              <a:fillRef idx="0">
                <a:schemeClr val="dk1"/>
              </a:fillRef>
              <a:effectRef idx="0">
                <a:schemeClr val="dk1"/>
              </a:effectRef>
              <a:fontRef idx="minor">
                <a:schemeClr val="tx1"/>
              </a:fontRef>
            </p:style>
          </p:cxnSp>
        </p:grpSp>
        <p:sp>
          <p:nvSpPr>
            <p:cNvPr id="51" name="TextBox 154">
              <a:extLst>
                <a:ext uri="{FF2B5EF4-FFF2-40B4-BE49-F238E27FC236}">
                  <a16:creationId xmlns:a16="http://schemas.microsoft.com/office/drawing/2014/main" id="{0C5CF124-DC30-4D46-9754-C9CC7A7D532F}"/>
                </a:ext>
              </a:extLst>
            </p:cNvPr>
            <p:cNvSpPr txBox="1">
              <a:spLocks noChangeArrowheads="1"/>
            </p:cNvSpPr>
            <p:nvPr/>
          </p:nvSpPr>
          <p:spPr bwMode="auto">
            <a:xfrm>
              <a:off x="5536072" y="5520597"/>
              <a:ext cx="370825" cy="130918"/>
            </a:xfrm>
            <a:prstGeom prst="rect">
              <a:avLst/>
            </a:prstGeom>
            <a:noFill/>
            <a:ln w="9525">
              <a:noFill/>
              <a:miter lim="800000"/>
              <a:headEnd/>
              <a:tailEnd/>
            </a:ln>
          </p:spPr>
          <p:txBody>
            <a:bodyPr wrap="none" lIns="0" tIns="0" rIns="0" bIns="0">
              <a:spAutoFit/>
            </a:bodyPr>
            <a:lstStyle/>
            <a:p>
              <a:r>
                <a:rPr lang="en-US" altLang="zh-CN" sz="1015" dirty="0">
                  <a:latin typeface="Arial" panose="020B0604020202020204" pitchFamily="34" charset="0"/>
                  <a:cs typeface="Arial" pitchFamily="34" charset="0"/>
                </a:rPr>
                <a:t>SHMT2</a:t>
              </a:r>
              <a:endParaRPr lang="zh-CN" altLang="en-US" sz="1015" dirty="0">
                <a:latin typeface="Arial" panose="020B0604020202020204" pitchFamily="34" charset="0"/>
                <a:cs typeface="Arial" pitchFamily="34" charset="0"/>
              </a:endParaRPr>
            </a:p>
          </p:txBody>
        </p:sp>
        <p:sp>
          <p:nvSpPr>
            <p:cNvPr id="52" name="TextBox 16">
              <a:extLst>
                <a:ext uri="{FF2B5EF4-FFF2-40B4-BE49-F238E27FC236}">
                  <a16:creationId xmlns:a16="http://schemas.microsoft.com/office/drawing/2014/main" id="{A2D649F0-6AEC-A448-8525-638054C481E4}"/>
                </a:ext>
              </a:extLst>
            </p:cNvPr>
            <p:cNvSpPr txBox="1"/>
            <p:nvPr/>
          </p:nvSpPr>
          <p:spPr>
            <a:xfrm>
              <a:off x="5536072" y="6725683"/>
              <a:ext cx="348302" cy="130918"/>
            </a:xfrm>
            <a:prstGeom prst="rect">
              <a:avLst/>
            </a:prstGeom>
            <a:noFill/>
          </p:spPr>
          <p:txBody>
            <a:bodyPr wrap="square" lIns="0" tIns="0" rIns="0" bIns="0" rtlCol="0">
              <a:spAutoFit/>
            </a:bodyPr>
            <a:lstStyle/>
            <a:p>
              <a:r>
                <a:rPr lang="en-US" altLang="zh-CN" sz="1015" dirty="0">
                  <a:latin typeface="Arial" panose="020B0604020202020204" pitchFamily="34" charset="0"/>
                  <a:cs typeface="Arial" panose="020B0604020202020204" pitchFamily="34" charset="0"/>
                </a:rPr>
                <a:t>Actin</a:t>
              </a:r>
            </a:p>
          </p:txBody>
        </p:sp>
        <p:sp>
          <p:nvSpPr>
            <p:cNvPr id="53" name="TextBox 154">
              <a:extLst>
                <a:ext uri="{FF2B5EF4-FFF2-40B4-BE49-F238E27FC236}">
                  <a16:creationId xmlns:a16="http://schemas.microsoft.com/office/drawing/2014/main" id="{FFF38D1A-BD89-3343-AA65-F6EC6960900D}"/>
                </a:ext>
              </a:extLst>
            </p:cNvPr>
            <p:cNvSpPr txBox="1">
              <a:spLocks noChangeArrowheads="1"/>
            </p:cNvSpPr>
            <p:nvPr/>
          </p:nvSpPr>
          <p:spPr bwMode="auto">
            <a:xfrm>
              <a:off x="5536072" y="6359293"/>
              <a:ext cx="181382" cy="130918"/>
            </a:xfrm>
            <a:prstGeom prst="rect">
              <a:avLst/>
            </a:prstGeom>
            <a:noFill/>
            <a:ln w="9525">
              <a:noFill/>
              <a:miter lim="800000"/>
              <a:headEnd/>
              <a:tailEnd/>
            </a:ln>
          </p:spPr>
          <p:txBody>
            <a:bodyPr wrap="none" lIns="0" tIns="0" rIns="0" bIns="0">
              <a:spAutoFit/>
            </a:bodyPr>
            <a:lstStyle/>
            <a:p>
              <a:r>
                <a:rPr lang="en-US" altLang="zh-CN" sz="1015" dirty="0">
                  <a:latin typeface="Arial" panose="020B0604020202020204" pitchFamily="34" charset="0"/>
                  <a:cs typeface="Arial" pitchFamily="34" charset="0"/>
                </a:rPr>
                <a:t>p62</a:t>
              </a:r>
              <a:endParaRPr lang="zh-CN" altLang="en-US" sz="1015" dirty="0">
                <a:latin typeface="Arial" panose="020B0604020202020204" pitchFamily="34" charset="0"/>
                <a:cs typeface="Arial" pitchFamily="34" charset="0"/>
              </a:endParaRPr>
            </a:p>
          </p:txBody>
        </p:sp>
        <p:grpSp>
          <p:nvGrpSpPr>
            <p:cNvPr id="54" name="组合 53">
              <a:extLst>
                <a:ext uri="{FF2B5EF4-FFF2-40B4-BE49-F238E27FC236}">
                  <a16:creationId xmlns:a16="http://schemas.microsoft.com/office/drawing/2014/main" id="{D70B0723-003F-9343-8D3A-D9EC89DAC6DE}"/>
                </a:ext>
              </a:extLst>
            </p:cNvPr>
            <p:cNvGrpSpPr/>
            <p:nvPr/>
          </p:nvGrpSpPr>
          <p:grpSpPr>
            <a:xfrm>
              <a:off x="5536072" y="5851786"/>
              <a:ext cx="298272" cy="284805"/>
              <a:chOff x="7954343" y="5417611"/>
              <a:chExt cx="298272" cy="284805"/>
            </a:xfrm>
          </p:grpSpPr>
          <p:sp>
            <p:nvSpPr>
              <p:cNvPr id="62" name="TextBox 154">
                <a:extLst>
                  <a:ext uri="{FF2B5EF4-FFF2-40B4-BE49-F238E27FC236}">
                    <a16:creationId xmlns:a16="http://schemas.microsoft.com/office/drawing/2014/main" id="{9B7B2D7F-F69D-284C-898A-884823FCE7D2}"/>
                  </a:ext>
                </a:extLst>
              </p:cNvPr>
              <p:cNvSpPr txBox="1">
                <a:spLocks noChangeArrowheads="1"/>
              </p:cNvSpPr>
              <p:nvPr/>
            </p:nvSpPr>
            <p:spPr bwMode="auto">
              <a:xfrm>
                <a:off x="7954343" y="5417611"/>
                <a:ext cx="267370" cy="130917"/>
              </a:xfrm>
              <a:prstGeom prst="rect">
                <a:avLst/>
              </a:prstGeom>
              <a:noFill/>
              <a:ln w="9525">
                <a:noFill/>
                <a:miter lim="800000"/>
                <a:headEnd/>
                <a:tailEnd/>
              </a:ln>
            </p:spPr>
            <p:txBody>
              <a:bodyPr wrap="none" lIns="0" tIns="0" rIns="0" bIns="0">
                <a:spAutoFit/>
              </a:bodyPr>
              <a:lstStyle/>
              <a:p>
                <a:r>
                  <a:rPr lang="en-US" altLang="zh-CN" sz="1015" dirty="0">
                    <a:latin typeface="Arial" panose="020B0604020202020204" pitchFamily="34" charset="0"/>
                    <a:cs typeface="Arial" pitchFamily="34" charset="0"/>
                  </a:rPr>
                  <a:t>LC3-I</a:t>
                </a:r>
                <a:endParaRPr lang="zh-CN" altLang="en-US" sz="1015" dirty="0">
                  <a:latin typeface="Arial" panose="020B0604020202020204" pitchFamily="34" charset="0"/>
                  <a:cs typeface="Arial" pitchFamily="34" charset="0"/>
                </a:endParaRPr>
              </a:p>
            </p:txBody>
          </p:sp>
          <p:sp>
            <p:nvSpPr>
              <p:cNvPr id="63" name="TextBox 154">
                <a:extLst>
                  <a:ext uri="{FF2B5EF4-FFF2-40B4-BE49-F238E27FC236}">
                    <a16:creationId xmlns:a16="http://schemas.microsoft.com/office/drawing/2014/main" id="{B53DA015-AEE6-2C4B-AF63-9EAED2BFECCD}"/>
                  </a:ext>
                </a:extLst>
              </p:cNvPr>
              <p:cNvSpPr txBox="1">
                <a:spLocks noChangeArrowheads="1"/>
              </p:cNvSpPr>
              <p:nvPr/>
            </p:nvSpPr>
            <p:spPr bwMode="auto">
              <a:xfrm>
                <a:off x="7954343" y="5571499"/>
                <a:ext cx="298272" cy="130917"/>
              </a:xfrm>
              <a:prstGeom prst="rect">
                <a:avLst/>
              </a:prstGeom>
              <a:noFill/>
              <a:ln w="9525">
                <a:noFill/>
                <a:miter lim="800000"/>
                <a:headEnd/>
                <a:tailEnd/>
              </a:ln>
            </p:spPr>
            <p:txBody>
              <a:bodyPr wrap="none" lIns="0" tIns="0" rIns="0" bIns="0">
                <a:spAutoFit/>
              </a:bodyPr>
              <a:lstStyle/>
              <a:p>
                <a:r>
                  <a:rPr lang="en-US" altLang="zh-CN" sz="1015" dirty="0">
                    <a:latin typeface="Arial" panose="020B0604020202020204" pitchFamily="34" charset="0"/>
                    <a:cs typeface="Arial" pitchFamily="34" charset="0"/>
                  </a:rPr>
                  <a:t>LC3-II</a:t>
                </a:r>
                <a:endParaRPr lang="zh-CN" altLang="en-US" sz="1015" dirty="0">
                  <a:latin typeface="Arial" panose="020B0604020202020204" pitchFamily="34" charset="0"/>
                  <a:cs typeface="Arial" pitchFamily="34" charset="0"/>
                </a:endParaRPr>
              </a:p>
            </p:txBody>
          </p:sp>
        </p:grpSp>
        <p:sp>
          <p:nvSpPr>
            <p:cNvPr id="55" name="TextBox 154">
              <a:extLst>
                <a:ext uri="{FF2B5EF4-FFF2-40B4-BE49-F238E27FC236}">
                  <a16:creationId xmlns:a16="http://schemas.microsoft.com/office/drawing/2014/main" id="{59D60E6F-8D2F-9E4E-BDF4-F38C3C9AC5A5}"/>
                </a:ext>
              </a:extLst>
            </p:cNvPr>
            <p:cNvSpPr txBox="1">
              <a:spLocks noChangeArrowheads="1"/>
            </p:cNvSpPr>
            <p:nvPr/>
          </p:nvSpPr>
          <p:spPr bwMode="auto">
            <a:xfrm rot="16200000">
              <a:off x="4271622" y="5302979"/>
              <a:ext cx="60461" cy="130918"/>
            </a:xfrm>
            <a:prstGeom prst="rect">
              <a:avLst/>
            </a:prstGeom>
            <a:noFill/>
            <a:ln w="9525">
              <a:noFill/>
              <a:miter lim="800000"/>
              <a:headEnd/>
              <a:tailEnd/>
            </a:ln>
          </p:spPr>
          <p:txBody>
            <a:bodyPr wrap="none" lIns="0" tIns="0" rIns="0" bIns="0">
              <a:spAutoFit/>
            </a:bodyPr>
            <a:lstStyle/>
            <a:p>
              <a:r>
                <a:rPr lang="en-US" altLang="zh-CN" sz="1015" dirty="0">
                  <a:latin typeface="Arial" pitchFamily="34" charset="0"/>
                  <a:cs typeface="Arial" pitchFamily="34" charset="0"/>
                </a:rPr>
                <a:t>0</a:t>
              </a:r>
              <a:endParaRPr lang="zh-CN" altLang="en-US" sz="1015" dirty="0">
                <a:latin typeface="Arial" pitchFamily="34" charset="0"/>
                <a:cs typeface="Arial" pitchFamily="34" charset="0"/>
              </a:endParaRPr>
            </a:p>
          </p:txBody>
        </p:sp>
        <p:sp>
          <p:nvSpPr>
            <p:cNvPr id="56" name="TextBox 154">
              <a:extLst>
                <a:ext uri="{FF2B5EF4-FFF2-40B4-BE49-F238E27FC236}">
                  <a16:creationId xmlns:a16="http://schemas.microsoft.com/office/drawing/2014/main" id="{725A8184-31C5-C14D-978C-7BD2C40FD6D5}"/>
                </a:ext>
              </a:extLst>
            </p:cNvPr>
            <p:cNvSpPr txBox="1">
              <a:spLocks noChangeArrowheads="1"/>
            </p:cNvSpPr>
            <p:nvPr/>
          </p:nvSpPr>
          <p:spPr bwMode="auto">
            <a:xfrm rot="16200000">
              <a:off x="4477357" y="5302979"/>
              <a:ext cx="60461" cy="130918"/>
            </a:xfrm>
            <a:prstGeom prst="rect">
              <a:avLst/>
            </a:prstGeom>
            <a:noFill/>
            <a:ln w="9525">
              <a:noFill/>
              <a:miter lim="800000"/>
              <a:headEnd/>
              <a:tailEnd/>
            </a:ln>
          </p:spPr>
          <p:txBody>
            <a:bodyPr wrap="none" lIns="0" tIns="0" rIns="0" bIns="0">
              <a:spAutoFit/>
            </a:bodyPr>
            <a:lstStyle/>
            <a:p>
              <a:r>
                <a:rPr lang="en-US" altLang="zh-CN" sz="1015" dirty="0">
                  <a:latin typeface="Arial" pitchFamily="34" charset="0"/>
                  <a:cs typeface="Arial" pitchFamily="34" charset="0"/>
                </a:rPr>
                <a:t>0</a:t>
              </a:r>
              <a:endParaRPr lang="zh-CN" altLang="en-US" sz="1015" dirty="0">
                <a:latin typeface="Arial" pitchFamily="34" charset="0"/>
                <a:cs typeface="Arial" pitchFamily="34" charset="0"/>
              </a:endParaRPr>
            </a:p>
          </p:txBody>
        </p:sp>
        <p:sp>
          <p:nvSpPr>
            <p:cNvPr id="57" name="TextBox 154">
              <a:extLst>
                <a:ext uri="{FF2B5EF4-FFF2-40B4-BE49-F238E27FC236}">
                  <a16:creationId xmlns:a16="http://schemas.microsoft.com/office/drawing/2014/main" id="{BA4F1959-860F-2C4D-AEB8-FA0D5DAA910D}"/>
                </a:ext>
              </a:extLst>
            </p:cNvPr>
            <p:cNvSpPr txBox="1">
              <a:spLocks noChangeArrowheads="1"/>
            </p:cNvSpPr>
            <p:nvPr/>
          </p:nvSpPr>
          <p:spPr bwMode="auto">
            <a:xfrm rot="16200000">
              <a:off x="4608406" y="5233328"/>
              <a:ext cx="209833" cy="130918"/>
            </a:xfrm>
            <a:prstGeom prst="rect">
              <a:avLst/>
            </a:prstGeom>
            <a:noFill/>
            <a:ln w="9525">
              <a:noFill/>
              <a:miter lim="800000"/>
              <a:headEnd/>
              <a:tailEnd/>
            </a:ln>
          </p:spPr>
          <p:txBody>
            <a:bodyPr wrap="square" lIns="0" tIns="0" rIns="0" bIns="0">
              <a:spAutoFit/>
            </a:bodyPr>
            <a:lstStyle/>
            <a:p>
              <a:r>
                <a:rPr lang="en-US" altLang="zh-CN" sz="1015" dirty="0">
                  <a:latin typeface="Arial" pitchFamily="34" charset="0"/>
                  <a:cs typeface="Arial" pitchFamily="34" charset="0"/>
                </a:rPr>
                <a:t>0.1</a:t>
              </a:r>
              <a:endParaRPr lang="zh-CN" altLang="en-US" sz="1015" dirty="0">
                <a:latin typeface="Arial" pitchFamily="34" charset="0"/>
                <a:cs typeface="Arial" pitchFamily="34" charset="0"/>
              </a:endParaRPr>
            </a:p>
          </p:txBody>
        </p:sp>
        <p:sp>
          <p:nvSpPr>
            <p:cNvPr id="58" name="TextBox 154">
              <a:extLst>
                <a:ext uri="{FF2B5EF4-FFF2-40B4-BE49-F238E27FC236}">
                  <a16:creationId xmlns:a16="http://schemas.microsoft.com/office/drawing/2014/main" id="{8B9CCBE0-588D-C848-9BA7-A4B1A1D0AA9B}"/>
                </a:ext>
              </a:extLst>
            </p:cNvPr>
            <p:cNvSpPr txBox="1">
              <a:spLocks noChangeArrowheads="1"/>
            </p:cNvSpPr>
            <p:nvPr/>
          </p:nvSpPr>
          <p:spPr bwMode="auto">
            <a:xfrm rot="16200000">
              <a:off x="4814141" y="5233328"/>
              <a:ext cx="209833" cy="130918"/>
            </a:xfrm>
            <a:prstGeom prst="rect">
              <a:avLst/>
            </a:prstGeom>
            <a:noFill/>
            <a:ln w="9525">
              <a:noFill/>
              <a:miter lim="800000"/>
              <a:headEnd/>
              <a:tailEnd/>
            </a:ln>
          </p:spPr>
          <p:txBody>
            <a:bodyPr wrap="square" lIns="0" tIns="0" rIns="0" bIns="0">
              <a:spAutoFit/>
            </a:bodyPr>
            <a:lstStyle/>
            <a:p>
              <a:r>
                <a:rPr lang="en-US" altLang="zh-CN" sz="1015" dirty="0">
                  <a:latin typeface="Arial" pitchFamily="34" charset="0"/>
                  <a:cs typeface="Arial" pitchFamily="34" charset="0"/>
                </a:rPr>
                <a:t>0.3</a:t>
              </a:r>
              <a:endParaRPr lang="zh-CN" altLang="en-US" sz="1015" dirty="0">
                <a:latin typeface="Arial" pitchFamily="34" charset="0"/>
                <a:cs typeface="Arial" pitchFamily="34" charset="0"/>
              </a:endParaRPr>
            </a:p>
          </p:txBody>
        </p:sp>
        <p:sp>
          <p:nvSpPr>
            <p:cNvPr id="59" name="TextBox 154">
              <a:extLst>
                <a:ext uri="{FF2B5EF4-FFF2-40B4-BE49-F238E27FC236}">
                  <a16:creationId xmlns:a16="http://schemas.microsoft.com/office/drawing/2014/main" id="{F12313E3-9F6E-2541-B11D-331064D5160E}"/>
                </a:ext>
              </a:extLst>
            </p:cNvPr>
            <p:cNvSpPr txBox="1">
              <a:spLocks noChangeArrowheads="1"/>
            </p:cNvSpPr>
            <p:nvPr/>
          </p:nvSpPr>
          <p:spPr bwMode="auto">
            <a:xfrm rot="16200000">
              <a:off x="5019876" y="5233328"/>
              <a:ext cx="209833" cy="130918"/>
            </a:xfrm>
            <a:prstGeom prst="rect">
              <a:avLst/>
            </a:prstGeom>
            <a:noFill/>
            <a:ln w="9525">
              <a:noFill/>
              <a:miter lim="800000"/>
              <a:headEnd/>
              <a:tailEnd/>
            </a:ln>
          </p:spPr>
          <p:txBody>
            <a:bodyPr wrap="square" lIns="0" tIns="0" rIns="0" bIns="0">
              <a:spAutoFit/>
            </a:bodyPr>
            <a:lstStyle/>
            <a:p>
              <a:r>
                <a:rPr lang="en-US" altLang="zh-CN" sz="1015" dirty="0">
                  <a:latin typeface="Arial" pitchFamily="34" charset="0"/>
                  <a:cs typeface="Arial" pitchFamily="34" charset="0"/>
                </a:rPr>
                <a:t>0.5</a:t>
              </a:r>
              <a:endParaRPr lang="zh-CN" altLang="en-US" sz="1015" dirty="0">
                <a:latin typeface="Arial" pitchFamily="34" charset="0"/>
                <a:cs typeface="Arial" pitchFamily="34" charset="0"/>
              </a:endParaRPr>
            </a:p>
          </p:txBody>
        </p:sp>
        <p:sp>
          <p:nvSpPr>
            <p:cNvPr id="60" name="TextBox 154">
              <a:extLst>
                <a:ext uri="{FF2B5EF4-FFF2-40B4-BE49-F238E27FC236}">
                  <a16:creationId xmlns:a16="http://schemas.microsoft.com/office/drawing/2014/main" id="{915FDF22-61B5-F64A-BDB9-743072279801}"/>
                </a:ext>
              </a:extLst>
            </p:cNvPr>
            <p:cNvSpPr txBox="1">
              <a:spLocks noChangeArrowheads="1"/>
            </p:cNvSpPr>
            <p:nvPr/>
          </p:nvSpPr>
          <p:spPr bwMode="auto">
            <a:xfrm rot="16200000">
              <a:off x="5219540" y="5227255"/>
              <a:ext cx="221979" cy="130918"/>
            </a:xfrm>
            <a:prstGeom prst="rect">
              <a:avLst/>
            </a:prstGeom>
            <a:noFill/>
            <a:ln w="9525">
              <a:noFill/>
              <a:miter lim="800000"/>
              <a:headEnd/>
              <a:tailEnd/>
            </a:ln>
          </p:spPr>
          <p:txBody>
            <a:bodyPr wrap="square" lIns="0" tIns="0" rIns="0" bIns="0">
              <a:spAutoFit/>
            </a:bodyPr>
            <a:lstStyle/>
            <a:p>
              <a:r>
                <a:rPr lang="en-US" altLang="zh-CN" sz="1015" dirty="0">
                  <a:latin typeface="Arial" pitchFamily="34" charset="0"/>
                  <a:cs typeface="Arial" pitchFamily="34" charset="0"/>
                </a:rPr>
                <a:t>1.0</a:t>
              </a:r>
              <a:endParaRPr lang="zh-CN" altLang="en-US" sz="1015" dirty="0">
                <a:latin typeface="Arial" pitchFamily="34" charset="0"/>
                <a:cs typeface="Arial" pitchFamily="34" charset="0"/>
              </a:endParaRPr>
            </a:p>
          </p:txBody>
        </p:sp>
        <p:sp>
          <p:nvSpPr>
            <p:cNvPr id="61" name="TextBox 154">
              <a:extLst>
                <a:ext uri="{FF2B5EF4-FFF2-40B4-BE49-F238E27FC236}">
                  <a16:creationId xmlns:a16="http://schemas.microsoft.com/office/drawing/2014/main" id="{A70E5856-6A27-6840-A9DD-04A5913E903D}"/>
                </a:ext>
              </a:extLst>
            </p:cNvPr>
            <p:cNvSpPr txBox="1">
              <a:spLocks noChangeArrowheads="1"/>
            </p:cNvSpPr>
            <p:nvPr/>
          </p:nvSpPr>
          <p:spPr bwMode="auto">
            <a:xfrm>
              <a:off x="5418188" y="5267202"/>
              <a:ext cx="660137" cy="130918"/>
            </a:xfrm>
            <a:prstGeom prst="rect">
              <a:avLst/>
            </a:prstGeom>
            <a:noFill/>
            <a:ln w="9525">
              <a:noFill/>
              <a:miter lim="800000"/>
              <a:headEnd/>
              <a:tailEnd/>
            </a:ln>
          </p:spPr>
          <p:txBody>
            <a:bodyPr wrap="square" lIns="0" tIns="0" rIns="0" bIns="0">
              <a:spAutoFit/>
            </a:bodyPr>
            <a:lstStyle/>
            <a:p>
              <a:r>
                <a:rPr lang="en-US" altLang="zh-CN" sz="1015" dirty="0" err="1">
                  <a:latin typeface="Arial" panose="020B0604020202020204" pitchFamily="34" charset="0"/>
                  <a:cs typeface="Arial" pitchFamily="34" charset="0"/>
                </a:rPr>
                <a:t>Formate</a:t>
              </a:r>
              <a:r>
                <a:rPr lang="en-US" altLang="zh-CN" sz="1015" dirty="0">
                  <a:latin typeface="Arial" panose="020B0604020202020204" pitchFamily="34" charset="0"/>
                  <a:cs typeface="Arial" pitchFamily="34" charset="0"/>
                </a:rPr>
                <a:t> (</a:t>
              </a:r>
              <a:r>
                <a:rPr lang="en-US" altLang="zh-CN" sz="1015" dirty="0" err="1">
                  <a:latin typeface="Arial" panose="020B0604020202020204" pitchFamily="34" charset="0"/>
                  <a:cs typeface="Arial" pitchFamily="34" charset="0"/>
                </a:rPr>
                <a:t>uM</a:t>
              </a:r>
              <a:r>
                <a:rPr lang="en-US" altLang="zh-CN" sz="1015" dirty="0">
                  <a:latin typeface="Arial" panose="020B0604020202020204" pitchFamily="34" charset="0"/>
                  <a:cs typeface="Arial" pitchFamily="34" charset="0"/>
                </a:rPr>
                <a:t>)</a:t>
              </a:r>
            </a:p>
          </p:txBody>
        </p:sp>
      </p:grpSp>
      <p:sp>
        <p:nvSpPr>
          <p:cNvPr id="66" name="TextBox 2">
            <a:extLst>
              <a:ext uri="{FF2B5EF4-FFF2-40B4-BE49-F238E27FC236}">
                <a16:creationId xmlns:a16="http://schemas.microsoft.com/office/drawing/2014/main" id="{A979C730-1FC8-BB44-86CB-4153308CD42B}"/>
              </a:ext>
            </a:extLst>
          </p:cNvPr>
          <p:cNvSpPr txBox="1"/>
          <p:nvPr/>
        </p:nvSpPr>
        <p:spPr>
          <a:xfrm>
            <a:off x="669104" y="498580"/>
            <a:ext cx="146232" cy="190307"/>
          </a:xfrm>
          <a:prstGeom prst="rect">
            <a:avLst/>
          </a:prstGeom>
          <a:noFill/>
        </p:spPr>
        <p:txBody>
          <a:bodyPr wrap="square" lIns="0" tIns="0" rIns="0" bIns="0" rtlCol="0">
            <a:spAutoFit/>
          </a:bodyPr>
          <a:lstStyle/>
          <a:p>
            <a:pPr algn="ctr"/>
            <a:r>
              <a:rPr lang="en-US" altLang="zh-CN" sz="1218" dirty="0">
                <a:latin typeface="Arial" pitchFamily="34" charset="0"/>
                <a:cs typeface="Arial" pitchFamily="34" charset="0"/>
              </a:rPr>
              <a:t>A</a:t>
            </a:r>
            <a:endParaRPr lang="zh-CN" altLang="en-US" sz="1218" dirty="0">
              <a:latin typeface="Arial" pitchFamily="34" charset="0"/>
              <a:cs typeface="Arial" pitchFamily="34" charset="0"/>
            </a:endParaRPr>
          </a:p>
        </p:txBody>
      </p:sp>
      <p:sp>
        <p:nvSpPr>
          <p:cNvPr id="67" name="TextBox 2">
            <a:extLst>
              <a:ext uri="{FF2B5EF4-FFF2-40B4-BE49-F238E27FC236}">
                <a16:creationId xmlns:a16="http://schemas.microsoft.com/office/drawing/2014/main" id="{B5D2D0CD-A9CF-5545-AEA0-ABBBB48EEFE5}"/>
              </a:ext>
            </a:extLst>
          </p:cNvPr>
          <p:cNvSpPr txBox="1"/>
          <p:nvPr/>
        </p:nvSpPr>
        <p:spPr>
          <a:xfrm>
            <a:off x="669104" y="5029200"/>
            <a:ext cx="146232" cy="190307"/>
          </a:xfrm>
          <a:prstGeom prst="rect">
            <a:avLst/>
          </a:prstGeom>
          <a:noFill/>
        </p:spPr>
        <p:txBody>
          <a:bodyPr wrap="square" lIns="0" tIns="0" rIns="0" bIns="0" rtlCol="0">
            <a:spAutoFit/>
          </a:bodyPr>
          <a:lstStyle/>
          <a:p>
            <a:pPr algn="ctr"/>
            <a:r>
              <a:rPr lang="en-US" altLang="zh-CN" sz="1218" dirty="0">
                <a:latin typeface="Arial" pitchFamily="34" charset="0"/>
                <a:cs typeface="Arial" pitchFamily="34" charset="0"/>
              </a:rPr>
              <a:t>B</a:t>
            </a:r>
            <a:endParaRPr lang="zh-CN" altLang="en-US" sz="1218" dirty="0">
              <a:latin typeface="Arial" pitchFamily="34" charset="0"/>
              <a:cs typeface="Arial" pitchFamily="34" charset="0"/>
            </a:endParaRPr>
          </a:p>
        </p:txBody>
      </p:sp>
      <p:sp>
        <p:nvSpPr>
          <p:cNvPr id="68" name="TextBox 2">
            <a:extLst>
              <a:ext uri="{FF2B5EF4-FFF2-40B4-BE49-F238E27FC236}">
                <a16:creationId xmlns:a16="http://schemas.microsoft.com/office/drawing/2014/main" id="{B3A4E0F3-8CC3-D343-9A19-4251C9BFCD7E}"/>
              </a:ext>
            </a:extLst>
          </p:cNvPr>
          <p:cNvSpPr txBox="1"/>
          <p:nvPr/>
        </p:nvSpPr>
        <p:spPr>
          <a:xfrm>
            <a:off x="3811976" y="5029200"/>
            <a:ext cx="146232" cy="190307"/>
          </a:xfrm>
          <a:prstGeom prst="rect">
            <a:avLst/>
          </a:prstGeom>
          <a:noFill/>
        </p:spPr>
        <p:txBody>
          <a:bodyPr wrap="square" lIns="0" tIns="0" rIns="0" bIns="0" rtlCol="0">
            <a:spAutoFit/>
          </a:bodyPr>
          <a:lstStyle/>
          <a:p>
            <a:pPr algn="ctr"/>
            <a:r>
              <a:rPr lang="en-US" altLang="zh-CN" sz="1218" dirty="0">
                <a:latin typeface="Arial" pitchFamily="34" charset="0"/>
                <a:cs typeface="Arial" pitchFamily="34" charset="0"/>
              </a:rPr>
              <a:t>C</a:t>
            </a:r>
            <a:endParaRPr lang="zh-CN" altLang="en-US" sz="1218" dirty="0">
              <a:latin typeface="Arial" pitchFamily="34" charset="0"/>
              <a:cs typeface="Arial" pitchFamily="34" charset="0"/>
            </a:endParaRPr>
          </a:p>
        </p:txBody>
      </p:sp>
      <p:grpSp>
        <p:nvGrpSpPr>
          <p:cNvPr id="85" name="组合 84">
            <a:extLst>
              <a:ext uri="{FF2B5EF4-FFF2-40B4-BE49-F238E27FC236}">
                <a16:creationId xmlns:a16="http://schemas.microsoft.com/office/drawing/2014/main" id="{F6F181A2-BD29-F84A-8AE1-4448F3F34F55}"/>
              </a:ext>
            </a:extLst>
          </p:cNvPr>
          <p:cNvGrpSpPr/>
          <p:nvPr/>
        </p:nvGrpSpPr>
        <p:grpSpPr>
          <a:xfrm>
            <a:off x="4551067" y="5245224"/>
            <a:ext cx="2359469" cy="2902398"/>
            <a:chOff x="4408212" y="5718311"/>
            <a:chExt cx="2449458" cy="3013094"/>
          </a:xfrm>
        </p:grpSpPr>
        <p:pic>
          <p:nvPicPr>
            <p:cNvPr id="86" name="图片 85">
              <a:extLst>
                <a:ext uri="{FF2B5EF4-FFF2-40B4-BE49-F238E27FC236}">
                  <a16:creationId xmlns:a16="http://schemas.microsoft.com/office/drawing/2014/main" id="{D2CCC77C-330A-C842-B0A7-A21D52014D6C}"/>
                </a:ext>
              </a:extLst>
            </p:cNvPr>
            <p:cNvPicPr>
              <a:picLocks noChangeAspect="1"/>
            </p:cNvPicPr>
            <p:nvPr/>
          </p:nvPicPr>
          <p:blipFill rotWithShape="1">
            <a:blip r:embed="rId11">
              <a:extLst>
                <a:ext uri="{28A0092B-C50C-407E-A947-70E740481C1C}">
                  <a14:useLocalDpi xmlns:a14="http://schemas.microsoft.com/office/drawing/2010/main" val="0"/>
                </a:ext>
              </a:extLst>
            </a:blip>
            <a:srcRect t="11804" b="11864"/>
            <a:stretch/>
          </p:blipFill>
          <p:spPr>
            <a:xfrm>
              <a:off x="4408212" y="6500357"/>
              <a:ext cx="1785600" cy="468867"/>
            </a:xfrm>
            <a:prstGeom prst="rect">
              <a:avLst/>
            </a:prstGeom>
            <a:ln>
              <a:solidFill>
                <a:schemeClr val="tx1"/>
              </a:solidFill>
            </a:ln>
          </p:spPr>
        </p:pic>
        <p:pic>
          <p:nvPicPr>
            <p:cNvPr id="87" name="图片 86">
              <a:extLst>
                <a:ext uri="{FF2B5EF4-FFF2-40B4-BE49-F238E27FC236}">
                  <a16:creationId xmlns:a16="http://schemas.microsoft.com/office/drawing/2014/main" id="{E26EDBE7-403D-D14A-A465-9F14B62637F7}"/>
                </a:ext>
              </a:extLst>
            </p:cNvPr>
            <p:cNvPicPr>
              <a:picLocks noChangeAspect="1"/>
            </p:cNvPicPr>
            <p:nvPr/>
          </p:nvPicPr>
          <p:blipFill rotWithShape="1">
            <a:blip r:embed="rId12" cstate="print">
              <a:extLst>
                <a:ext uri="{BEBA8EAE-BF5A-486C-A8C5-ECC9F3942E4B}">
                  <a14:imgProps xmlns:a14="http://schemas.microsoft.com/office/drawing/2010/main">
                    <a14:imgLayer r:embed="rId13">
                      <a14:imgEffect>
                        <a14:brightnessContrast bright="5000"/>
                      </a14:imgEffect>
                    </a14:imgLayer>
                  </a14:imgProps>
                </a:ext>
                <a:ext uri="{28A0092B-C50C-407E-A947-70E740481C1C}">
                  <a14:useLocalDpi xmlns:a14="http://schemas.microsoft.com/office/drawing/2010/main" val="0"/>
                </a:ext>
              </a:extLst>
            </a:blip>
            <a:srcRect t="5611" b="10758"/>
            <a:stretch/>
          </p:blipFill>
          <p:spPr>
            <a:xfrm>
              <a:off x="4410123" y="7014333"/>
              <a:ext cx="1783689" cy="635362"/>
            </a:xfrm>
            <a:prstGeom prst="rect">
              <a:avLst/>
            </a:prstGeom>
            <a:ln>
              <a:solidFill>
                <a:schemeClr val="tx1"/>
              </a:solidFill>
            </a:ln>
          </p:spPr>
        </p:pic>
        <p:pic>
          <p:nvPicPr>
            <p:cNvPr id="88" name="图片 87">
              <a:extLst>
                <a:ext uri="{FF2B5EF4-FFF2-40B4-BE49-F238E27FC236}">
                  <a16:creationId xmlns:a16="http://schemas.microsoft.com/office/drawing/2014/main" id="{541496D2-3FFB-4F43-94F6-0433BFB10F39}"/>
                </a:ext>
              </a:extLst>
            </p:cNvPr>
            <p:cNvPicPr>
              <a:picLocks noChangeAspect="1"/>
            </p:cNvPicPr>
            <p:nvPr/>
          </p:nvPicPr>
          <p:blipFill>
            <a:blip r:embed="rId14" cstate="print">
              <a:extLst>
                <a:ext uri="{BEBA8EAE-BF5A-486C-A8C5-ECC9F3942E4B}">
                  <a14:imgProps xmlns:a14="http://schemas.microsoft.com/office/drawing/2010/main">
                    <a14:imgLayer r:embed="rId15">
                      <a14:imgEffect>
                        <a14:brightnessContrast bright="5000"/>
                      </a14:imgEffect>
                    </a14:imgLayer>
                  </a14:imgProps>
                </a:ext>
                <a:ext uri="{28A0092B-C50C-407E-A947-70E740481C1C}">
                  <a14:useLocalDpi xmlns:a14="http://schemas.microsoft.com/office/drawing/2010/main" val="0"/>
                </a:ext>
              </a:extLst>
            </a:blip>
            <a:stretch>
              <a:fillRect/>
            </a:stretch>
          </p:blipFill>
          <p:spPr>
            <a:xfrm>
              <a:off x="4410123" y="8212592"/>
              <a:ext cx="1783689" cy="518813"/>
            </a:xfrm>
            <a:prstGeom prst="rect">
              <a:avLst/>
            </a:prstGeom>
            <a:ln>
              <a:solidFill>
                <a:schemeClr val="tx1"/>
              </a:solidFill>
            </a:ln>
          </p:spPr>
        </p:pic>
        <p:pic>
          <p:nvPicPr>
            <p:cNvPr id="89" name="图片 88">
              <a:extLst>
                <a:ext uri="{FF2B5EF4-FFF2-40B4-BE49-F238E27FC236}">
                  <a16:creationId xmlns:a16="http://schemas.microsoft.com/office/drawing/2014/main" id="{E7D6619A-F322-A449-923A-921A2F6DF8C7}"/>
                </a:ext>
              </a:extLst>
            </p:cNvPr>
            <p:cNvPicPr>
              <a:picLocks noChangeAspect="1"/>
            </p:cNvPicPr>
            <p:nvPr/>
          </p:nvPicPr>
          <p:blipFill>
            <a:blip r:embed="rId16" cstate="print">
              <a:extLst>
                <a:ext uri="{BEBA8EAE-BF5A-486C-A8C5-ECC9F3942E4B}">
                  <a14:imgProps xmlns:a14="http://schemas.microsoft.com/office/drawing/2010/main">
                    <a14:imgLayer r:embed="rId17">
                      <a14:imgEffect>
                        <a14:brightnessContrast bright="25000" contrast="27000"/>
                      </a14:imgEffect>
                    </a14:imgLayer>
                  </a14:imgProps>
                </a:ext>
                <a:ext uri="{28A0092B-C50C-407E-A947-70E740481C1C}">
                  <a14:useLocalDpi xmlns:a14="http://schemas.microsoft.com/office/drawing/2010/main" val="0"/>
                </a:ext>
              </a:extLst>
            </a:blip>
            <a:stretch>
              <a:fillRect/>
            </a:stretch>
          </p:blipFill>
          <p:spPr>
            <a:xfrm>
              <a:off x="4410123" y="7694804"/>
              <a:ext cx="1783689" cy="472678"/>
            </a:xfrm>
            <a:prstGeom prst="rect">
              <a:avLst/>
            </a:prstGeom>
            <a:ln>
              <a:solidFill>
                <a:schemeClr val="tx1"/>
              </a:solidFill>
            </a:ln>
          </p:spPr>
        </p:pic>
        <p:sp>
          <p:nvSpPr>
            <p:cNvPr id="90" name="TextBox 154">
              <a:extLst>
                <a:ext uri="{FF2B5EF4-FFF2-40B4-BE49-F238E27FC236}">
                  <a16:creationId xmlns:a16="http://schemas.microsoft.com/office/drawing/2014/main" id="{2C312FCA-56E8-9E45-B9C1-EEF16DF05F36}"/>
                </a:ext>
              </a:extLst>
            </p:cNvPr>
            <p:cNvSpPr txBox="1">
              <a:spLocks noChangeArrowheads="1"/>
            </p:cNvSpPr>
            <p:nvPr/>
          </p:nvSpPr>
          <p:spPr bwMode="auto">
            <a:xfrm rot="16200000">
              <a:off x="4423262" y="6190964"/>
              <a:ext cx="275778" cy="211797"/>
            </a:xfrm>
            <a:prstGeom prst="rect">
              <a:avLst/>
            </a:prstGeom>
            <a:noFill/>
            <a:ln w="9525">
              <a:noFill/>
              <a:miter lim="800000"/>
              <a:headEnd/>
              <a:tailEnd/>
            </a:ln>
          </p:spPr>
          <p:txBody>
            <a:bodyPr wrap="none" lIns="0" tIns="0" rIns="0" bIns="0">
              <a:spAutoFit/>
            </a:bodyPr>
            <a:lstStyle/>
            <a:p>
              <a:r>
                <a:rPr lang="en-US" altLang="zh-CN" sz="1000" dirty="0">
                  <a:latin typeface="Arial" pitchFamily="34" charset="0"/>
                  <a:cs typeface="Arial" pitchFamily="34" charset="0"/>
                </a:rPr>
                <a:t>WT</a:t>
              </a:r>
              <a:endParaRPr lang="zh-CN" altLang="en-US" sz="1000" dirty="0">
                <a:latin typeface="Arial" pitchFamily="34" charset="0"/>
                <a:cs typeface="Arial" pitchFamily="34" charset="0"/>
              </a:endParaRPr>
            </a:p>
          </p:txBody>
        </p:sp>
        <p:sp>
          <p:nvSpPr>
            <p:cNvPr id="91" name="TextBox 154">
              <a:extLst>
                <a:ext uri="{FF2B5EF4-FFF2-40B4-BE49-F238E27FC236}">
                  <a16:creationId xmlns:a16="http://schemas.microsoft.com/office/drawing/2014/main" id="{D9BAEC6A-2224-1446-B6D6-DF3976FEB155}"/>
                </a:ext>
              </a:extLst>
            </p:cNvPr>
            <p:cNvSpPr txBox="1">
              <a:spLocks noChangeArrowheads="1"/>
            </p:cNvSpPr>
            <p:nvPr/>
          </p:nvSpPr>
          <p:spPr bwMode="auto">
            <a:xfrm>
              <a:off x="5183410" y="5718311"/>
              <a:ext cx="758939" cy="211797"/>
            </a:xfrm>
            <a:prstGeom prst="rect">
              <a:avLst/>
            </a:prstGeom>
            <a:noFill/>
            <a:ln w="9525">
              <a:noFill/>
              <a:miter lim="800000"/>
              <a:headEnd/>
              <a:tailEnd/>
            </a:ln>
          </p:spPr>
          <p:txBody>
            <a:bodyPr wrap="none" lIns="0" tIns="0" rIns="0" bIns="0">
              <a:spAutoFit/>
            </a:bodyPr>
            <a:lstStyle/>
            <a:p>
              <a:r>
                <a:rPr lang="en-US" altLang="zh-CN" sz="1000" dirty="0">
                  <a:latin typeface="Arial" pitchFamily="34" charset="0"/>
                  <a:cs typeface="Arial" pitchFamily="34" charset="0"/>
                </a:rPr>
                <a:t>SHMT2 </a:t>
              </a:r>
              <a:r>
                <a:rPr lang="en-US" altLang="zh-CN" sz="1000" baseline="30000" dirty="0">
                  <a:latin typeface="Arial" pitchFamily="34" charset="0"/>
                  <a:cs typeface="Arial" pitchFamily="34" charset="0"/>
                </a:rPr>
                <a:t>-/-</a:t>
              </a:r>
            </a:p>
          </p:txBody>
        </p:sp>
        <p:cxnSp>
          <p:nvCxnSpPr>
            <p:cNvPr id="92" name="直接连接符 110">
              <a:extLst>
                <a:ext uri="{FF2B5EF4-FFF2-40B4-BE49-F238E27FC236}">
                  <a16:creationId xmlns:a16="http://schemas.microsoft.com/office/drawing/2014/main" id="{B4268120-427C-354B-A344-195C1522FA71}"/>
                </a:ext>
              </a:extLst>
            </p:cNvPr>
            <p:cNvCxnSpPr>
              <a:cxnSpLocks/>
            </p:cNvCxnSpPr>
            <p:nvPr/>
          </p:nvCxnSpPr>
          <p:spPr>
            <a:xfrm>
              <a:off x="4729842" y="5916298"/>
              <a:ext cx="1440000" cy="0"/>
            </a:xfrm>
            <a:prstGeom prst="line">
              <a:avLst/>
            </a:prstGeom>
          </p:spPr>
          <p:style>
            <a:lnRef idx="1">
              <a:schemeClr val="dk1"/>
            </a:lnRef>
            <a:fillRef idx="0">
              <a:schemeClr val="dk1"/>
            </a:fillRef>
            <a:effectRef idx="0">
              <a:schemeClr val="dk1"/>
            </a:effectRef>
            <a:fontRef idx="minor">
              <a:schemeClr val="tx1"/>
            </a:fontRef>
          </p:style>
        </p:cxnSp>
        <p:sp>
          <p:nvSpPr>
            <p:cNvPr id="93" name="TextBox 154">
              <a:extLst>
                <a:ext uri="{FF2B5EF4-FFF2-40B4-BE49-F238E27FC236}">
                  <a16:creationId xmlns:a16="http://schemas.microsoft.com/office/drawing/2014/main" id="{58AF1096-30C0-4645-BBCA-4AA67974ABFB}"/>
                </a:ext>
              </a:extLst>
            </p:cNvPr>
            <p:cNvSpPr txBox="1">
              <a:spLocks noChangeArrowheads="1"/>
            </p:cNvSpPr>
            <p:nvPr/>
          </p:nvSpPr>
          <p:spPr bwMode="auto">
            <a:xfrm>
              <a:off x="6259785" y="6664211"/>
              <a:ext cx="597885" cy="211797"/>
            </a:xfrm>
            <a:prstGeom prst="rect">
              <a:avLst/>
            </a:prstGeom>
            <a:noFill/>
            <a:ln w="9525">
              <a:noFill/>
              <a:miter lim="800000"/>
              <a:headEnd/>
              <a:tailEnd/>
            </a:ln>
          </p:spPr>
          <p:txBody>
            <a:bodyPr wrap="none" lIns="0" tIns="0" rIns="0" bIns="0">
              <a:spAutoFit/>
            </a:bodyPr>
            <a:lstStyle/>
            <a:p>
              <a:r>
                <a:rPr lang="en-US" altLang="zh-CN" sz="1000" dirty="0">
                  <a:latin typeface="Arial" panose="020B0604020202020204" pitchFamily="34" charset="0"/>
                  <a:cs typeface="Arial" pitchFamily="34" charset="0"/>
                </a:rPr>
                <a:t>SHMT2</a:t>
              </a:r>
              <a:endParaRPr lang="zh-CN" altLang="en-US" sz="1000" dirty="0">
                <a:latin typeface="Arial" panose="020B0604020202020204" pitchFamily="34" charset="0"/>
                <a:cs typeface="Arial" pitchFamily="34" charset="0"/>
              </a:endParaRPr>
            </a:p>
          </p:txBody>
        </p:sp>
        <p:sp>
          <p:nvSpPr>
            <p:cNvPr id="94" name="TextBox 16">
              <a:extLst>
                <a:ext uri="{FF2B5EF4-FFF2-40B4-BE49-F238E27FC236}">
                  <a16:creationId xmlns:a16="http://schemas.microsoft.com/office/drawing/2014/main" id="{3EB20ED6-D997-5A43-8848-5028D635DB21}"/>
                </a:ext>
              </a:extLst>
            </p:cNvPr>
            <p:cNvSpPr txBox="1"/>
            <p:nvPr/>
          </p:nvSpPr>
          <p:spPr>
            <a:xfrm>
              <a:off x="6259785" y="8388176"/>
              <a:ext cx="479369" cy="211797"/>
            </a:xfrm>
            <a:prstGeom prst="rect">
              <a:avLst/>
            </a:prstGeom>
            <a:noFill/>
          </p:spPr>
          <p:txBody>
            <a:bodyPr wrap="square" lIns="0" tIns="0" rIns="0" bIns="0" rtlCol="0">
              <a:spAutoFit/>
            </a:bodyPr>
            <a:lstStyle/>
            <a:p>
              <a:r>
                <a:rPr lang="en-US" altLang="zh-CN" sz="1000" dirty="0">
                  <a:latin typeface="Arial" panose="020B0604020202020204" pitchFamily="34" charset="0"/>
                  <a:cs typeface="Arial" panose="020B0604020202020204" pitchFamily="34" charset="0"/>
                </a:rPr>
                <a:t>Actin</a:t>
              </a:r>
            </a:p>
          </p:txBody>
        </p:sp>
        <p:sp>
          <p:nvSpPr>
            <p:cNvPr id="95" name="TextBox 154">
              <a:extLst>
                <a:ext uri="{FF2B5EF4-FFF2-40B4-BE49-F238E27FC236}">
                  <a16:creationId xmlns:a16="http://schemas.microsoft.com/office/drawing/2014/main" id="{3A02274A-89C5-7242-AB3E-160C481BEBA8}"/>
                </a:ext>
              </a:extLst>
            </p:cNvPr>
            <p:cNvSpPr txBox="1">
              <a:spLocks noChangeArrowheads="1"/>
            </p:cNvSpPr>
            <p:nvPr/>
          </p:nvSpPr>
          <p:spPr bwMode="auto">
            <a:xfrm>
              <a:off x="6259785" y="7850212"/>
              <a:ext cx="291220" cy="211797"/>
            </a:xfrm>
            <a:prstGeom prst="rect">
              <a:avLst/>
            </a:prstGeom>
            <a:noFill/>
            <a:ln w="9525">
              <a:noFill/>
              <a:miter lim="800000"/>
              <a:headEnd/>
              <a:tailEnd/>
            </a:ln>
          </p:spPr>
          <p:txBody>
            <a:bodyPr wrap="none" lIns="0" tIns="0" rIns="0" bIns="0">
              <a:spAutoFit/>
            </a:bodyPr>
            <a:lstStyle/>
            <a:p>
              <a:r>
                <a:rPr lang="en-US" altLang="zh-CN" sz="1000" dirty="0">
                  <a:latin typeface="Arial" panose="020B0604020202020204" pitchFamily="34" charset="0"/>
                  <a:cs typeface="Arial" pitchFamily="34" charset="0"/>
                </a:rPr>
                <a:t>p62</a:t>
              </a:r>
              <a:endParaRPr lang="zh-CN" altLang="en-US" sz="1000" dirty="0">
                <a:latin typeface="Arial" panose="020B0604020202020204" pitchFamily="34" charset="0"/>
                <a:cs typeface="Arial" pitchFamily="34" charset="0"/>
              </a:endParaRPr>
            </a:p>
          </p:txBody>
        </p:sp>
        <p:grpSp>
          <p:nvGrpSpPr>
            <p:cNvPr id="96" name="组合 95">
              <a:extLst>
                <a:ext uri="{FF2B5EF4-FFF2-40B4-BE49-F238E27FC236}">
                  <a16:creationId xmlns:a16="http://schemas.microsoft.com/office/drawing/2014/main" id="{F750DE2B-8902-5348-B333-2FDE9E0E5AEF}"/>
                </a:ext>
              </a:extLst>
            </p:cNvPr>
            <p:cNvGrpSpPr/>
            <p:nvPr/>
          </p:nvGrpSpPr>
          <p:grpSpPr>
            <a:xfrm>
              <a:off x="6259785" y="7185195"/>
              <a:ext cx="478750" cy="423593"/>
              <a:chOff x="7954343" y="5417611"/>
              <a:chExt cx="347852" cy="307776"/>
            </a:xfrm>
          </p:grpSpPr>
          <p:sp>
            <p:nvSpPr>
              <p:cNvPr id="101" name="TextBox 154">
                <a:extLst>
                  <a:ext uri="{FF2B5EF4-FFF2-40B4-BE49-F238E27FC236}">
                    <a16:creationId xmlns:a16="http://schemas.microsoft.com/office/drawing/2014/main" id="{8B566687-A11A-A844-AF67-56EA6FE2CF41}"/>
                  </a:ext>
                </a:extLst>
              </p:cNvPr>
              <p:cNvSpPr txBox="1">
                <a:spLocks noChangeArrowheads="1"/>
              </p:cNvSpPr>
              <p:nvPr/>
            </p:nvSpPr>
            <p:spPr bwMode="auto">
              <a:xfrm>
                <a:off x="7954343" y="5417611"/>
                <a:ext cx="312586" cy="153888"/>
              </a:xfrm>
              <a:prstGeom prst="rect">
                <a:avLst/>
              </a:prstGeom>
              <a:noFill/>
              <a:ln w="9525">
                <a:noFill/>
                <a:miter lim="800000"/>
                <a:headEnd/>
                <a:tailEnd/>
              </a:ln>
            </p:spPr>
            <p:txBody>
              <a:bodyPr wrap="none" lIns="0" tIns="0" rIns="0" bIns="0">
                <a:spAutoFit/>
              </a:bodyPr>
              <a:lstStyle/>
              <a:p>
                <a:r>
                  <a:rPr lang="en-US" altLang="zh-CN" sz="1000" dirty="0">
                    <a:latin typeface="Arial" panose="020B0604020202020204" pitchFamily="34" charset="0"/>
                    <a:cs typeface="Arial" pitchFamily="34" charset="0"/>
                  </a:rPr>
                  <a:t>LC3-I</a:t>
                </a:r>
                <a:endParaRPr lang="zh-CN" altLang="en-US" sz="1000" dirty="0">
                  <a:latin typeface="Arial" panose="020B0604020202020204" pitchFamily="34" charset="0"/>
                  <a:cs typeface="Arial" pitchFamily="34" charset="0"/>
                </a:endParaRPr>
              </a:p>
            </p:txBody>
          </p:sp>
          <p:sp>
            <p:nvSpPr>
              <p:cNvPr id="102" name="TextBox 154">
                <a:extLst>
                  <a:ext uri="{FF2B5EF4-FFF2-40B4-BE49-F238E27FC236}">
                    <a16:creationId xmlns:a16="http://schemas.microsoft.com/office/drawing/2014/main" id="{5A87811B-E5C2-6F41-BDDB-15A65566EDAE}"/>
                  </a:ext>
                </a:extLst>
              </p:cNvPr>
              <p:cNvSpPr txBox="1">
                <a:spLocks noChangeArrowheads="1"/>
              </p:cNvSpPr>
              <p:nvPr/>
            </p:nvSpPr>
            <p:spPr bwMode="auto">
              <a:xfrm>
                <a:off x="7954343" y="5571499"/>
                <a:ext cx="347852" cy="153888"/>
              </a:xfrm>
              <a:prstGeom prst="rect">
                <a:avLst/>
              </a:prstGeom>
              <a:noFill/>
              <a:ln w="9525">
                <a:noFill/>
                <a:miter lim="800000"/>
                <a:headEnd/>
                <a:tailEnd/>
              </a:ln>
            </p:spPr>
            <p:txBody>
              <a:bodyPr wrap="none" lIns="0" tIns="0" rIns="0" bIns="0">
                <a:spAutoFit/>
              </a:bodyPr>
              <a:lstStyle/>
              <a:p>
                <a:r>
                  <a:rPr lang="en-US" altLang="zh-CN" sz="1000" dirty="0">
                    <a:latin typeface="Arial" panose="020B0604020202020204" pitchFamily="34" charset="0"/>
                    <a:cs typeface="Arial" pitchFamily="34" charset="0"/>
                  </a:rPr>
                  <a:t>LC3-II</a:t>
                </a:r>
                <a:endParaRPr lang="zh-CN" altLang="en-US" sz="1000" dirty="0">
                  <a:latin typeface="Arial" panose="020B0604020202020204" pitchFamily="34" charset="0"/>
                  <a:cs typeface="Arial" pitchFamily="34" charset="0"/>
                </a:endParaRPr>
              </a:p>
            </p:txBody>
          </p:sp>
        </p:grpSp>
        <p:sp>
          <p:nvSpPr>
            <p:cNvPr id="97" name="TextBox 154">
              <a:extLst>
                <a:ext uri="{FF2B5EF4-FFF2-40B4-BE49-F238E27FC236}">
                  <a16:creationId xmlns:a16="http://schemas.microsoft.com/office/drawing/2014/main" id="{87FC9B8D-AD18-2649-804D-0D459F0B0AF6}"/>
                </a:ext>
              </a:extLst>
            </p:cNvPr>
            <p:cNvSpPr txBox="1">
              <a:spLocks noChangeArrowheads="1"/>
            </p:cNvSpPr>
            <p:nvPr/>
          </p:nvSpPr>
          <p:spPr bwMode="auto">
            <a:xfrm rot="16200000">
              <a:off x="5000477" y="6190964"/>
              <a:ext cx="275778" cy="211797"/>
            </a:xfrm>
            <a:prstGeom prst="rect">
              <a:avLst/>
            </a:prstGeom>
            <a:noFill/>
            <a:ln w="9525">
              <a:noFill/>
              <a:miter lim="800000"/>
              <a:headEnd/>
              <a:tailEnd/>
            </a:ln>
          </p:spPr>
          <p:txBody>
            <a:bodyPr wrap="none" lIns="0" tIns="0" rIns="0" bIns="0">
              <a:spAutoFit/>
            </a:bodyPr>
            <a:lstStyle/>
            <a:p>
              <a:r>
                <a:rPr lang="en-US" altLang="zh-CN" sz="1000" dirty="0">
                  <a:latin typeface="Arial" pitchFamily="34" charset="0"/>
                  <a:cs typeface="Arial" pitchFamily="34" charset="0"/>
                </a:rPr>
                <a:t>WT</a:t>
              </a:r>
              <a:endParaRPr lang="zh-CN" altLang="en-US" sz="1000" dirty="0">
                <a:latin typeface="Arial" pitchFamily="34" charset="0"/>
                <a:cs typeface="Arial" pitchFamily="34" charset="0"/>
              </a:endParaRPr>
            </a:p>
          </p:txBody>
        </p:sp>
        <p:sp>
          <p:nvSpPr>
            <p:cNvPr id="98" name="TextBox 154">
              <a:extLst>
                <a:ext uri="{FF2B5EF4-FFF2-40B4-BE49-F238E27FC236}">
                  <a16:creationId xmlns:a16="http://schemas.microsoft.com/office/drawing/2014/main" id="{86A40366-9416-5941-8516-57FB2863C416}"/>
                </a:ext>
              </a:extLst>
            </p:cNvPr>
            <p:cNvSpPr txBox="1">
              <a:spLocks noChangeArrowheads="1"/>
            </p:cNvSpPr>
            <p:nvPr/>
          </p:nvSpPr>
          <p:spPr bwMode="auto">
            <a:xfrm rot="16200000">
              <a:off x="5217196" y="6104922"/>
              <a:ext cx="447863" cy="211797"/>
            </a:xfrm>
            <a:prstGeom prst="rect">
              <a:avLst/>
            </a:prstGeom>
            <a:noFill/>
            <a:ln w="9525">
              <a:noFill/>
              <a:miter lim="800000"/>
              <a:headEnd/>
              <a:tailEnd/>
            </a:ln>
          </p:spPr>
          <p:txBody>
            <a:bodyPr wrap="none" lIns="0" tIns="0" rIns="0" bIns="0">
              <a:spAutoFit/>
            </a:bodyPr>
            <a:lstStyle/>
            <a:p>
              <a:r>
                <a:rPr lang="en-US" altLang="zh-CN" sz="1000" dirty="0">
                  <a:latin typeface="Arial" pitchFamily="34" charset="0"/>
                  <a:cs typeface="Arial" pitchFamily="34" charset="0"/>
                </a:rPr>
                <a:t>K95Q</a:t>
              </a:r>
              <a:endParaRPr lang="zh-CN" altLang="en-US" sz="1000" dirty="0">
                <a:latin typeface="Arial" pitchFamily="34" charset="0"/>
                <a:cs typeface="Arial" pitchFamily="34" charset="0"/>
              </a:endParaRPr>
            </a:p>
          </p:txBody>
        </p:sp>
        <p:sp>
          <p:nvSpPr>
            <p:cNvPr id="99" name="TextBox 154">
              <a:extLst>
                <a:ext uri="{FF2B5EF4-FFF2-40B4-BE49-F238E27FC236}">
                  <a16:creationId xmlns:a16="http://schemas.microsoft.com/office/drawing/2014/main" id="{E6644F5A-A65B-3B4F-A3FA-CE41B7F4EA3D}"/>
                </a:ext>
              </a:extLst>
            </p:cNvPr>
            <p:cNvSpPr txBox="1">
              <a:spLocks noChangeArrowheads="1"/>
            </p:cNvSpPr>
            <p:nvPr/>
          </p:nvSpPr>
          <p:spPr bwMode="auto">
            <a:xfrm rot="16200000">
              <a:off x="5471422" y="6056385"/>
              <a:ext cx="544936" cy="211797"/>
            </a:xfrm>
            <a:prstGeom prst="rect">
              <a:avLst/>
            </a:prstGeom>
            <a:noFill/>
            <a:ln w="9525">
              <a:noFill/>
              <a:miter lim="800000"/>
              <a:headEnd/>
              <a:tailEnd/>
            </a:ln>
          </p:spPr>
          <p:txBody>
            <a:bodyPr wrap="none" lIns="0" tIns="0" rIns="0" bIns="0">
              <a:spAutoFit/>
            </a:bodyPr>
            <a:lstStyle/>
            <a:p>
              <a:r>
                <a:rPr lang="en-US" altLang="zh-CN" sz="1000" dirty="0">
                  <a:latin typeface="Arial" pitchFamily="34" charset="0"/>
                  <a:cs typeface="Arial" pitchFamily="34" charset="0"/>
                </a:rPr>
                <a:t>K280Q</a:t>
              </a:r>
              <a:endParaRPr lang="zh-CN" altLang="en-US" sz="1000" dirty="0">
                <a:latin typeface="Arial" pitchFamily="34" charset="0"/>
                <a:cs typeface="Arial" pitchFamily="34" charset="0"/>
              </a:endParaRPr>
            </a:p>
          </p:txBody>
        </p:sp>
        <p:sp>
          <p:nvSpPr>
            <p:cNvPr id="100" name="TextBox 154">
              <a:extLst>
                <a:ext uri="{FF2B5EF4-FFF2-40B4-BE49-F238E27FC236}">
                  <a16:creationId xmlns:a16="http://schemas.microsoft.com/office/drawing/2014/main" id="{B8FC7E13-28EE-0043-81F3-AC6B691E092A}"/>
                </a:ext>
              </a:extLst>
            </p:cNvPr>
            <p:cNvSpPr txBox="1">
              <a:spLocks noChangeArrowheads="1"/>
            </p:cNvSpPr>
            <p:nvPr/>
          </p:nvSpPr>
          <p:spPr bwMode="auto">
            <a:xfrm rot="16200000">
              <a:off x="5820503" y="5890905"/>
              <a:ext cx="664098" cy="423594"/>
            </a:xfrm>
            <a:prstGeom prst="rect">
              <a:avLst/>
            </a:prstGeom>
            <a:noFill/>
            <a:ln w="9525">
              <a:noFill/>
              <a:miter lim="800000"/>
              <a:headEnd/>
              <a:tailEnd/>
            </a:ln>
          </p:spPr>
          <p:txBody>
            <a:bodyPr wrap="square" lIns="0" tIns="0" rIns="0" bIns="0">
              <a:spAutoFit/>
            </a:bodyPr>
            <a:lstStyle/>
            <a:p>
              <a:r>
                <a:rPr lang="en-US" altLang="zh-CN" sz="1000" dirty="0"/>
                <a:t>E98L /Y106F</a:t>
              </a:r>
              <a:endParaRPr lang="zh-CN" altLang="en-US" sz="1000" dirty="0">
                <a:latin typeface="Arial" pitchFamily="34" charset="0"/>
                <a:cs typeface="Arial" pitchFamily="34" charset="0"/>
              </a:endParaRPr>
            </a:p>
          </p:txBody>
        </p:sp>
      </p:grpSp>
    </p:spTree>
    <p:extLst>
      <p:ext uri="{BB962C8B-B14F-4D97-AF65-F5344CB8AC3E}">
        <p14:creationId xmlns:p14="http://schemas.microsoft.com/office/powerpoint/2010/main" val="33134958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E0771650-31BB-6B4C-9BC3-73FC49AB8943}"/>
              </a:ext>
            </a:extLst>
          </p:cNvPr>
          <p:cNvSpPr/>
          <p:nvPr/>
        </p:nvSpPr>
        <p:spPr>
          <a:xfrm>
            <a:off x="752621" y="999657"/>
            <a:ext cx="6204443" cy="2351093"/>
          </a:xfrm>
          <a:prstGeom prst="rect">
            <a:avLst/>
          </a:prstGeom>
        </p:spPr>
        <p:txBody>
          <a:bodyPr wrap="square">
            <a:spAutoFit/>
          </a:bodyPr>
          <a:lstStyle/>
          <a:p>
            <a:pPr algn="just">
              <a:lnSpc>
                <a:spcPct val="150000"/>
              </a:lnSpc>
            </a:pPr>
            <a:r>
              <a:rPr lang="en-US" altLang="zh-CN" sz="1422" b="1" dirty="0">
                <a:latin typeface="Times New Roman" panose="02020603050405020304" pitchFamily="18" charset="0"/>
                <a:cs typeface="Times New Roman" panose="02020603050405020304" pitchFamily="18" charset="0"/>
              </a:rPr>
              <a:t>Figure S2 (related to Figure 3)</a:t>
            </a:r>
            <a:r>
              <a:rPr lang="en-US" altLang="zh-CN" sz="1422" b="1"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1422" b="1" dirty="0">
                <a:latin typeface="Times New Roman" panose="02020603050405020304" pitchFamily="18" charset="0"/>
                <a:cs typeface="Times New Roman" panose="02020603050405020304" pitchFamily="18" charset="0"/>
              </a:rPr>
              <a:t> Key metabolic pathways enriched in KEGG analysis. </a:t>
            </a:r>
            <a:r>
              <a:rPr lang="en-US" altLang="zh-CN" sz="1422" dirty="0">
                <a:latin typeface="Times New Roman" panose="02020603050405020304" pitchFamily="18" charset="0"/>
                <a:cs typeface="Times New Roman" panose="02020603050405020304" pitchFamily="18" charset="0"/>
              </a:rPr>
              <a:t>(A) Metabolites from SHMT2 knockdown HCT116 cells were analyzed by GC-MS, and KEGG analysis showed enrichment of the amino acid metabolism but not the autophagy pathway. (B) The increased autophagy level can’t be altered by </a:t>
            </a:r>
            <a:r>
              <a:rPr lang="en-US" altLang="zh-CN" sz="1422" dirty="0" err="1">
                <a:latin typeface="Times New Roman" panose="02020603050405020304" pitchFamily="18" charset="0"/>
                <a:cs typeface="Times New Roman" panose="02020603050405020304" pitchFamily="18" charset="0"/>
              </a:rPr>
              <a:t>formate</a:t>
            </a:r>
            <a:r>
              <a:rPr lang="en-US" altLang="zh-CN" sz="1422" dirty="0">
                <a:latin typeface="Times New Roman" panose="02020603050405020304" pitchFamily="18" charset="0"/>
                <a:cs typeface="Times New Roman" panose="02020603050405020304" pitchFamily="18" charset="0"/>
              </a:rPr>
              <a:t> treatment. (C) Autophagy in SHMT2 knockout cell line can be rescued by overexpressing wild type SHMT2 and ones carrying K95Q, K280Q and E98L/Y106F mutation respectively. </a:t>
            </a:r>
            <a:endParaRPr lang="zh-CN" altLang="zh-CN" sz="1422"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16628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D87F85B5-D7DF-4F65-968A-B72328AF2937}"/>
              </a:ext>
            </a:extLst>
          </p:cNvPr>
          <p:cNvSpPr/>
          <p:nvPr/>
        </p:nvSpPr>
        <p:spPr>
          <a:xfrm>
            <a:off x="672051" y="3301008"/>
            <a:ext cx="6126381" cy="709618"/>
          </a:xfrm>
          <a:prstGeom prst="rect">
            <a:avLst/>
          </a:prstGeom>
        </p:spPr>
        <p:txBody>
          <a:bodyPr wrap="square">
            <a:spAutoFit/>
          </a:bodyPr>
          <a:lstStyle/>
          <a:p>
            <a:pPr algn="just">
              <a:lnSpc>
                <a:spcPct val="150000"/>
              </a:lnSpc>
            </a:pPr>
            <a:r>
              <a:rPr lang="en-US" altLang="zh-CN" sz="1422" b="1" dirty="0">
                <a:latin typeface="Times New Roman" panose="02020603050405020304" pitchFamily="18" charset="0"/>
                <a:cs typeface="Times New Roman" panose="02020603050405020304" pitchFamily="18" charset="0"/>
              </a:rPr>
              <a:t>Figure S3 (related to Figure 4)</a:t>
            </a:r>
            <a:r>
              <a:rPr lang="en-US" altLang="zh-CN" sz="1422" b="1"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1422" b="1" dirty="0">
                <a:latin typeface="Times New Roman" panose="02020603050405020304" pitchFamily="18" charset="0"/>
                <a:cs typeface="Times New Roman" panose="02020603050405020304" pitchFamily="18" charset="0"/>
              </a:rPr>
              <a:t> The body weight of nude mice after treated with 5-FU or  chloroquine (CQ). </a:t>
            </a:r>
            <a:endParaRPr lang="zh-CN" altLang="zh-CN" sz="1422" b="1" dirty="0">
              <a:latin typeface="Times New Roman" panose="02020603050405020304" pitchFamily="18" charset="0"/>
              <a:cs typeface="Times New Roman" panose="02020603050405020304" pitchFamily="18" charset="0"/>
            </a:endParaRPr>
          </a:p>
        </p:txBody>
      </p:sp>
      <p:grpSp>
        <p:nvGrpSpPr>
          <p:cNvPr id="2" name="组合 1">
            <a:extLst>
              <a:ext uri="{FF2B5EF4-FFF2-40B4-BE49-F238E27FC236}">
                <a16:creationId xmlns:a16="http://schemas.microsoft.com/office/drawing/2014/main" id="{9D50E2DB-AE2B-40EC-8572-85AC06EC4674}"/>
              </a:ext>
            </a:extLst>
          </p:cNvPr>
          <p:cNvGrpSpPr/>
          <p:nvPr/>
        </p:nvGrpSpPr>
        <p:grpSpPr>
          <a:xfrm>
            <a:off x="567741" y="708720"/>
            <a:ext cx="5838739" cy="2376264"/>
            <a:chOff x="567741" y="708720"/>
            <a:chExt cx="5838739" cy="2376264"/>
          </a:xfrm>
        </p:grpSpPr>
        <p:graphicFrame>
          <p:nvGraphicFramePr>
            <p:cNvPr id="4" name="图表 3">
              <a:extLst>
                <a:ext uri="{FF2B5EF4-FFF2-40B4-BE49-F238E27FC236}">
                  <a16:creationId xmlns:a16="http://schemas.microsoft.com/office/drawing/2014/main" id="{3529366C-76B8-455A-B58E-3F2DD0CA6B54}"/>
                </a:ext>
              </a:extLst>
            </p:cNvPr>
            <p:cNvGraphicFramePr>
              <a:graphicFrameLocks/>
            </p:cNvGraphicFramePr>
            <p:nvPr>
              <p:extLst>
                <p:ext uri="{D42A27DB-BD31-4B8C-83A1-F6EECF244321}">
                  <p14:modId xmlns:p14="http://schemas.microsoft.com/office/powerpoint/2010/main" val="636393037"/>
                </p:ext>
              </p:extLst>
            </p:nvPr>
          </p:nvGraphicFramePr>
          <p:xfrm>
            <a:off x="645840" y="708720"/>
            <a:ext cx="5760640" cy="2376264"/>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154">
              <a:extLst>
                <a:ext uri="{FF2B5EF4-FFF2-40B4-BE49-F238E27FC236}">
                  <a16:creationId xmlns:a16="http://schemas.microsoft.com/office/drawing/2014/main" id="{A46A23EC-7B2B-4D71-8BE8-BCA8CFCBE14C}"/>
                </a:ext>
              </a:extLst>
            </p:cNvPr>
            <p:cNvSpPr txBox="1">
              <a:spLocks noChangeArrowheads="1"/>
            </p:cNvSpPr>
            <p:nvPr/>
          </p:nvSpPr>
          <p:spPr bwMode="auto">
            <a:xfrm rot="16200000">
              <a:off x="192991" y="1659534"/>
              <a:ext cx="905697" cy="156197"/>
            </a:xfrm>
            <a:prstGeom prst="rect">
              <a:avLst/>
            </a:prstGeom>
            <a:noFill/>
            <a:ln w="9525">
              <a:noFill/>
              <a:miter lim="800000"/>
              <a:headEnd/>
              <a:tailEnd/>
            </a:ln>
          </p:spPr>
          <p:txBody>
            <a:bodyPr wrap="none" lIns="0" tIns="0" rIns="0" bIns="0">
              <a:spAutoFit/>
            </a:bodyPr>
            <a:lstStyle/>
            <a:p>
              <a:r>
                <a:rPr lang="en-US" altLang="zh-CN" sz="1000" dirty="0">
                  <a:latin typeface="Arial" pitchFamily="34" charset="0"/>
                  <a:cs typeface="Arial" pitchFamily="34" charset="0"/>
                </a:rPr>
                <a:t>Body weight (g)</a:t>
              </a:r>
              <a:endParaRPr lang="zh-CN" altLang="en-US" sz="1000" dirty="0">
                <a:latin typeface="Arial" pitchFamily="34" charset="0"/>
                <a:cs typeface="Arial" pitchFamily="34" charset="0"/>
              </a:endParaRPr>
            </a:p>
          </p:txBody>
        </p:sp>
      </p:grpSp>
    </p:spTree>
    <p:extLst>
      <p:ext uri="{BB962C8B-B14F-4D97-AF65-F5344CB8AC3E}">
        <p14:creationId xmlns:p14="http://schemas.microsoft.com/office/powerpoint/2010/main" val="14485223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11247F0D-B2E1-41C1-9562-1EF8EB745761}"/>
              </a:ext>
            </a:extLst>
          </p:cNvPr>
          <p:cNvSpPr/>
          <p:nvPr/>
        </p:nvSpPr>
        <p:spPr>
          <a:xfrm>
            <a:off x="672051" y="3301008"/>
            <a:ext cx="6126381" cy="1037913"/>
          </a:xfrm>
          <a:prstGeom prst="rect">
            <a:avLst/>
          </a:prstGeom>
        </p:spPr>
        <p:txBody>
          <a:bodyPr wrap="square">
            <a:spAutoFit/>
          </a:bodyPr>
          <a:lstStyle/>
          <a:p>
            <a:pPr algn="just">
              <a:lnSpc>
                <a:spcPct val="150000"/>
              </a:lnSpc>
            </a:pPr>
            <a:r>
              <a:rPr lang="en-US" altLang="zh-CN" sz="1422" b="1" dirty="0">
                <a:latin typeface="Times New Roman" panose="02020603050405020304" pitchFamily="18" charset="0"/>
                <a:cs typeface="Times New Roman" panose="02020603050405020304" pitchFamily="18" charset="0"/>
              </a:rPr>
              <a:t>Figure S4 (related to Figure 5)</a:t>
            </a:r>
            <a:r>
              <a:rPr lang="en-US" altLang="zh-CN" sz="1422" b="1"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1422" b="1" dirty="0">
                <a:latin typeface="Times New Roman" panose="02020603050405020304" pitchFamily="18" charset="0"/>
                <a:cs typeface="Times New Roman" panose="02020603050405020304" pitchFamily="18" charset="0"/>
              </a:rPr>
              <a:t> The expression of SHMT2 in CRC. </a:t>
            </a:r>
            <a:r>
              <a:rPr lang="en-US" altLang="zh-CN" sz="1422" dirty="0">
                <a:latin typeface="Times New Roman" panose="02020603050405020304" pitchFamily="18" charset="0"/>
                <a:cs typeface="Times New Roman" panose="02020603050405020304" pitchFamily="18" charset="0"/>
              </a:rPr>
              <a:t>(A) Q-PCR of SHMT2 in 50 paired fresh normal and CRC tissues. (B) TCGA data for the RNA expression of SHMT2.</a:t>
            </a:r>
            <a:endParaRPr lang="zh-CN" altLang="zh-CN" sz="1422" dirty="0">
              <a:latin typeface="Times New Roman" panose="02020603050405020304" pitchFamily="18" charset="0"/>
              <a:cs typeface="Times New Roman" panose="02020603050405020304" pitchFamily="18" charset="0"/>
            </a:endParaRPr>
          </a:p>
        </p:txBody>
      </p:sp>
      <p:pic>
        <p:nvPicPr>
          <p:cNvPr id="11" name="图片 10">
            <a:extLst>
              <a:ext uri="{FF2B5EF4-FFF2-40B4-BE49-F238E27FC236}">
                <a16:creationId xmlns:a16="http://schemas.microsoft.com/office/drawing/2014/main" id="{DC4FAE47-7269-4649-83C1-3EDF2B367FE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65807" y="960767"/>
            <a:ext cx="2684512" cy="1838163"/>
          </a:xfrm>
          <a:prstGeom prst="rect">
            <a:avLst/>
          </a:prstGeom>
        </p:spPr>
      </p:pic>
      <p:sp>
        <p:nvSpPr>
          <p:cNvPr id="12" name="TextBox 2">
            <a:extLst>
              <a:ext uri="{FF2B5EF4-FFF2-40B4-BE49-F238E27FC236}">
                <a16:creationId xmlns:a16="http://schemas.microsoft.com/office/drawing/2014/main" id="{98659358-D4A5-5A4F-8730-E936ECB04EFB}"/>
              </a:ext>
            </a:extLst>
          </p:cNvPr>
          <p:cNvSpPr txBox="1"/>
          <p:nvPr/>
        </p:nvSpPr>
        <p:spPr>
          <a:xfrm>
            <a:off x="3269999" y="708409"/>
            <a:ext cx="144016" cy="184666"/>
          </a:xfrm>
          <a:prstGeom prst="rect">
            <a:avLst/>
          </a:prstGeom>
          <a:noFill/>
        </p:spPr>
        <p:txBody>
          <a:bodyPr wrap="square" lIns="0" tIns="0" rIns="0" bIns="0" rtlCol="0">
            <a:spAutoFit/>
          </a:bodyPr>
          <a:lstStyle/>
          <a:p>
            <a:pPr algn="ctr"/>
            <a:r>
              <a:rPr lang="en-US" altLang="zh-CN" sz="1200" dirty="0">
                <a:latin typeface="Arial" pitchFamily="34" charset="0"/>
                <a:cs typeface="Arial" pitchFamily="34" charset="0"/>
              </a:rPr>
              <a:t>B</a:t>
            </a:r>
            <a:endParaRPr lang="zh-CN" altLang="en-US" sz="1200" dirty="0">
              <a:latin typeface="Arial" pitchFamily="34" charset="0"/>
              <a:cs typeface="Arial" pitchFamily="34" charset="0"/>
            </a:endParaRPr>
          </a:p>
        </p:txBody>
      </p:sp>
      <p:sp>
        <p:nvSpPr>
          <p:cNvPr id="13" name="TextBox 2">
            <a:extLst>
              <a:ext uri="{FF2B5EF4-FFF2-40B4-BE49-F238E27FC236}">
                <a16:creationId xmlns:a16="http://schemas.microsoft.com/office/drawing/2014/main" id="{6CE88443-A280-BA42-BF16-707D5AAA2F9B}"/>
              </a:ext>
            </a:extLst>
          </p:cNvPr>
          <p:cNvSpPr txBox="1"/>
          <p:nvPr/>
        </p:nvSpPr>
        <p:spPr>
          <a:xfrm>
            <a:off x="821727" y="708409"/>
            <a:ext cx="144016" cy="184666"/>
          </a:xfrm>
          <a:prstGeom prst="rect">
            <a:avLst/>
          </a:prstGeom>
          <a:noFill/>
        </p:spPr>
        <p:txBody>
          <a:bodyPr wrap="square" lIns="0" tIns="0" rIns="0" bIns="0" rtlCol="0">
            <a:spAutoFit/>
          </a:bodyPr>
          <a:lstStyle/>
          <a:p>
            <a:pPr algn="ctr"/>
            <a:r>
              <a:rPr lang="en-US" altLang="zh-CN" sz="1200" dirty="0">
                <a:latin typeface="Arial" pitchFamily="34" charset="0"/>
                <a:cs typeface="Arial" pitchFamily="34" charset="0"/>
              </a:rPr>
              <a:t>A</a:t>
            </a:r>
            <a:endParaRPr lang="zh-CN" altLang="en-US" sz="1200" dirty="0">
              <a:latin typeface="Arial" pitchFamily="34" charset="0"/>
              <a:cs typeface="Arial" pitchFamily="34" charset="0"/>
            </a:endParaRPr>
          </a:p>
        </p:txBody>
      </p:sp>
      <p:grpSp>
        <p:nvGrpSpPr>
          <p:cNvPr id="17" name="组合 16">
            <a:extLst>
              <a:ext uri="{FF2B5EF4-FFF2-40B4-BE49-F238E27FC236}">
                <a16:creationId xmlns:a16="http://schemas.microsoft.com/office/drawing/2014/main" id="{D1114406-EC9D-784E-B85B-928422F0DA63}"/>
              </a:ext>
            </a:extLst>
          </p:cNvPr>
          <p:cNvGrpSpPr/>
          <p:nvPr/>
        </p:nvGrpSpPr>
        <p:grpSpPr>
          <a:xfrm>
            <a:off x="1059358" y="893076"/>
            <a:ext cx="1994617" cy="2018299"/>
            <a:chOff x="498279" y="893076"/>
            <a:chExt cx="1994617" cy="2018299"/>
          </a:xfrm>
        </p:grpSpPr>
        <p:pic>
          <p:nvPicPr>
            <p:cNvPr id="18" name="图片 17">
              <a:extLst>
                <a:ext uri="{FF2B5EF4-FFF2-40B4-BE49-F238E27FC236}">
                  <a16:creationId xmlns:a16="http://schemas.microsoft.com/office/drawing/2014/main" id="{595448FC-4CE4-3A40-B804-17FC1A2EF06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333" b="8921"/>
            <a:stretch/>
          </p:blipFill>
          <p:spPr>
            <a:xfrm>
              <a:off x="692696" y="893076"/>
              <a:ext cx="1800200" cy="1812590"/>
            </a:xfrm>
            <a:prstGeom prst="rect">
              <a:avLst/>
            </a:prstGeom>
          </p:spPr>
        </p:pic>
        <p:sp>
          <p:nvSpPr>
            <p:cNvPr id="19" name="文本框 18">
              <a:extLst>
                <a:ext uri="{FF2B5EF4-FFF2-40B4-BE49-F238E27FC236}">
                  <a16:creationId xmlns:a16="http://schemas.microsoft.com/office/drawing/2014/main" id="{14F8CA49-4054-3C4B-B698-E4A0CE0B4354}"/>
                </a:ext>
              </a:extLst>
            </p:cNvPr>
            <p:cNvSpPr txBox="1"/>
            <p:nvPr/>
          </p:nvSpPr>
          <p:spPr>
            <a:xfrm rot="16200000">
              <a:off x="-331072" y="1790118"/>
              <a:ext cx="1812589" cy="153888"/>
            </a:xfrm>
            <a:prstGeom prst="rect">
              <a:avLst/>
            </a:prstGeom>
            <a:noFill/>
          </p:spPr>
          <p:txBody>
            <a:bodyPr wrap="square" lIns="0" tIns="0" rIns="0" bIns="0" rtlCol="0">
              <a:spAutoFit/>
            </a:bodyPr>
            <a:lstStyle/>
            <a:p>
              <a:pPr algn="ctr"/>
              <a:r>
                <a:rPr lang="en-US" altLang="zh-CN" sz="1000" dirty="0">
                  <a:latin typeface="Arial" pitchFamily="34" charset="0"/>
                  <a:cs typeface="Arial" pitchFamily="34" charset="0"/>
                </a:rPr>
                <a:t>Relative expression of SHMT2</a:t>
              </a:r>
            </a:p>
          </p:txBody>
        </p:sp>
        <p:sp>
          <p:nvSpPr>
            <p:cNvPr id="20" name="文本框 19">
              <a:extLst>
                <a:ext uri="{FF2B5EF4-FFF2-40B4-BE49-F238E27FC236}">
                  <a16:creationId xmlns:a16="http://schemas.microsoft.com/office/drawing/2014/main" id="{CA81121C-34F8-6A43-B8F5-5D936AC5C5C2}"/>
                </a:ext>
              </a:extLst>
            </p:cNvPr>
            <p:cNvSpPr txBox="1"/>
            <p:nvPr/>
          </p:nvSpPr>
          <p:spPr>
            <a:xfrm>
              <a:off x="1035802" y="2757487"/>
              <a:ext cx="465160" cy="153888"/>
            </a:xfrm>
            <a:prstGeom prst="rect">
              <a:avLst/>
            </a:prstGeom>
            <a:noFill/>
          </p:spPr>
          <p:txBody>
            <a:bodyPr wrap="square" lIns="0" tIns="0" rIns="0" bIns="0" rtlCol="0">
              <a:spAutoFit/>
            </a:bodyPr>
            <a:lstStyle/>
            <a:p>
              <a:pPr algn="ctr"/>
              <a:r>
                <a:rPr lang="en-US" altLang="zh-CN" sz="1000" dirty="0">
                  <a:latin typeface="Arial" pitchFamily="34" charset="0"/>
                  <a:cs typeface="Arial" pitchFamily="34" charset="0"/>
                </a:rPr>
                <a:t>Normal</a:t>
              </a:r>
            </a:p>
          </p:txBody>
        </p:sp>
        <p:sp>
          <p:nvSpPr>
            <p:cNvPr id="21" name="文本框 20">
              <a:extLst>
                <a:ext uri="{FF2B5EF4-FFF2-40B4-BE49-F238E27FC236}">
                  <a16:creationId xmlns:a16="http://schemas.microsoft.com/office/drawing/2014/main" id="{C4FE591C-A1DF-5342-A1EB-980BE474C5C7}"/>
                </a:ext>
              </a:extLst>
            </p:cNvPr>
            <p:cNvSpPr txBox="1"/>
            <p:nvPr/>
          </p:nvSpPr>
          <p:spPr>
            <a:xfrm>
              <a:off x="1803245" y="2757487"/>
              <a:ext cx="465160" cy="153888"/>
            </a:xfrm>
            <a:prstGeom prst="rect">
              <a:avLst/>
            </a:prstGeom>
            <a:noFill/>
          </p:spPr>
          <p:txBody>
            <a:bodyPr wrap="square" lIns="0" tIns="0" rIns="0" bIns="0" rtlCol="0">
              <a:spAutoFit/>
            </a:bodyPr>
            <a:lstStyle/>
            <a:p>
              <a:pPr algn="ctr"/>
              <a:r>
                <a:rPr lang="en-US" altLang="zh-CN" sz="1000" dirty="0">
                  <a:latin typeface="Arial" pitchFamily="34" charset="0"/>
                  <a:cs typeface="Arial" pitchFamily="34" charset="0"/>
                </a:rPr>
                <a:t>Tumor</a:t>
              </a:r>
            </a:p>
          </p:txBody>
        </p:sp>
      </p:grpSp>
      <p:sp>
        <p:nvSpPr>
          <p:cNvPr id="22" name="文本框 21">
            <a:extLst>
              <a:ext uri="{FF2B5EF4-FFF2-40B4-BE49-F238E27FC236}">
                <a16:creationId xmlns:a16="http://schemas.microsoft.com/office/drawing/2014/main" id="{411AE895-145E-0844-B089-768CF7E69770}"/>
              </a:ext>
            </a:extLst>
          </p:cNvPr>
          <p:cNvSpPr txBox="1"/>
          <p:nvPr/>
        </p:nvSpPr>
        <p:spPr bwMode="auto">
          <a:xfrm>
            <a:off x="2428964" y="931585"/>
            <a:ext cx="576064" cy="276999"/>
          </a:xfrm>
          <a:prstGeom prst="rect">
            <a:avLst/>
          </a:prstGeom>
          <a:noFill/>
          <a:ln w="9525">
            <a:noFill/>
            <a:miter lim="800000"/>
            <a:headEnd/>
            <a:tailEnd/>
          </a:ln>
        </p:spPr>
        <p:txBody>
          <a:bodyPr wrap="square" rtlCol="0">
            <a:spAutoFit/>
          </a:bodyPr>
          <a:lstStyle/>
          <a:p>
            <a:r>
              <a:rPr kumimoji="1" lang="zh-CN" altLang="en-US" sz="1200" dirty="0">
                <a:cs typeface="Arial" pitchFamily="34" charset="0"/>
              </a:rPr>
              <a:t>***</a:t>
            </a:r>
          </a:p>
        </p:txBody>
      </p:sp>
      <p:sp>
        <p:nvSpPr>
          <p:cNvPr id="23" name="文本框 22">
            <a:extLst>
              <a:ext uri="{FF2B5EF4-FFF2-40B4-BE49-F238E27FC236}">
                <a16:creationId xmlns:a16="http://schemas.microsoft.com/office/drawing/2014/main" id="{7008ED37-8085-EA40-9B01-AA7759DDE51D}"/>
              </a:ext>
            </a:extLst>
          </p:cNvPr>
          <p:cNvSpPr txBox="1"/>
          <p:nvPr/>
        </p:nvSpPr>
        <p:spPr bwMode="auto">
          <a:xfrm>
            <a:off x="4365190" y="1136575"/>
            <a:ext cx="379344" cy="276999"/>
          </a:xfrm>
          <a:prstGeom prst="rect">
            <a:avLst/>
          </a:prstGeom>
          <a:noFill/>
          <a:ln w="9525">
            <a:noFill/>
            <a:miter lim="800000"/>
            <a:headEnd/>
            <a:tailEnd/>
          </a:ln>
        </p:spPr>
        <p:txBody>
          <a:bodyPr wrap="square" rtlCol="0">
            <a:spAutoFit/>
          </a:bodyPr>
          <a:lstStyle/>
          <a:p>
            <a:r>
              <a:rPr kumimoji="1" lang="zh-CN" altLang="en-US" sz="1200" dirty="0">
                <a:cs typeface="Arial" pitchFamily="34" charset="0"/>
              </a:rPr>
              <a:t>***</a:t>
            </a:r>
          </a:p>
        </p:txBody>
      </p:sp>
      <p:sp>
        <p:nvSpPr>
          <p:cNvPr id="24" name="文本框 23">
            <a:extLst>
              <a:ext uri="{FF2B5EF4-FFF2-40B4-BE49-F238E27FC236}">
                <a16:creationId xmlns:a16="http://schemas.microsoft.com/office/drawing/2014/main" id="{9C9E5023-7262-E048-A778-67A2C476ECE5}"/>
              </a:ext>
            </a:extLst>
          </p:cNvPr>
          <p:cNvSpPr txBox="1"/>
          <p:nvPr/>
        </p:nvSpPr>
        <p:spPr bwMode="auto">
          <a:xfrm>
            <a:off x="5284426" y="1308631"/>
            <a:ext cx="406275" cy="276999"/>
          </a:xfrm>
          <a:prstGeom prst="rect">
            <a:avLst/>
          </a:prstGeom>
          <a:noFill/>
          <a:ln w="9525">
            <a:noFill/>
            <a:miter lim="800000"/>
            <a:headEnd/>
            <a:tailEnd/>
          </a:ln>
        </p:spPr>
        <p:txBody>
          <a:bodyPr wrap="square" rtlCol="0">
            <a:spAutoFit/>
          </a:bodyPr>
          <a:lstStyle/>
          <a:p>
            <a:r>
              <a:rPr kumimoji="1" lang="zh-CN" altLang="en-US" sz="1200" dirty="0">
                <a:cs typeface="Arial" pitchFamily="34" charset="0"/>
              </a:rPr>
              <a:t>***</a:t>
            </a:r>
          </a:p>
        </p:txBody>
      </p:sp>
      <p:sp>
        <p:nvSpPr>
          <p:cNvPr id="25" name="文本框 24">
            <a:extLst>
              <a:ext uri="{FF2B5EF4-FFF2-40B4-BE49-F238E27FC236}">
                <a16:creationId xmlns:a16="http://schemas.microsoft.com/office/drawing/2014/main" id="{F9C09FB0-EFDE-014C-9AD4-FE2750D8AC71}"/>
              </a:ext>
            </a:extLst>
          </p:cNvPr>
          <p:cNvSpPr txBox="1"/>
          <p:nvPr/>
        </p:nvSpPr>
        <p:spPr bwMode="auto">
          <a:xfrm>
            <a:off x="5756062" y="1356406"/>
            <a:ext cx="434394" cy="276999"/>
          </a:xfrm>
          <a:prstGeom prst="rect">
            <a:avLst/>
          </a:prstGeom>
          <a:noFill/>
          <a:ln w="9525">
            <a:noFill/>
            <a:miter lim="800000"/>
            <a:headEnd/>
            <a:tailEnd/>
          </a:ln>
        </p:spPr>
        <p:txBody>
          <a:bodyPr wrap="square" rtlCol="0">
            <a:spAutoFit/>
          </a:bodyPr>
          <a:lstStyle/>
          <a:p>
            <a:r>
              <a:rPr kumimoji="1" lang="zh-CN" altLang="en-US" sz="1200" dirty="0">
                <a:cs typeface="Arial" pitchFamily="34" charset="0"/>
              </a:rPr>
              <a:t>***</a:t>
            </a:r>
          </a:p>
        </p:txBody>
      </p:sp>
      <p:sp>
        <p:nvSpPr>
          <p:cNvPr id="26" name="文本框 25">
            <a:extLst>
              <a:ext uri="{FF2B5EF4-FFF2-40B4-BE49-F238E27FC236}">
                <a16:creationId xmlns:a16="http://schemas.microsoft.com/office/drawing/2014/main" id="{75708CB7-1835-D244-AC13-1FC783EAAAE0}"/>
              </a:ext>
            </a:extLst>
          </p:cNvPr>
          <p:cNvSpPr txBox="1"/>
          <p:nvPr/>
        </p:nvSpPr>
        <p:spPr bwMode="auto">
          <a:xfrm>
            <a:off x="4824808" y="1153125"/>
            <a:ext cx="379344" cy="276999"/>
          </a:xfrm>
          <a:prstGeom prst="rect">
            <a:avLst/>
          </a:prstGeom>
          <a:noFill/>
          <a:ln w="9525">
            <a:noFill/>
            <a:miter lim="800000"/>
            <a:headEnd/>
            <a:tailEnd/>
          </a:ln>
        </p:spPr>
        <p:txBody>
          <a:bodyPr wrap="square" rtlCol="0">
            <a:spAutoFit/>
          </a:bodyPr>
          <a:lstStyle/>
          <a:p>
            <a:r>
              <a:rPr kumimoji="1" lang="zh-CN" altLang="en-US" sz="1200" dirty="0">
                <a:cs typeface="Arial" pitchFamily="34" charset="0"/>
              </a:rPr>
              <a:t>***</a:t>
            </a:r>
          </a:p>
        </p:txBody>
      </p:sp>
    </p:spTree>
    <p:extLst>
      <p:ext uri="{BB962C8B-B14F-4D97-AF65-F5344CB8AC3E}">
        <p14:creationId xmlns:p14="http://schemas.microsoft.com/office/powerpoint/2010/main" val="4062114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a:extLst>
              <a:ext uri="{FF2B5EF4-FFF2-40B4-BE49-F238E27FC236}">
                <a16:creationId xmlns:a16="http://schemas.microsoft.com/office/drawing/2014/main" id="{AE0CA267-37AA-46D1-83DA-C439E7CCDA9F}"/>
              </a:ext>
            </a:extLst>
          </p:cNvPr>
          <p:cNvSpPr/>
          <p:nvPr/>
        </p:nvSpPr>
        <p:spPr>
          <a:xfrm>
            <a:off x="672051" y="4237112"/>
            <a:ext cx="6126381" cy="1691938"/>
          </a:xfrm>
          <a:prstGeom prst="rect">
            <a:avLst/>
          </a:prstGeom>
        </p:spPr>
        <p:txBody>
          <a:bodyPr wrap="square">
            <a:spAutoFit/>
          </a:bodyPr>
          <a:lstStyle/>
          <a:p>
            <a:pPr algn="just">
              <a:lnSpc>
                <a:spcPct val="150000"/>
              </a:lnSpc>
            </a:pPr>
            <a:r>
              <a:rPr lang="en-US" altLang="zh-CN" sz="1420" b="1" dirty="0">
                <a:latin typeface="Times New Roman" panose="02020603050405020304" pitchFamily="18" charset="0"/>
                <a:cs typeface="Times New Roman" panose="02020603050405020304" pitchFamily="18" charset="0"/>
              </a:rPr>
              <a:t>Figure S5 (related to Figure 6)</a:t>
            </a:r>
            <a:r>
              <a:rPr lang="en-US" altLang="zh-CN" sz="1420" b="1"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1420" b="1" dirty="0">
                <a:latin typeface="Times New Roman" panose="02020603050405020304" pitchFamily="18" charset="0"/>
                <a:cs typeface="Times New Roman" panose="02020603050405020304" pitchFamily="18" charset="0"/>
              </a:rPr>
              <a:t> The protein levels of SHMT2 in tumors after drug treatment. </a:t>
            </a:r>
            <a:r>
              <a:rPr lang="en-US" altLang="zh-CN" sz="1420" dirty="0">
                <a:effectLst/>
                <a:latin typeface="Times New Roman" panose="02020603050405020304" pitchFamily="18" charset="0"/>
                <a:ea typeface="等线" panose="02010600030101010101" pitchFamily="2" charset="-122"/>
              </a:rPr>
              <a:t>Images of immunohistochemical staining for SHMT2 in tumors of Figure 6C using the indicated antibodies. Scale bar, 10 </a:t>
            </a:r>
            <a:r>
              <a:rPr lang="el-GR" altLang="zh-CN" sz="1420" dirty="0">
                <a:latin typeface="Times New Roman" panose="02020603050405020304" pitchFamily="18" charset="0"/>
                <a:ea typeface="等线" panose="02010600030101010101" pitchFamily="2" charset="-122"/>
                <a:cs typeface="Times New Roman" panose="02020603050405020304" pitchFamily="18" charset="0"/>
              </a:rPr>
              <a:t>μ</a:t>
            </a:r>
            <a:r>
              <a:rPr lang="en-US" altLang="zh-CN" sz="1420" dirty="0">
                <a:latin typeface="Times New Roman" panose="02020603050405020304" pitchFamily="18" charset="0"/>
                <a:ea typeface="等线" panose="02010600030101010101" pitchFamily="2" charset="-122"/>
                <a:cs typeface="Times New Roman" panose="02020603050405020304" pitchFamily="18" charset="0"/>
              </a:rPr>
              <a:t>m. There was no significant difference in SHMT2 protein levels in tumors after treatment with different drugs.</a:t>
            </a:r>
            <a:endParaRPr lang="zh-CN" altLang="zh-CN" sz="1420" dirty="0">
              <a:latin typeface="Times New Roman" panose="02020603050405020304" pitchFamily="18" charset="0"/>
              <a:cs typeface="Times New Roman" panose="02020603050405020304" pitchFamily="18" charset="0"/>
            </a:endParaRPr>
          </a:p>
        </p:txBody>
      </p:sp>
      <p:grpSp>
        <p:nvGrpSpPr>
          <p:cNvPr id="41" name="组合 40">
            <a:extLst>
              <a:ext uri="{FF2B5EF4-FFF2-40B4-BE49-F238E27FC236}">
                <a16:creationId xmlns:a16="http://schemas.microsoft.com/office/drawing/2014/main" id="{0ADA4CDF-2B6E-4054-88BF-42E470DF6B4B}"/>
              </a:ext>
            </a:extLst>
          </p:cNvPr>
          <p:cNvGrpSpPr/>
          <p:nvPr/>
        </p:nvGrpSpPr>
        <p:grpSpPr>
          <a:xfrm>
            <a:off x="789856" y="780728"/>
            <a:ext cx="4783727" cy="3304349"/>
            <a:chOff x="789856" y="780728"/>
            <a:chExt cx="4783727" cy="3304349"/>
          </a:xfrm>
        </p:grpSpPr>
        <p:grpSp>
          <p:nvGrpSpPr>
            <p:cNvPr id="38" name="组合 37">
              <a:extLst>
                <a:ext uri="{FF2B5EF4-FFF2-40B4-BE49-F238E27FC236}">
                  <a16:creationId xmlns:a16="http://schemas.microsoft.com/office/drawing/2014/main" id="{09129C64-BA08-4FFD-9CDA-EF885727E794}"/>
                </a:ext>
              </a:extLst>
            </p:cNvPr>
            <p:cNvGrpSpPr/>
            <p:nvPr/>
          </p:nvGrpSpPr>
          <p:grpSpPr>
            <a:xfrm>
              <a:off x="789856" y="780728"/>
              <a:ext cx="4783727" cy="3304349"/>
              <a:chOff x="853398" y="1341511"/>
              <a:chExt cx="4783727" cy="3304349"/>
            </a:xfrm>
          </p:grpSpPr>
          <p:pic>
            <p:nvPicPr>
              <p:cNvPr id="16" name="图片 15">
                <a:extLst>
                  <a:ext uri="{FF2B5EF4-FFF2-40B4-BE49-F238E27FC236}">
                    <a16:creationId xmlns:a16="http://schemas.microsoft.com/office/drawing/2014/main" id="{F49DE633-1B3C-4B64-A8B4-F4D47D9C325F}"/>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16000"/>
                        </a14:imgEffect>
                        <a14:imgEffect>
                          <a14:brightnessContrast bright="5000"/>
                        </a14:imgEffect>
                      </a14:imgLayer>
                    </a14:imgProps>
                  </a:ext>
                  <a:ext uri="{28A0092B-C50C-407E-A947-70E740481C1C}">
                    <a14:useLocalDpi xmlns:a14="http://schemas.microsoft.com/office/drawing/2010/main" val="0"/>
                  </a:ext>
                </a:extLst>
              </a:blip>
              <a:srcRect t="2" r="56270" b="59017"/>
              <a:stretch/>
            </p:blipFill>
            <p:spPr>
              <a:xfrm rot="5400000">
                <a:off x="4335725" y="3344459"/>
                <a:ext cx="1522800" cy="1080000"/>
              </a:xfrm>
              <a:prstGeom prst="rect">
                <a:avLst/>
              </a:prstGeom>
            </p:spPr>
          </p:pic>
          <p:pic>
            <p:nvPicPr>
              <p:cNvPr id="17" name="图片 16">
                <a:extLst>
                  <a:ext uri="{FF2B5EF4-FFF2-40B4-BE49-F238E27FC236}">
                    <a16:creationId xmlns:a16="http://schemas.microsoft.com/office/drawing/2014/main" id="{A2F98040-7D03-4893-914D-47AEB14B569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5233" t="1506" r="31039" b="57511"/>
              <a:stretch/>
            </p:blipFill>
            <p:spPr>
              <a:xfrm rot="5400000">
                <a:off x="3185472" y="3344460"/>
                <a:ext cx="1522800" cy="1080000"/>
              </a:xfrm>
              <a:prstGeom prst="rect">
                <a:avLst/>
              </a:prstGeom>
            </p:spPr>
          </p:pic>
          <p:pic>
            <p:nvPicPr>
              <p:cNvPr id="18" name="图片 17">
                <a:extLst>
                  <a:ext uri="{FF2B5EF4-FFF2-40B4-BE49-F238E27FC236}">
                    <a16:creationId xmlns:a16="http://schemas.microsoft.com/office/drawing/2014/main" id="{299F3B70-78E6-4BCA-9F40-DF09D87F47EB}"/>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22000"/>
                        </a14:imgEffect>
                        <a14:imgEffect>
                          <a14:brightnessContrast bright="8000"/>
                        </a14:imgEffect>
                      </a14:imgLayer>
                    </a14:imgProps>
                  </a:ext>
                  <a:ext uri="{28A0092B-C50C-407E-A947-70E740481C1C}">
                    <a14:useLocalDpi xmlns:a14="http://schemas.microsoft.com/office/drawing/2010/main" val="0"/>
                  </a:ext>
                </a:extLst>
              </a:blip>
              <a:srcRect l="19319" t="21052" r="36950" b="37965"/>
              <a:stretch/>
            </p:blipFill>
            <p:spPr>
              <a:xfrm rot="5400000">
                <a:off x="884968" y="3344459"/>
                <a:ext cx="1522800" cy="1080000"/>
              </a:xfrm>
              <a:prstGeom prst="rect">
                <a:avLst/>
              </a:prstGeom>
            </p:spPr>
          </p:pic>
          <p:pic>
            <p:nvPicPr>
              <p:cNvPr id="19" name="图片 18">
                <a:extLst>
                  <a:ext uri="{FF2B5EF4-FFF2-40B4-BE49-F238E27FC236}">
                    <a16:creationId xmlns:a16="http://schemas.microsoft.com/office/drawing/2014/main" id="{5EB82483-CAC7-4D07-B737-EF414AEC0CF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 r="56271" b="59158"/>
              <a:stretch/>
            </p:blipFill>
            <p:spPr>
              <a:xfrm rot="5400000">
                <a:off x="2035220" y="3344460"/>
                <a:ext cx="1522800" cy="1080000"/>
              </a:xfrm>
              <a:prstGeom prst="rect">
                <a:avLst/>
              </a:prstGeom>
            </p:spPr>
          </p:pic>
          <p:pic>
            <p:nvPicPr>
              <p:cNvPr id="24" name="图片 23">
                <a:extLst>
                  <a:ext uri="{FF2B5EF4-FFF2-40B4-BE49-F238E27FC236}">
                    <a16:creationId xmlns:a16="http://schemas.microsoft.com/office/drawing/2014/main" id="{89F6C240-B467-40E0-9BE9-0290691A0031}"/>
                  </a:ext>
                </a:extLst>
              </p:cNvPr>
              <p:cNvPicPr>
                <a:picLocks/>
              </p:cNvPicPr>
              <p:nvPr/>
            </p:nvPicPr>
            <p:blipFill rotWithShape="1">
              <a:blip r:embed="rId8" cstate="print">
                <a:extLst>
                  <a:ext uri="{BEBA8EAE-BF5A-486C-A8C5-ECC9F3942E4B}">
                    <a14:imgProps xmlns:a14="http://schemas.microsoft.com/office/drawing/2010/main">
                      <a14:imgLayer r:embed="rId9">
                        <a14:imgEffect>
                          <a14:brightnessContrast bright="22000"/>
                        </a14:imgEffect>
                      </a14:imgLayer>
                    </a14:imgProps>
                  </a:ext>
                  <a:ext uri="{28A0092B-C50C-407E-A947-70E740481C1C}">
                    <a14:useLocalDpi xmlns:a14="http://schemas.microsoft.com/office/drawing/2010/main" val="0"/>
                  </a:ext>
                </a:extLst>
              </a:blip>
              <a:srcRect l="1806" t="41788" r="67240" b="248"/>
              <a:stretch/>
            </p:blipFill>
            <p:spPr>
              <a:xfrm>
                <a:off x="3406872" y="1547829"/>
                <a:ext cx="1080000" cy="1522800"/>
              </a:xfrm>
              <a:prstGeom prst="rect">
                <a:avLst/>
              </a:prstGeom>
            </p:spPr>
          </p:pic>
          <p:pic>
            <p:nvPicPr>
              <p:cNvPr id="25" name="图片 24">
                <a:extLst>
                  <a:ext uri="{FF2B5EF4-FFF2-40B4-BE49-F238E27FC236}">
                    <a16:creationId xmlns:a16="http://schemas.microsoft.com/office/drawing/2014/main" id="{88C3AF1B-94A2-449E-9DBD-3FCE3196AE4F}"/>
                  </a:ext>
                </a:extLst>
              </p:cNvPr>
              <p:cNvPicPr>
                <a:picLocks/>
              </p:cNvPicPr>
              <p:nvPr/>
            </p:nvPicPr>
            <p:blipFill rotWithShape="1">
              <a:blip r:embed="rId10" cstate="print">
                <a:extLst>
                  <a:ext uri="{BEBA8EAE-BF5A-486C-A8C5-ECC9F3942E4B}">
                    <a14:imgProps xmlns:a14="http://schemas.microsoft.com/office/drawing/2010/main">
                      <a14:imgLayer r:embed="rId11">
                        <a14:imgEffect>
                          <a14:sharpenSoften amount="13000"/>
                        </a14:imgEffect>
                        <a14:imgEffect>
                          <a14:brightnessContrast bright="29000"/>
                        </a14:imgEffect>
                      </a14:imgLayer>
                    </a14:imgProps>
                  </a:ext>
                  <a:ext uri="{28A0092B-C50C-407E-A947-70E740481C1C}">
                    <a14:useLocalDpi xmlns:a14="http://schemas.microsoft.com/office/drawing/2010/main" val="0"/>
                  </a:ext>
                </a:extLst>
              </a:blip>
              <a:srcRect l="69243" t="-185" r="-1" b="42592"/>
              <a:stretch/>
            </p:blipFill>
            <p:spPr>
              <a:xfrm>
                <a:off x="4557125" y="1547829"/>
                <a:ext cx="1080000" cy="1522800"/>
              </a:xfrm>
              <a:prstGeom prst="rect">
                <a:avLst/>
              </a:prstGeom>
            </p:spPr>
          </p:pic>
          <p:pic>
            <p:nvPicPr>
              <p:cNvPr id="26" name="图片 25">
                <a:extLst>
                  <a:ext uri="{FF2B5EF4-FFF2-40B4-BE49-F238E27FC236}">
                    <a16:creationId xmlns:a16="http://schemas.microsoft.com/office/drawing/2014/main" id="{D8D2F3B4-0954-4BAE-8EEE-7A7704BF23F9}"/>
                  </a:ext>
                </a:extLst>
              </p:cNvPr>
              <p:cNvPicPr>
                <a:picLocks/>
              </p:cNvPicPr>
              <p:nvPr/>
            </p:nvPicPr>
            <p:blipFill rotWithShape="1">
              <a:blip r:embed="rId12" cstate="print">
                <a:extLst>
                  <a:ext uri="{BEBA8EAE-BF5A-486C-A8C5-ECC9F3942E4B}">
                    <a14:imgProps xmlns:a14="http://schemas.microsoft.com/office/drawing/2010/main">
                      <a14:imgLayer r:embed="rId13">
                        <a14:imgEffect>
                          <a14:brightnessContrast bright="11000"/>
                        </a14:imgEffect>
                      </a14:imgLayer>
                    </a14:imgProps>
                  </a:ext>
                  <a:ext uri="{28A0092B-C50C-407E-A947-70E740481C1C}">
                    <a14:useLocalDpi xmlns:a14="http://schemas.microsoft.com/office/drawing/2010/main" val="0"/>
                  </a:ext>
                </a:extLst>
              </a:blip>
              <a:srcRect l="34523" t="21479" r="34523" b="20559"/>
              <a:stretch/>
            </p:blipFill>
            <p:spPr>
              <a:xfrm>
                <a:off x="2256620" y="1547829"/>
                <a:ext cx="1080000" cy="1522800"/>
              </a:xfrm>
              <a:prstGeom prst="rect">
                <a:avLst/>
              </a:prstGeom>
            </p:spPr>
          </p:pic>
          <p:pic>
            <p:nvPicPr>
              <p:cNvPr id="27" name="图片 26">
                <a:extLst>
                  <a:ext uri="{FF2B5EF4-FFF2-40B4-BE49-F238E27FC236}">
                    <a16:creationId xmlns:a16="http://schemas.microsoft.com/office/drawing/2014/main" id="{F5ED18C4-5FAB-43AF-AED9-C4D9D73A172D}"/>
                  </a:ext>
                </a:extLst>
              </p:cNvPr>
              <p:cNvPicPr>
                <a:picLocks/>
              </p:cNvPicPr>
              <p:nvPr/>
            </p:nvPicPr>
            <p:blipFill rotWithShape="1">
              <a:blip r:embed="rId14" cstate="print">
                <a:extLst>
                  <a:ext uri="{BEBA8EAE-BF5A-486C-A8C5-ECC9F3942E4B}">
                    <a14:imgProps xmlns:a14="http://schemas.microsoft.com/office/drawing/2010/main">
                      <a14:imgLayer r:embed="rId15">
                        <a14:imgEffect>
                          <a14:sharpenSoften amount="-5000"/>
                        </a14:imgEffect>
                        <a14:imgEffect>
                          <a14:brightnessContrast bright="23000"/>
                        </a14:imgEffect>
                      </a14:imgLayer>
                    </a14:imgProps>
                  </a:ext>
                  <a:ext uri="{28A0092B-C50C-407E-A947-70E740481C1C}">
                    <a14:useLocalDpi xmlns:a14="http://schemas.microsoft.com/office/drawing/2010/main" val="0"/>
                  </a:ext>
                </a:extLst>
              </a:blip>
              <a:srcRect l="36058" t="1296" r="33184" b="41111"/>
              <a:stretch/>
            </p:blipFill>
            <p:spPr>
              <a:xfrm>
                <a:off x="1106368" y="1547829"/>
                <a:ext cx="1080000" cy="1522800"/>
              </a:xfrm>
              <a:prstGeom prst="rect">
                <a:avLst/>
              </a:prstGeom>
            </p:spPr>
          </p:pic>
          <p:sp>
            <p:nvSpPr>
              <p:cNvPr id="29" name="TextBox 154">
                <a:extLst>
                  <a:ext uri="{FF2B5EF4-FFF2-40B4-BE49-F238E27FC236}">
                    <a16:creationId xmlns:a16="http://schemas.microsoft.com/office/drawing/2014/main" id="{2D6FBBF3-0925-4250-8EC6-5DB565E2DCC5}"/>
                  </a:ext>
                </a:extLst>
              </p:cNvPr>
              <p:cNvSpPr txBox="1">
                <a:spLocks noChangeArrowheads="1"/>
              </p:cNvSpPr>
              <p:nvPr/>
            </p:nvSpPr>
            <p:spPr bwMode="auto">
              <a:xfrm rot="16200000">
                <a:off x="560048" y="2309229"/>
                <a:ext cx="740587" cy="153888"/>
              </a:xfrm>
              <a:prstGeom prst="rect">
                <a:avLst/>
              </a:prstGeom>
              <a:noFill/>
              <a:ln w="9525">
                <a:noFill/>
                <a:miter lim="800000"/>
                <a:headEnd/>
                <a:tailEnd/>
              </a:ln>
            </p:spPr>
            <p:txBody>
              <a:bodyPr wrap="none" lIns="0" tIns="0" rIns="0" bIns="0">
                <a:spAutoFit/>
              </a:bodyPr>
              <a:lstStyle/>
              <a:p>
                <a:r>
                  <a:rPr lang="en-US" altLang="zh-CN" sz="1000" dirty="0">
                    <a:latin typeface="Arial" pitchFamily="34" charset="0"/>
                    <a:cs typeface="Arial" pitchFamily="34" charset="0"/>
                  </a:rPr>
                  <a:t>SHMT2-High</a:t>
                </a:r>
              </a:p>
            </p:txBody>
          </p:sp>
          <p:sp>
            <p:nvSpPr>
              <p:cNvPr id="30" name="TextBox 154">
                <a:extLst>
                  <a:ext uri="{FF2B5EF4-FFF2-40B4-BE49-F238E27FC236}">
                    <a16:creationId xmlns:a16="http://schemas.microsoft.com/office/drawing/2014/main" id="{9E027295-FD4B-4B69-9D54-35657D3B12B1}"/>
                  </a:ext>
                </a:extLst>
              </p:cNvPr>
              <p:cNvSpPr txBox="1">
                <a:spLocks noChangeArrowheads="1"/>
              </p:cNvSpPr>
              <p:nvPr/>
            </p:nvSpPr>
            <p:spPr bwMode="auto">
              <a:xfrm rot="16200000">
                <a:off x="574475" y="3807515"/>
                <a:ext cx="711733" cy="153888"/>
              </a:xfrm>
              <a:prstGeom prst="rect">
                <a:avLst/>
              </a:prstGeom>
              <a:noFill/>
              <a:ln w="9525">
                <a:noFill/>
                <a:miter lim="800000"/>
                <a:headEnd/>
                <a:tailEnd/>
              </a:ln>
            </p:spPr>
            <p:txBody>
              <a:bodyPr wrap="none" lIns="0" tIns="0" rIns="0" bIns="0">
                <a:spAutoFit/>
              </a:bodyPr>
              <a:lstStyle/>
              <a:p>
                <a:r>
                  <a:rPr lang="en-US" altLang="zh-CN" sz="1000" dirty="0">
                    <a:latin typeface="Arial" pitchFamily="34" charset="0"/>
                    <a:cs typeface="Arial" pitchFamily="34" charset="0"/>
                  </a:rPr>
                  <a:t>SHMT2-Low</a:t>
                </a:r>
              </a:p>
            </p:txBody>
          </p:sp>
          <p:sp>
            <p:nvSpPr>
              <p:cNvPr id="31" name="TextBox 154">
                <a:extLst>
                  <a:ext uri="{FF2B5EF4-FFF2-40B4-BE49-F238E27FC236}">
                    <a16:creationId xmlns:a16="http://schemas.microsoft.com/office/drawing/2014/main" id="{3256EFA1-2F41-47DE-A824-0931735ED1BC}"/>
                  </a:ext>
                </a:extLst>
              </p:cNvPr>
              <p:cNvSpPr txBox="1">
                <a:spLocks noChangeArrowheads="1"/>
              </p:cNvSpPr>
              <p:nvPr/>
            </p:nvSpPr>
            <p:spPr bwMode="auto">
              <a:xfrm>
                <a:off x="1471373" y="1341511"/>
                <a:ext cx="418384" cy="153888"/>
              </a:xfrm>
              <a:prstGeom prst="rect">
                <a:avLst/>
              </a:prstGeom>
              <a:noFill/>
              <a:ln w="9525">
                <a:noFill/>
                <a:miter lim="800000"/>
                <a:headEnd/>
                <a:tailEnd/>
              </a:ln>
            </p:spPr>
            <p:txBody>
              <a:bodyPr wrap="none" lIns="0" tIns="0" rIns="0" bIns="0">
                <a:spAutoFit/>
              </a:bodyPr>
              <a:lstStyle/>
              <a:p>
                <a:pPr algn="r"/>
                <a:r>
                  <a:rPr lang="en-US" altLang="zh-CN" sz="1000" dirty="0">
                    <a:latin typeface="Arial" pitchFamily="34" charset="0"/>
                    <a:cs typeface="Arial" pitchFamily="34" charset="0"/>
                  </a:rPr>
                  <a:t>Vehicle</a:t>
                </a:r>
              </a:p>
            </p:txBody>
          </p:sp>
          <p:sp>
            <p:nvSpPr>
              <p:cNvPr id="32" name="TextBox 154">
                <a:extLst>
                  <a:ext uri="{FF2B5EF4-FFF2-40B4-BE49-F238E27FC236}">
                    <a16:creationId xmlns:a16="http://schemas.microsoft.com/office/drawing/2014/main" id="{BB7E82D1-C339-49D9-AADE-263F12BA54DF}"/>
                  </a:ext>
                </a:extLst>
              </p:cNvPr>
              <p:cNvSpPr txBox="1">
                <a:spLocks noChangeArrowheads="1"/>
              </p:cNvSpPr>
              <p:nvPr/>
            </p:nvSpPr>
            <p:spPr bwMode="auto">
              <a:xfrm>
                <a:off x="2640423" y="1341511"/>
                <a:ext cx="285335" cy="153888"/>
              </a:xfrm>
              <a:prstGeom prst="rect">
                <a:avLst/>
              </a:prstGeom>
              <a:noFill/>
              <a:ln w="9525">
                <a:noFill/>
                <a:miter lim="800000"/>
                <a:headEnd/>
                <a:tailEnd/>
              </a:ln>
            </p:spPr>
            <p:txBody>
              <a:bodyPr wrap="none" lIns="0" tIns="0" rIns="0" bIns="0">
                <a:spAutoFit/>
              </a:bodyPr>
              <a:lstStyle/>
              <a:p>
                <a:r>
                  <a:rPr lang="en-US" altLang="zh-CN" sz="1000" dirty="0">
                    <a:latin typeface="Arial" pitchFamily="34" charset="0"/>
                    <a:cs typeface="Arial" pitchFamily="34" charset="0"/>
                  </a:rPr>
                  <a:t>5-FU</a:t>
                </a:r>
              </a:p>
            </p:txBody>
          </p:sp>
          <p:sp>
            <p:nvSpPr>
              <p:cNvPr id="33" name="TextBox 154">
                <a:extLst>
                  <a:ext uri="{FF2B5EF4-FFF2-40B4-BE49-F238E27FC236}">
                    <a16:creationId xmlns:a16="http://schemas.microsoft.com/office/drawing/2014/main" id="{CE60547C-D4BD-40D5-B68B-47CC24E98E4F}"/>
                  </a:ext>
                </a:extLst>
              </p:cNvPr>
              <p:cNvSpPr txBox="1">
                <a:spLocks noChangeArrowheads="1"/>
              </p:cNvSpPr>
              <p:nvPr/>
            </p:nvSpPr>
            <p:spPr bwMode="auto">
              <a:xfrm>
                <a:off x="3676424" y="1341511"/>
                <a:ext cx="624561" cy="153888"/>
              </a:xfrm>
              <a:prstGeom prst="rect">
                <a:avLst/>
              </a:prstGeom>
              <a:noFill/>
              <a:ln w="9525">
                <a:noFill/>
                <a:miter lim="800000"/>
                <a:headEnd/>
                <a:tailEnd/>
              </a:ln>
            </p:spPr>
            <p:txBody>
              <a:bodyPr wrap="square" lIns="0" tIns="0" rIns="0" bIns="0">
                <a:spAutoFit/>
              </a:bodyPr>
              <a:lstStyle/>
              <a:p>
                <a:r>
                  <a:rPr lang="en-US" altLang="zh-CN" sz="1000" dirty="0">
                    <a:latin typeface="Arial" pitchFamily="34" charset="0"/>
                    <a:cs typeface="Arial" pitchFamily="34" charset="0"/>
                  </a:rPr>
                  <a:t>5-FU + CQ</a:t>
                </a:r>
              </a:p>
            </p:txBody>
          </p:sp>
          <p:sp>
            <p:nvSpPr>
              <p:cNvPr id="36" name="TextBox 154">
                <a:extLst>
                  <a:ext uri="{FF2B5EF4-FFF2-40B4-BE49-F238E27FC236}">
                    <a16:creationId xmlns:a16="http://schemas.microsoft.com/office/drawing/2014/main" id="{2CB303F4-3338-4608-B7F9-24459946BCA9}"/>
                  </a:ext>
                </a:extLst>
              </p:cNvPr>
              <p:cNvSpPr txBox="1">
                <a:spLocks noChangeArrowheads="1"/>
              </p:cNvSpPr>
              <p:nvPr/>
            </p:nvSpPr>
            <p:spPr bwMode="auto">
              <a:xfrm>
                <a:off x="5051652" y="1341511"/>
                <a:ext cx="256138" cy="153888"/>
              </a:xfrm>
              <a:prstGeom prst="rect">
                <a:avLst/>
              </a:prstGeom>
              <a:noFill/>
              <a:ln w="9525">
                <a:noFill/>
                <a:miter lim="800000"/>
                <a:headEnd/>
                <a:tailEnd/>
              </a:ln>
            </p:spPr>
            <p:txBody>
              <a:bodyPr wrap="square" lIns="0" tIns="0" rIns="0" bIns="0">
                <a:spAutoFit/>
              </a:bodyPr>
              <a:lstStyle/>
              <a:p>
                <a:r>
                  <a:rPr lang="en-US" altLang="zh-CN" sz="1000" dirty="0">
                    <a:latin typeface="Arial" pitchFamily="34" charset="0"/>
                    <a:cs typeface="Arial" pitchFamily="34" charset="0"/>
                  </a:rPr>
                  <a:t>CQ</a:t>
                </a:r>
              </a:p>
            </p:txBody>
          </p:sp>
        </p:grpSp>
        <p:cxnSp>
          <p:nvCxnSpPr>
            <p:cNvPr id="40" name="直接连接符 39">
              <a:extLst>
                <a:ext uri="{FF2B5EF4-FFF2-40B4-BE49-F238E27FC236}">
                  <a16:creationId xmlns:a16="http://schemas.microsoft.com/office/drawing/2014/main" id="{5E1C8104-2422-4A39-ADBE-F65DFE9E2E4D}"/>
                </a:ext>
              </a:extLst>
            </p:cNvPr>
            <p:cNvCxnSpPr>
              <a:cxnSpLocks/>
            </p:cNvCxnSpPr>
            <p:nvPr/>
          </p:nvCxnSpPr>
          <p:spPr>
            <a:xfrm>
              <a:off x="5192984" y="4005848"/>
              <a:ext cx="324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67700148"/>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none">
        <a:spAutoFit/>
      </a:bodyPr>
      <a:lstStyle>
        <a:defPPr>
          <a:defRPr sz="900" dirty="0" smtClean="0">
            <a:solidFill>
              <a:prstClr val="black"/>
            </a:solidFill>
          </a:defRPr>
        </a:defPPr>
      </a:lstStyle>
    </a:spDef>
    <a:txDef>
      <a:spPr bwMode="auto">
        <a:noFill/>
        <a:ln w="9525">
          <a:noFill/>
          <a:miter lim="800000"/>
          <a:headEnd/>
          <a:tailEnd/>
        </a:ln>
      </a:spPr>
      <a:bodyPr wrap="none">
        <a:spAutoFit/>
      </a:bodyPr>
      <a:lstStyle>
        <a:defPPr>
          <a:defRPr sz="900" dirty="0" smtClean="0">
            <a:cs typeface="Arial" pitchFamily="34" charset="0"/>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16889</TotalTime>
  <Words>683</Words>
  <Application>Microsoft Macintosh PowerPoint</Application>
  <PresentationFormat>自定义</PresentationFormat>
  <Paragraphs>73</Paragraphs>
  <Slides>8</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8</vt:i4>
      </vt:variant>
    </vt:vector>
  </HeadingPairs>
  <TitlesOfParts>
    <vt:vector size="12" baseType="lpstr">
      <vt:lpstr>Arial</vt:lpstr>
      <vt:lpstr>Calibri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hp</dc:creator>
  <cp:lastModifiedBy>cc</cp:lastModifiedBy>
  <cp:revision>2672</cp:revision>
  <dcterms:created xsi:type="dcterms:W3CDTF">2012-11-23T09:21:36Z</dcterms:created>
  <dcterms:modified xsi:type="dcterms:W3CDTF">2021-01-26T09:32:59Z</dcterms:modified>
</cp:coreProperties>
</file>