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7" r:id="rId5"/>
  </p:sldIdLst>
  <p:sldSz cx="18288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14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 Christopher A" userId="3744e99d-2923-4ad2-9f75-6fa40f6eef64" providerId="ADAL" clId="{8D12252D-4697-43A5-9A98-2969B5AAD72C}"/>
    <pc:docChg chg="modSld">
      <pc:chgData name="Mela, Christopher A" userId="3744e99d-2923-4ad2-9f75-6fa40f6eef64" providerId="ADAL" clId="{8D12252D-4697-43A5-9A98-2969B5AAD72C}" dt="2021-01-03T16:05:33.818" v="6" actId="255"/>
      <pc:docMkLst>
        <pc:docMk/>
      </pc:docMkLst>
      <pc:sldChg chg="modSp">
        <pc:chgData name="Mela, Christopher A" userId="3744e99d-2923-4ad2-9f75-6fa40f6eef64" providerId="ADAL" clId="{8D12252D-4697-43A5-9A98-2969B5AAD72C}" dt="2021-01-03T16:05:33.818" v="6" actId="255"/>
        <pc:sldMkLst>
          <pc:docMk/>
          <pc:sldMk cId="2330274844" sldId="257"/>
        </pc:sldMkLst>
        <pc:spChg chg="mod">
          <ac:chgData name="Mela, Christopher A" userId="3744e99d-2923-4ad2-9f75-6fa40f6eef64" providerId="ADAL" clId="{8D12252D-4697-43A5-9A98-2969B5AAD72C}" dt="2021-01-03T16:05:33.818" v="6" actId="255"/>
          <ac:spMkLst>
            <pc:docMk/>
            <pc:sldMk cId="2330274844" sldId="257"/>
            <ac:spMk id="3" creationId="{0EC80D91-3F99-4ADF-B1D0-A62C172D0D2C}"/>
          </ac:spMkLst>
        </pc:spChg>
      </pc:sldChg>
    </pc:docChg>
  </pc:docChgLst>
  <pc:docChgLst>
    <pc:chgData name="Mela, Christopher A" userId="3744e99d-2923-4ad2-9f75-6fa40f6eef64" providerId="ADAL" clId="{1B49F17B-A27A-4670-BD7D-E2C0CCF0535D}"/>
    <pc:docChg chg="modSld">
      <pc:chgData name="Mela, Christopher A" userId="3744e99d-2923-4ad2-9f75-6fa40f6eef64" providerId="ADAL" clId="{1B49F17B-A27A-4670-BD7D-E2C0CCF0535D}" dt="2021-04-11T19:37:14.469" v="20" actId="20577"/>
      <pc:docMkLst>
        <pc:docMk/>
      </pc:docMkLst>
      <pc:sldChg chg="modSp mod">
        <pc:chgData name="Mela, Christopher A" userId="3744e99d-2923-4ad2-9f75-6fa40f6eef64" providerId="ADAL" clId="{1B49F17B-A27A-4670-BD7D-E2C0CCF0535D}" dt="2021-04-11T19:37:14.469" v="20" actId="20577"/>
        <pc:sldMkLst>
          <pc:docMk/>
          <pc:sldMk cId="2330274844" sldId="257"/>
        </pc:sldMkLst>
        <pc:spChg chg="mod">
          <ac:chgData name="Mela, Christopher A" userId="3744e99d-2923-4ad2-9f75-6fa40f6eef64" providerId="ADAL" clId="{1B49F17B-A27A-4670-BD7D-E2C0CCF0535D}" dt="2021-04-11T19:37:14.469" v="20" actId="20577"/>
          <ac:spMkLst>
            <pc:docMk/>
            <pc:sldMk cId="2330274844" sldId="257"/>
            <ac:spMk id="3" creationId="{0EC80D91-3F99-4ADF-B1D0-A62C172D0D2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44726"/>
            <a:ext cx="155448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2286000" y="7204076"/>
            <a:ext cx="13716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6A1A6D-DED6-4F25-998D-8DC459683584}"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3011768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6A1A6D-DED6-4F25-998D-8DC459683584}"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2574787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1" y="730250"/>
            <a:ext cx="394335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1" y="730250"/>
            <a:ext cx="1160145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6A1A6D-DED6-4F25-998D-8DC459683584}"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2125011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6A1A6D-DED6-4F25-998D-8DC459683584}"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3095033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7776" y="3419479"/>
            <a:ext cx="157734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247776" y="9178929"/>
            <a:ext cx="15773400" cy="3000374"/>
          </a:xfrm>
        </p:spPr>
        <p:txBody>
          <a:bodyPr/>
          <a:lstStyle>
            <a:lvl1pPr marL="0" indent="0">
              <a:buNone/>
              <a:defRPr sz="4800">
                <a:solidFill>
                  <a:schemeClr val="tx1"/>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6A1A6D-DED6-4F25-998D-8DC459683584}"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167585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3651250"/>
            <a:ext cx="77724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258300" y="3651250"/>
            <a:ext cx="77724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6A1A6D-DED6-4F25-998D-8DC459683584}"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22513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730253"/>
            <a:ext cx="157734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9684" y="3362326"/>
            <a:ext cx="7736680"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259684" y="5010150"/>
            <a:ext cx="7736680"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258301" y="3362326"/>
            <a:ext cx="7774782"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9258301" y="5010150"/>
            <a:ext cx="7774782"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6A1A6D-DED6-4F25-998D-8DC459683584}" type="datetimeFigureOut">
              <a:rPr lang="en-US" smtClean="0"/>
              <a:t>4/11/2021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3244956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6A1A6D-DED6-4F25-998D-8DC459683584}" type="datetimeFigureOut">
              <a:rPr lang="en-US" smtClean="0"/>
              <a:t>4/11/2021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2793135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6A1A6D-DED6-4F25-998D-8DC459683584}" type="datetimeFigureOut">
              <a:rPr lang="en-US" smtClean="0"/>
              <a:t>4/11/2021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3263629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2" y="914400"/>
            <a:ext cx="5898356"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7774782" y="1974853"/>
            <a:ext cx="92583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59682" y="4114800"/>
            <a:ext cx="5898356"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2F6A1A6D-DED6-4F25-998D-8DC459683584}"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666884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2" y="914400"/>
            <a:ext cx="5898356"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774782" y="1974853"/>
            <a:ext cx="92583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259682" y="4114800"/>
            <a:ext cx="5898356"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2F6A1A6D-DED6-4F25-998D-8DC459683584}"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9BC6-CA8A-4041-BB21-D410A065D32C}" type="slidenum">
              <a:rPr lang="en-US" smtClean="0"/>
              <a:t>‹#›</a:t>
            </a:fld>
            <a:endParaRPr lang="en-US"/>
          </a:p>
        </p:txBody>
      </p:sp>
    </p:spTree>
    <p:extLst>
      <p:ext uri="{BB962C8B-B14F-4D97-AF65-F5344CB8AC3E}">
        <p14:creationId xmlns:p14="http://schemas.microsoft.com/office/powerpoint/2010/main" val="2801743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7300" y="12712703"/>
            <a:ext cx="41148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2F6A1A6D-DED6-4F25-998D-8DC459683584}" type="datetimeFigureOut">
              <a:rPr lang="en-US" smtClean="0"/>
              <a:t>4/11/2021</a:t>
            </a:fld>
            <a:endParaRPr lang="en-US"/>
          </a:p>
        </p:txBody>
      </p:sp>
      <p:sp>
        <p:nvSpPr>
          <p:cNvPr id="5" name="Footer Placeholder 4"/>
          <p:cNvSpPr>
            <a:spLocks noGrp="1"/>
          </p:cNvSpPr>
          <p:nvPr>
            <p:ph type="ftr" sz="quarter" idx="3"/>
          </p:nvPr>
        </p:nvSpPr>
        <p:spPr>
          <a:xfrm>
            <a:off x="6057900" y="12712703"/>
            <a:ext cx="61722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12712703"/>
            <a:ext cx="41148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2DC09BC6-CA8A-4041-BB21-D410A065D32C}" type="slidenum">
              <a:rPr lang="en-US" smtClean="0"/>
              <a:t>‹#›</a:t>
            </a:fld>
            <a:endParaRPr lang="en-US"/>
          </a:p>
        </p:txBody>
      </p:sp>
    </p:spTree>
    <p:extLst>
      <p:ext uri="{BB962C8B-B14F-4D97-AF65-F5344CB8AC3E}">
        <p14:creationId xmlns:p14="http://schemas.microsoft.com/office/powerpoint/2010/main" val="19870112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59FDFA-5922-494C-93A9-B92F3E3C69C0}"/>
              </a:ext>
            </a:extLst>
          </p:cNvPr>
          <p:cNvPicPr>
            <a:picLocks noChangeAspect="1"/>
          </p:cNvPicPr>
          <p:nvPr/>
        </p:nvPicPr>
        <p:blipFill rotWithShape="1">
          <a:blip r:embed="rId2"/>
          <a:srcRect l="1521" t="813" r="38" b="30"/>
          <a:stretch/>
        </p:blipFill>
        <p:spPr>
          <a:xfrm>
            <a:off x="3658237" y="464712"/>
            <a:ext cx="10971527" cy="10972800"/>
          </a:xfrm>
          <a:prstGeom prst="rect">
            <a:avLst/>
          </a:prstGeom>
        </p:spPr>
      </p:pic>
      <p:sp>
        <p:nvSpPr>
          <p:cNvPr id="3" name="Rectangle 2">
            <a:extLst>
              <a:ext uri="{FF2B5EF4-FFF2-40B4-BE49-F238E27FC236}">
                <a16:creationId xmlns:a16="http://schemas.microsoft.com/office/drawing/2014/main" id="{0EC80D91-3F99-4ADF-B1D0-A62C172D0D2C}"/>
              </a:ext>
            </a:extLst>
          </p:cNvPr>
          <p:cNvSpPr/>
          <p:nvPr/>
        </p:nvSpPr>
        <p:spPr>
          <a:xfrm>
            <a:off x="3658236" y="11437512"/>
            <a:ext cx="10971527" cy="1815882"/>
          </a:xfrm>
          <a:prstGeom prst="rect">
            <a:avLst/>
          </a:prstGeom>
        </p:spPr>
        <p:txBody>
          <a:bodyPr wrap="square">
            <a:spAutoFit/>
          </a:bodyPr>
          <a:lstStyle/>
          <a:p>
            <a:pPr algn="just"/>
            <a:r>
              <a:rPr lang="en-US" sz="1600" b="1" dirty="0">
                <a:latin typeface="Calibri" panose="020F0502020204030204" pitchFamily="34" charset="0"/>
                <a:ea typeface="Calibri" panose="020F0502020204030204" pitchFamily="34" charset="0"/>
                <a:cs typeface="Times New Roman" panose="02020603050405020304" pitchFamily="18" charset="0"/>
              </a:rPr>
              <a:t>Supplementary Figure 1. </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b="1" dirty="0">
                <a:latin typeface="Calibri" panose="020F0502020204030204" pitchFamily="34" charset="0"/>
                <a:ea typeface="Calibri" panose="020F0502020204030204" pitchFamily="34" charset="0"/>
                <a:cs typeface="Times New Roman" panose="02020603050405020304" pitchFamily="18" charset="0"/>
              </a:rPr>
              <a:t>Mask R-CNN trained on the Kaggle dataset and applied to STORM images.</a:t>
            </a:r>
            <a:r>
              <a:rPr lang="en-US" sz="1600" dirty="0">
                <a:latin typeface="Calibri" panose="020F0502020204030204" pitchFamily="34" charset="0"/>
                <a:ea typeface="Calibri" panose="020F0502020204030204" pitchFamily="34" charset="0"/>
                <a:cs typeface="Times New Roman" panose="02020603050405020304" pitchFamily="18" charset="0"/>
              </a:rPr>
              <a:t> Using a Kaggle data trained Mask R-CNN, examples of the best results we can achieve when conducting nuclei segmentation on super-resolution images from cell lines and tissue with distinct nuclear texture. Downsizing the test images (A-D) and applying the neural network to densely labeled cell line nuclei (A) can result in very good segmentation.  When applied to less dense nuclei with discrete (B) or diffuse (C) nuclei, over or under segmentation can occur.  Additionally, the trained network can perform well on tissue images where the nuclei exhibit bright intensity and are well separated (D).  However, the results here, with the exception of (A), are not as good as those found when applying Mask R-CNN trained directly on STORM data</a:t>
            </a:r>
            <a:endParaRPr lang="en-US" sz="1600" dirty="0"/>
          </a:p>
        </p:txBody>
      </p:sp>
    </p:spTree>
    <p:extLst>
      <p:ext uri="{BB962C8B-B14F-4D97-AF65-F5344CB8AC3E}">
        <p14:creationId xmlns:p14="http://schemas.microsoft.com/office/powerpoint/2010/main" val="23302748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D5096B1AD2CCF4FAB0BA4D16B864C84" ma:contentTypeVersion="8" ma:contentTypeDescription="Create a new document." ma:contentTypeScope="" ma:versionID="3e6634e1a46f01af2a4bae30cea8a8d1">
  <xsd:schema xmlns:xsd="http://www.w3.org/2001/XMLSchema" xmlns:xs="http://www.w3.org/2001/XMLSchema" xmlns:p="http://schemas.microsoft.com/office/2006/metadata/properties" xmlns:ns3="4c68db64-2c3b-44bc-a459-26fe4a080329" targetNamespace="http://schemas.microsoft.com/office/2006/metadata/properties" ma:root="true" ma:fieldsID="54f823baa49fc3dd204a54c49a4451f3" ns3:_="">
    <xsd:import namespace="4c68db64-2c3b-44bc-a459-26fe4a08032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68db64-2c3b-44bc-a459-26fe4a0803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B3905C-43E2-4F41-9488-36FDFF93B53C}">
  <ds:schemaRefs>
    <ds:schemaRef ds:uri="http://schemas.microsoft.com/sharepoint/v3/contenttype/forms"/>
  </ds:schemaRefs>
</ds:datastoreItem>
</file>

<file path=customXml/itemProps2.xml><?xml version="1.0" encoding="utf-8"?>
<ds:datastoreItem xmlns:ds="http://schemas.openxmlformats.org/officeDocument/2006/customXml" ds:itemID="{FBDE1237-31C1-4AD8-8111-9DBFF24347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68db64-2c3b-44bc-a459-26fe4a0803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AB99E0-7A6C-44AE-8122-CA69BDF7DD8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6</TotalTime>
  <Words>156</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Mela, Christopher A</dc:creator>
  <cp:lastModifiedBy>Mela, Christopher A</cp:lastModifiedBy>
  <cp:revision>1</cp:revision>
  <dcterms:created xsi:type="dcterms:W3CDTF">2021-01-03T15:46:15Z</dcterms:created>
  <dcterms:modified xsi:type="dcterms:W3CDTF">2021-04-11T19:37:23Z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0x0101009D5096B1AD2CCF4FAB0BA4D16B864C84</vt:lpwstr>
  </property>
</Properties>
</file>