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sldIdLst>
    <p:sldId id="257" r:id="rId5"/>
  </p:sldIdLst>
  <p:sldSz cx="13716000" cy="11430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69" d="100"/>
          <a:sy n="69" d="100"/>
        </p:scale>
        <p:origin x="1806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10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ela, Christopher A" userId="3744e99d-2923-4ad2-9f75-6fa40f6eef64" providerId="ADAL" clId="{7D3CE60F-A838-4F68-8C0C-B0377E408CBF}"/>
    <pc:docChg chg="modSld">
      <pc:chgData name="Mela, Christopher A" userId="3744e99d-2923-4ad2-9f75-6fa40f6eef64" providerId="ADAL" clId="{7D3CE60F-A838-4F68-8C0C-B0377E408CBF}" dt="2021-04-11T19:19:51.930" v="20" actId="20577"/>
      <pc:docMkLst>
        <pc:docMk/>
      </pc:docMkLst>
      <pc:sldChg chg="modSp mod">
        <pc:chgData name="Mela, Christopher A" userId="3744e99d-2923-4ad2-9f75-6fa40f6eef64" providerId="ADAL" clId="{7D3CE60F-A838-4F68-8C0C-B0377E408CBF}" dt="2021-04-11T19:19:51.930" v="20" actId="20577"/>
        <pc:sldMkLst>
          <pc:docMk/>
          <pc:sldMk cId="3953601856" sldId="257"/>
        </pc:sldMkLst>
        <pc:spChg chg="mod">
          <ac:chgData name="Mela, Christopher A" userId="3744e99d-2923-4ad2-9f75-6fa40f6eef64" providerId="ADAL" clId="{7D3CE60F-A838-4F68-8C0C-B0377E408CBF}" dt="2021-04-11T19:19:51.930" v="20" actId="20577"/>
          <ac:spMkLst>
            <pc:docMk/>
            <pc:sldMk cId="3953601856" sldId="257"/>
            <ac:spMk id="3" creationId="{F0A8562B-65EA-46F7-9812-6FEBA8FC309D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28700" y="1870605"/>
            <a:ext cx="11658600" cy="3979333"/>
          </a:xfrm>
        </p:spPr>
        <p:txBody>
          <a:bodyPr anchor="b"/>
          <a:lstStyle>
            <a:lvl1pPr algn="ctr">
              <a:defRPr sz="9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14500" y="6003397"/>
            <a:ext cx="10287000" cy="2759603"/>
          </a:xfrm>
        </p:spPr>
        <p:txBody>
          <a:bodyPr/>
          <a:lstStyle>
            <a:lvl1pPr marL="0" indent="0" algn="ctr">
              <a:buNone/>
              <a:defRPr sz="3600"/>
            </a:lvl1pPr>
            <a:lvl2pPr marL="685800" indent="0" algn="ctr">
              <a:buNone/>
              <a:defRPr sz="3000"/>
            </a:lvl2pPr>
            <a:lvl3pPr marL="1371600" indent="0" algn="ctr">
              <a:buNone/>
              <a:defRPr sz="2700"/>
            </a:lvl3pPr>
            <a:lvl4pPr marL="2057400" indent="0" algn="ctr">
              <a:buNone/>
              <a:defRPr sz="2400"/>
            </a:lvl4pPr>
            <a:lvl5pPr marL="2743200" indent="0" algn="ctr">
              <a:buNone/>
              <a:defRPr sz="2400"/>
            </a:lvl5pPr>
            <a:lvl6pPr marL="3429000" indent="0" algn="ctr">
              <a:buNone/>
              <a:defRPr sz="2400"/>
            </a:lvl6pPr>
            <a:lvl7pPr marL="4114800" indent="0" algn="ctr">
              <a:buNone/>
              <a:defRPr sz="2400"/>
            </a:lvl7pPr>
            <a:lvl8pPr marL="4800600" indent="0" algn="ctr">
              <a:buNone/>
              <a:defRPr sz="2400"/>
            </a:lvl8pPr>
            <a:lvl9pPr marL="5486400" indent="0" algn="ctr">
              <a:buNone/>
              <a:defRPr sz="24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690AC-249F-46DC-A412-390B1E5441BE}" type="datetimeFigureOut">
              <a:rPr lang="en-US" smtClean="0"/>
              <a:t>4/11/2021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AF4F6C-AAFF-486F-8629-3033A87F5E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78637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690AC-249F-46DC-A412-390B1E5441BE}" type="datetimeFigureOut">
              <a:rPr lang="en-US" smtClean="0"/>
              <a:t>4/11/2021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AF4F6C-AAFF-486F-8629-3033A87F5E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8412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815513" y="608542"/>
            <a:ext cx="2957513" cy="968639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42976" y="608542"/>
            <a:ext cx="8701088" cy="968639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690AC-249F-46DC-A412-390B1E5441BE}" type="datetimeFigureOut">
              <a:rPr lang="en-US" smtClean="0"/>
              <a:t>4/11/2021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AF4F6C-AAFF-486F-8629-3033A87F5E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05108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690AC-249F-46DC-A412-390B1E5441BE}" type="datetimeFigureOut">
              <a:rPr lang="en-US" smtClean="0"/>
              <a:t>4/11/2021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AF4F6C-AAFF-486F-8629-3033A87F5E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41371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5832" y="2849566"/>
            <a:ext cx="11830050" cy="4754562"/>
          </a:xfrm>
        </p:spPr>
        <p:txBody>
          <a:bodyPr anchor="b"/>
          <a:lstStyle>
            <a:lvl1pPr>
              <a:defRPr sz="9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35832" y="7649107"/>
            <a:ext cx="11830050" cy="2500312"/>
          </a:xfrm>
        </p:spPr>
        <p:txBody>
          <a:bodyPr/>
          <a:lstStyle>
            <a:lvl1pPr marL="0" indent="0">
              <a:buNone/>
              <a:defRPr sz="3600">
                <a:solidFill>
                  <a:schemeClr val="tx1"/>
                </a:solidFill>
              </a:defRPr>
            </a:lvl1pPr>
            <a:lvl2pPr marL="685800" indent="0">
              <a:buNone/>
              <a:defRPr sz="3000">
                <a:solidFill>
                  <a:schemeClr val="tx1">
                    <a:tint val="75000"/>
                  </a:schemeClr>
                </a:solidFill>
              </a:defRPr>
            </a:lvl2pPr>
            <a:lvl3pPr marL="137160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3pPr>
            <a:lvl4pPr marL="20574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4pPr>
            <a:lvl5pPr marL="27432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5pPr>
            <a:lvl6pPr marL="34290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6pPr>
            <a:lvl7pPr marL="41148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7pPr>
            <a:lvl8pPr marL="48006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8pPr>
            <a:lvl9pPr marL="54864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690AC-249F-46DC-A412-390B1E5441BE}" type="datetimeFigureOut">
              <a:rPr lang="en-US" smtClean="0"/>
              <a:t>4/11/2021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AF4F6C-AAFF-486F-8629-3033A87F5E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69457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42975" y="3042708"/>
            <a:ext cx="5829300" cy="725223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43725" y="3042708"/>
            <a:ext cx="5829300" cy="725223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690AC-249F-46DC-A412-390B1E5441BE}" type="datetimeFigureOut">
              <a:rPr lang="en-US" smtClean="0"/>
              <a:t>4/11/2021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AF4F6C-AAFF-486F-8629-3033A87F5E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10438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4762" y="608544"/>
            <a:ext cx="11830050" cy="220927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44763" y="2801938"/>
            <a:ext cx="5802510" cy="1373187"/>
          </a:xfrm>
        </p:spPr>
        <p:txBody>
          <a:bodyPr anchor="b"/>
          <a:lstStyle>
            <a:lvl1pPr marL="0" indent="0">
              <a:buNone/>
              <a:defRPr sz="3600" b="1"/>
            </a:lvl1pPr>
            <a:lvl2pPr marL="685800" indent="0">
              <a:buNone/>
              <a:defRPr sz="3000" b="1"/>
            </a:lvl2pPr>
            <a:lvl3pPr marL="1371600" indent="0">
              <a:buNone/>
              <a:defRPr sz="2700" b="1"/>
            </a:lvl3pPr>
            <a:lvl4pPr marL="2057400" indent="0">
              <a:buNone/>
              <a:defRPr sz="2400" b="1"/>
            </a:lvl4pPr>
            <a:lvl5pPr marL="2743200" indent="0">
              <a:buNone/>
              <a:defRPr sz="2400" b="1"/>
            </a:lvl5pPr>
            <a:lvl6pPr marL="3429000" indent="0">
              <a:buNone/>
              <a:defRPr sz="2400" b="1"/>
            </a:lvl6pPr>
            <a:lvl7pPr marL="4114800" indent="0">
              <a:buNone/>
              <a:defRPr sz="2400" b="1"/>
            </a:lvl7pPr>
            <a:lvl8pPr marL="4800600" indent="0">
              <a:buNone/>
              <a:defRPr sz="2400" b="1"/>
            </a:lvl8pPr>
            <a:lvl9pPr marL="5486400" indent="0">
              <a:buNone/>
              <a:defRPr sz="24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44763" y="4175125"/>
            <a:ext cx="5802510" cy="614098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943726" y="2801938"/>
            <a:ext cx="5831087" cy="1373187"/>
          </a:xfrm>
        </p:spPr>
        <p:txBody>
          <a:bodyPr anchor="b"/>
          <a:lstStyle>
            <a:lvl1pPr marL="0" indent="0">
              <a:buNone/>
              <a:defRPr sz="3600" b="1"/>
            </a:lvl1pPr>
            <a:lvl2pPr marL="685800" indent="0">
              <a:buNone/>
              <a:defRPr sz="3000" b="1"/>
            </a:lvl2pPr>
            <a:lvl3pPr marL="1371600" indent="0">
              <a:buNone/>
              <a:defRPr sz="2700" b="1"/>
            </a:lvl3pPr>
            <a:lvl4pPr marL="2057400" indent="0">
              <a:buNone/>
              <a:defRPr sz="2400" b="1"/>
            </a:lvl4pPr>
            <a:lvl5pPr marL="2743200" indent="0">
              <a:buNone/>
              <a:defRPr sz="2400" b="1"/>
            </a:lvl5pPr>
            <a:lvl6pPr marL="3429000" indent="0">
              <a:buNone/>
              <a:defRPr sz="2400" b="1"/>
            </a:lvl6pPr>
            <a:lvl7pPr marL="4114800" indent="0">
              <a:buNone/>
              <a:defRPr sz="2400" b="1"/>
            </a:lvl7pPr>
            <a:lvl8pPr marL="4800600" indent="0">
              <a:buNone/>
              <a:defRPr sz="2400" b="1"/>
            </a:lvl8pPr>
            <a:lvl9pPr marL="5486400" indent="0">
              <a:buNone/>
              <a:defRPr sz="24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943726" y="4175125"/>
            <a:ext cx="5831087" cy="614098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690AC-249F-46DC-A412-390B1E5441BE}" type="datetimeFigureOut">
              <a:rPr lang="en-US" smtClean="0"/>
              <a:t>4/11/2021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AF4F6C-AAFF-486F-8629-3033A87F5E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43587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690AC-249F-46DC-A412-390B1E5441BE}" type="datetimeFigureOut">
              <a:rPr lang="en-US" smtClean="0"/>
              <a:t>4/11/2021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AF4F6C-AAFF-486F-8629-3033A87F5E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83235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690AC-249F-46DC-A412-390B1E5441BE}" type="datetimeFigureOut">
              <a:rPr lang="en-US" smtClean="0"/>
              <a:t>4/11/2021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AF4F6C-AAFF-486F-8629-3033A87F5E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55434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4762" y="762000"/>
            <a:ext cx="4423767" cy="2667000"/>
          </a:xfrm>
        </p:spPr>
        <p:txBody>
          <a:bodyPr anchor="b"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31087" y="1645711"/>
            <a:ext cx="6943725" cy="8122708"/>
          </a:xfrm>
        </p:spPr>
        <p:txBody>
          <a:bodyPr/>
          <a:lstStyle>
            <a:lvl1pPr>
              <a:defRPr sz="4800"/>
            </a:lvl1pPr>
            <a:lvl2pPr>
              <a:defRPr sz="4200"/>
            </a:lvl2pPr>
            <a:lvl3pPr>
              <a:defRPr sz="3600"/>
            </a:lvl3pPr>
            <a:lvl4pPr>
              <a:defRPr sz="3000"/>
            </a:lvl4pPr>
            <a:lvl5pPr>
              <a:defRPr sz="3000"/>
            </a:lvl5pPr>
            <a:lvl6pPr>
              <a:defRPr sz="3000"/>
            </a:lvl6pPr>
            <a:lvl7pPr>
              <a:defRPr sz="3000"/>
            </a:lvl7pPr>
            <a:lvl8pPr>
              <a:defRPr sz="3000"/>
            </a:lvl8pPr>
            <a:lvl9pPr>
              <a:defRPr sz="3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44762" y="3429000"/>
            <a:ext cx="4423767" cy="6352647"/>
          </a:xfrm>
        </p:spPr>
        <p:txBody>
          <a:bodyPr/>
          <a:lstStyle>
            <a:lvl1pPr marL="0" indent="0">
              <a:buNone/>
              <a:defRPr sz="2400"/>
            </a:lvl1pPr>
            <a:lvl2pPr marL="685800" indent="0">
              <a:buNone/>
              <a:defRPr sz="2100"/>
            </a:lvl2pPr>
            <a:lvl3pPr marL="1371600" indent="0">
              <a:buNone/>
              <a:defRPr sz="1800"/>
            </a:lvl3pPr>
            <a:lvl4pPr marL="2057400" indent="0">
              <a:buNone/>
              <a:defRPr sz="1500"/>
            </a:lvl4pPr>
            <a:lvl5pPr marL="2743200" indent="0">
              <a:buNone/>
              <a:defRPr sz="1500"/>
            </a:lvl5pPr>
            <a:lvl6pPr marL="3429000" indent="0">
              <a:buNone/>
              <a:defRPr sz="1500"/>
            </a:lvl6pPr>
            <a:lvl7pPr marL="4114800" indent="0">
              <a:buNone/>
              <a:defRPr sz="1500"/>
            </a:lvl7pPr>
            <a:lvl8pPr marL="4800600" indent="0">
              <a:buNone/>
              <a:defRPr sz="1500"/>
            </a:lvl8pPr>
            <a:lvl9pPr marL="5486400" indent="0">
              <a:buNone/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690AC-249F-46DC-A412-390B1E5441BE}" type="datetimeFigureOut">
              <a:rPr lang="en-US" smtClean="0"/>
              <a:t>4/11/2021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AF4F6C-AAFF-486F-8629-3033A87F5E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66355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4762" y="762000"/>
            <a:ext cx="4423767" cy="2667000"/>
          </a:xfrm>
        </p:spPr>
        <p:txBody>
          <a:bodyPr anchor="b"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831087" y="1645711"/>
            <a:ext cx="6943725" cy="8122708"/>
          </a:xfrm>
        </p:spPr>
        <p:txBody>
          <a:bodyPr anchor="t"/>
          <a:lstStyle>
            <a:lvl1pPr marL="0" indent="0">
              <a:buNone/>
              <a:defRPr sz="4800"/>
            </a:lvl1pPr>
            <a:lvl2pPr marL="685800" indent="0">
              <a:buNone/>
              <a:defRPr sz="4200"/>
            </a:lvl2pPr>
            <a:lvl3pPr marL="1371600" indent="0">
              <a:buNone/>
              <a:defRPr sz="3600"/>
            </a:lvl3pPr>
            <a:lvl4pPr marL="2057400" indent="0">
              <a:buNone/>
              <a:defRPr sz="3000"/>
            </a:lvl4pPr>
            <a:lvl5pPr marL="2743200" indent="0">
              <a:buNone/>
              <a:defRPr sz="3000"/>
            </a:lvl5pPr>
            <a:lvl6pPr marL="3429000" indent="0">
              <a:buNone/>
              <a:defRPr sz="3000"/>
            </a:lvl6pPr>
            <a:lvl7pPr marL="4114800" indent="0">
              <a:buNone/>
              <a:defRPr sz="3000"/>
            </a:lvl7pPr>
            <a:lvl8pPr marL="4800600" indent="0">
              <a:buNone/>
              <a:defRPr sz="3000"/>
            </a:lvl8pPr>
            <a:lvl9pPr marL="5486400" indent="0">
              <a:buNone/>
              <a:defRPr sz="3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44762" y="3429000"/>
            <a:ext cx="4423767" cy="6352647"/>
          </a:xfrm>
        </p:spPr>
        <p:txBody>
          <a:bodyPr/>
          <a:lstStyle>
            <a:lvl1pPr marL="0" indent="0">
              <a:buNone/>
              <a:defRPr sz="2400"/>
            </a:lvl1pPr>
            <a:lvl2pPr marL="685800" indent="0">
              <a:buNone/>
              <a:defRPr sz="2100"/>
            </a:lvl2pPr>
            <a:lvl3pPr marL="1371600" indent="0">
              <a:buNone/>
              <a:defRPr sz="1800"/>
            </a:lvl3pPr>
            <a:lvl4pPr marL="2057400" indent="0">
              <a:buNone/>
              <a:defRPr sz="1500"/>
            </a:lvl4pPr>
            <a:lvl5pPr marL="2743200" indent="0">
              <a:buNone/>
              <a:defRPr sz="1500"/>
            </a:lvl5pPr>
            <a:lvl6pPr marL="3429000" indent="0">
              <a:buNone/>
              <a:defRPr sz="1500"/>
            </a:lvl6pPr>
            <a:lvl7pPr marL="4114800" indent="0">
              <a:buNone/>
              <a:defRPr sz="1500"/>
            </a:lvl7pPr>
            <a:lvl8pPr marL="4800600" indent="0">
              <a:buNone/>
              <a:defRPr sz="1500"/>
            </a:lvl8pPr>
            <a:lvl9pPr marL="5486400" indent="0">
              <a:buNone/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690AC-249F-46DC-A412-390B1E5441BE}" type="datetimeFigureOut">
              <a:rPr lang="en-US" smtClean="0"/>
              <a:t>4/11/2021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AF4F6C-AAFF-486F-8629-3033A87F5E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6776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42975" y="608544"/>
            <a:ext cx="11830050" cy="22092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42975" y="3042708"/>
            <a:ext cx="11830050" cy="72522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42975" y="10593919"/>
            <a:ext cx="3086100" cy="60854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4690AC-249F-46DC-A412-390B1E5441BE}" type="datetimeFigureOut">
              <a:rPr lang="en-US" smtClean="0"/>
              <a:t>4/11/2021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43425" y="10593919"/>
            <a:ext cx="4629150" cy="60854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686925" y="10593919"/>
            <a:ext cx="3086100" cy="60854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AF4F6C-AAFF-486F-8629-3033A87F5E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01910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371600" rtl="0" eaLnBrk="1" latinLnBrk="0" hangingPunct="1">
        <a:lnSpc>
          <a:spcPct val="90000"/>
        </a:lnSpc>
        <a:spcBef>
          <a:spcPct val="0"/>
        </a:spcBef>
        <a:buNone/>
        <a:defRPr sz="6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1371600" rtl="0" eaLnBrk="1" latinLnBrk="0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sz="4200" kern="1200">
          <a:solidFill>
            <a:schemeClr val="tx1"/>
          </a:solidFill>
          <a:latin typeface="+mn-lt"/>
          <a:ea typeface="+mn-ea"/>
          <a:cs typeface="+mn-cs"/>
        </a:defRPr>
      </a:lvl1pPr>
      <a:lvl2pPr marL="1028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714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400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30861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7719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457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5143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829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2057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2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4290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114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486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7D0FCA19-E76D-4538-929A-EF4D6E1C9CE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71600" y="2887681"/>
            <a:ext cx="10972800" cy="4279870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F0A8562B-65EA-46F7-9812-6FEBA8FC309D}"/>
              </a:ext>
            </a:extLst>
          </p:cNvPr>
          <p:cNvSpPr/>
          <p:nvPr/>
        </p:nvSpPr>
        <p:spPr>
          <a:xfrm>
            <a:off x="1371600" y="7167551"/>
            <a:ext cx="109728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1000"/>
              </a:spcAft>
            </a:pPr>
            <a:r>
              <a:rPr lang="en-US" sz="16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Supplementary Figure 3.</a:t>
            </a:r>
            <a:r>
              <a:rPr lang="en-US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</a:t>
            </a:r>
            <a:r>
              <a:rPr lang="en-US" sz="16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Test accuracy versus number of images in the training set.</a:t>
            </a:r>
            <a:r>
              <a:rPr lang="en-US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Training set size had a distinct effect on test accuracy when conducting training for each of the three networks on the colon tissue dataset (A) and the cell line A dataset (discrete nuclear texture) (B).  All networks demonstrate a general improvement in accuracy with number of images, with exceptions.  In the tissue set, the Mask R-CNN test accuracy fluctuated, although the largest training set still provided the best accuracy.  When training the cell line dataset, it was </a:t>
            </a:r>
            <a:r>
              <a:rPr lang="en-US" sz="16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StarDist</a:t>
            </a:r>
            <a:r>
              <a:rPr lang="en-US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that fluctuated, while Mask R-CNN performed best when trained on 60 images rather than the maximum number.</a:t>
            </a:r>
            <a:endParaRPr lang="en-US" sz="1600" i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5360185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D5096B1AD2CCF4FAB0BA4D16B864C84" ma:contentTypeVersion="8" ma:contentTypeDescription="Create a new document." ma:contentTypeScope="" ma:versionID="3e6634e1a46f01af2a4bae30cea8a8d1">
  <xsd:schema xmlns:xsd="http://www.w3.org/2001/XMLSchema" xmlns:xs="http://www.w3.org/2001/XMLSchema" xmlns:p="http://schemas.microsoft.com/office/2006/metadata/properties" xmlns:ns3="4c68db64-2c3b-44bc-a459-26fe4a080329" targetNamespace="http://schemas.microsoft.com/office/2006/metadata/properties" ma:root="true" ma:fieldsID="54f823baa49fc3dd204a54c49a4451f3" ns3:_="">
    <xsd:import namespace="4c68db64-2c3b-44bc-a459-26fe4a080329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KeyPoints" minOccurs="0"/>
                <xsd:element ref="ns3:MediaServiceKeyPoints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c68db64-2c3b-44bc-a459-26fe4a08032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8CF82831-59BE-490C-9949-D324648CE3B3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0D45EFDD-0827-49AF-B0C6-C2844341D56D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D7EF4BE1-9C0F-438C-8D0D-70C2D17DFEB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c68db64-2c3b-44bc-a459-26fe4a08032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</TotalTime>
  <Words>124</Words>
  <Application>Microsoft Office PowerPoint</Application>
  <PresentationFormat>Custom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Mela, Christopher A</dc:creator>
  <cp:lastModifiedBy>Mela, Christopher A</cp:lastModifiedBy>
  <cp:revision>1</cp:revision>
  <dcterms:created xsi:type="dcterms:W3CDTF">2021-01-03T16:02:32Z</dcterms:created>
  <dcterms:modified xsi:type="dcterms:W3CDTF">2021-04-11T19:19:57Z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0x0101009D5096B1AD2CCF4FAB0BA4D16B864C84</vt:lpwstr>
  </property>
</Properties>
</file>