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7" r:id="rId5"/>
  </p:sldIdLst>
  <p:sldSz cx="18288000" cy="13716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098C099-0AEC-406C-93E2-621F39F0AADD}" v="1" dt="2021-04-11T19:39:45.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58" d="100"/>
          <a:sy n="58" d="100"/>
        </p:scale>
        <p:origin x="1476"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 Christopher A" userId="3744e99d-2923-4ad2-9f75-6fa40f6eef64" providerId="ADAL" clId="{7098C099-0AEC-406C-93E2-621F39F0AADD}"/>
    <pc:docChg chg="modSld">
      <pc:chgData name="Mela, Christopher A" userId="3744e99d-2923-4ad2-9f75-6fa40f6eef64" providerId="ADAL" clId="{7098C099-0AEC-406C-93E2-621F39F0AADD}" dt="2021-04-11T19:39:45.635" v="0"/>
      <pc:docMkLst>
        <pc:docMk/>
      </pc:docMkLst>
      <pc:sldChg chg="modSp">
        <pc:chgData name="Mela, Christopher A" userId="3744e99d-2923-4ad2-9f75-6fa40f6eef64" providerId="ADAL" clId="{7098C099-0AEC-406C-93E2-621F39F0AADD}" dt="2021-04-11T19:39:45.635" v="0"/>
        <pc:sldMkLst>
          <pc:docMk/>
          <pc:sldMk cId="4020870236" sldId="257"/>
        </pc:sldMkLst>
        <pc:spChg chg="mod">
          <ac:chgData name="Mela, Christopher A" userId="3744e99d-2923-4ad2-9f75-6fa40f6eef64" providerId="ADAL" clId="{7098C099-0AEC-406C-93E2-621F39F0AADD}" dt="2021-04-11T19:39:45.635" v="0"/>
          <ac:spMkLst>
            <pc:docMk/>
            <pc:sldMk cId="4020870236" sldId="257"/>
            <ac:spMk id="3" creationId="{0A8B8CB5-6864-4C20-A913-69889B4F36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244726"/>
            <a:ext cx="15544800" cy="4775200"/>
          </a:xfrm>
        </p:spPr>
        <p:txBody>
          <a:bodyPr anchor="b"/>
          <a:lstStyle>
            <a:lvl1pPr algn="ctr">
              <a:defRPr sz="12000"/>
            </a:lvl1pPr>
          </a:lstStyle>
          <a:p>
            <a:r>
              <a:rPr lang="en-US"/>
              <a:t>Click to edit Master title style</a:t>
            </a:r>
            <a:endParaRPr lang="en-US" dirty="0"/>
          </a:p>
        </p:txBody>
      </p:sp>
      <p:sp>
        <p:nvSpPr>
          <p:cNvPr id="3" name="Subtitle 2"/>
          <p:cNvSpPr>
            <a:spLocks noGrp="1"/>
          </p:cNvSpPr>
          <p:nvPr>
            <p:ph type="subTitle" idx="1"/>
          </p:nvPr>
        </p:nvSpPr>
        <p:spPr>
          <a:xfrm>
            <a:off x="2286000" y="7204076"/>
            <a:ext cx="13716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5E722B4-2470-448F-BA61-7863DDBA9ACA}"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40445383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722B4-2470-448F-BA61-7863DDBA9ACA}"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11644146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3087351" y="730250"/>
            <a:ext cx="3943350" cy="1162367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1" y="730250"/>
            <a:ext cx="11601450" cy="116236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722B4-2470-448F-BA61-7863DDBA9ACA}"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3529657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5E722B4-2470-448F-BA61-7863DDBA9ACA}"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34417549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47776" y="3419479"/>
            <a:ext cx="15773400" cy="5705474"/>
          </a:xfrm>
        </p:spPr>
        <p:txBody>
          <a:bodyPr anchor="b"/>
          <a:lstStyle>
            <a:lvl1pPr>
              <a:defRPr sz="12000"/>
            </a:lvl1pPr>
          </a:lstStyle>
          <a:p>
            <a:r>
              <a:rPr lang="en-US"/>
              <a:t>Click to edit Master title style</a:t>
            </a:r>
            <a:endParaRPr lang="en-US" dirty="0"/>
          </a:p>
        </p:txBody>
      </p:sp>
      <p:sp>
        <p:nvSpPr>
          <p:cNvPr id="3" name="Text Placeholder 2"/>
          <p:cNvSpPr>
            <a:spLocks noGrp="1"/>
          </p:cNvSpPr>
          <p:nvPr>
            <p:ph type="body" idx="1"/>
          </p:nvPr>
        </p:nvSpPr>
        <p:spPr>
          <a:xfrm>
            <a:off x="1247776" y="9178929"/>
            <a:ext cx="15773400" cy="3000374"/>
          </a:xfrm>
        </p:spPr>
        <p:txBody>
          <a:bodyPr/>
          <a:lstStyle>
            <a:lvl1pPr marL="0" indent="0">
              <a:buNone/>
              <a:defRPr sz="4800">
                <a:solidFill>
                  <a:schemeClr val="tx1"/>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5E722B4-2470-448F-BA61-7863DDBA9ACA}" type="datetimeFigureOut">
              <a:rPr lang="en-US" smtClean="0"/>
              <a:t>4/11/2021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2581320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3651250"/>
            <a:ext cx="77724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9258300" y="3651250"/>
            <a:ext cx="7772400" cy="87026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5E722B4-2470-448F-BA61-7863DDBA9ACA}"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695936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9682" y="730253"/>
            <a:ext cx="15773400" cy="2651126"/>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9684" y="3362326"/>
            <a:ext cx="7736680"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4" name="Content Placeholder 3"/>
          <p:cNvSpPr>
            <a:spLocks noGrp="1"/>
          </p:cNvSpPr>
          <p:nvPr>
            <p:ph sz="half" idx="2"/>
          </p:nvPr>
        </p:nvSpPr>
        <p:spPr>
          <a:xfrm>
            <a:off x="1259684" y="5010150"/>
            <a:ext cx="7736680"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9258301" y="3362326"/>
            <a:ext cx="7774782"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en-US"/>
              <a:t>Click to edit Master text styles</a:t>
            </a:r>
          </a:p>
        </p:txBody>
      </p:sp>
      <p:sp>
        <p:nvSpPr>
          <p:cNvPr id="6" name="Content Placeholder 5"/>
          <p:cNvSpPr>
            <a:spLocks noGrp="1"/>
          </p:cNvSpPr>
          <p:nvPr>
            <p:ph sz="quarter" idx="4"/>
          </p:nvPr>
        </p:nvSpPr>
        <p:spPr>
          <a:xfrm>
            <a:off x="9258301" y="5010150"/>
            <a:ext cx="7774782" cy="7369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5E722B4-2470-448F-BA61-7863DDBA9ACA}" type="datetimeFigureOut">
              <a:rPr lang="en-US" smtClean="0"/>
              <a:t>4/11/2021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28138153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5E722B4-2470-448F-BA61-7863DDBA9ACA}" type="datetimeFigureOut">
              <a:rPr lang="en-US" smtClean="0"/>
              <a:t>4/11/2021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3170566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E722B4-2470-448F-BA61-7863DDBA9ACA}" type="datetimeFigureOut">
              <a:rPr lang="en-US" smtClean="0"/>
              <a:t>4/11/2021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158201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2" y="914400"/>
            <a:ext cx="5898356" cy="3200400"/>
          </a:xfrm>
        </p:spPr>
        <p:txBody>
          <a:bodyPr anchor="b"/>
          <a:lstStyle>
            <a:lvl1pPr>
              <a:defRPr sz="6400"/>
            </a:lvl1pPr>
          </a:lstStyle>
          <a:p>
            <a:r>
              <a:rPr lang="en-US"/>
              <a:t>Click to edit Master title style</a:t>
            </a:r>
            <a:endParaRPr lang="en-US" dirty="0"/>
          </a:p>
        </p:txBody>
      </p:sp>
      <p:sp>
        <p:nvSpPr>
          <p:cNvPr id="3" name="Content Placeholder 2"/>
          <p:cNvSpPr>
            <a:spLocks noGrp="1"/>
          </p:cNvSpPr>
          <p:nvPr>
            <p:ph idx="1"/>
          </p:nvPr>
        </p:nvSpPr>
        <p:spPr>
          <a:xfrm>
            <a:off x="7774782" y="1974853"/>
            <a:ext cx="92583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259682" y="4114800"/>
            <a:ext cx="5898356"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5E722B4-2470-448F-BA61-7863DDBA9ACA}"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18807054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59682" y="914400"/>
            <a:ext cx="5898356" cy="3200400"/>
          </a:xfrm>
        </p:spPr>
        <p:txBody>
          <a:bodyPr anchor="b"/>
          <a:lstStyle>
            <a:lvl1pPr>
              <a:defRPr sz="6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774782" y="1974853"/>
            <a:ext cx="92583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en-US"/>
              <a:t>Click icon to add picture</a:t>
            </a:r>
            <a:endParaRPr lang="en-US" dirty="0"/>
          </a:p>
        </p:txBody>
      </p:sp>
      <p:sp>
        <p:nvSpPr>
          <p:cNvPr id="4" name="Text Placeholder 3"/>
          <p:cNvSpPr>
            <a:spLocks noGrp="1"/>
          </p:cNvSpPr>
          <p:nvPr>
            <p:ph type="body" sz="half" idx="2"/>
          </p:nvPr>
        </p:nvSpPr>
        <p:spPr>
          <a:xfrm>
            <a:off x="1259682" y="4114800"/>
            <a:ext cx="5898356"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en-US"/>
              <a:t>Click to edit Master text styles</a:t>
            </a:r>
          </a:p>
        </p:txBody>
      </p:sp>
      <p:sp>
        <p:nvSpPr>
          <p:cNvPr id="5" name="Date Placeholder 4"/>
          <p:cNvSpPr>
            <a:spLocks noGrp="1"/>
          </p:cNvSpPr>
          <p:nvPr>
            <p:ph type="dt" sz="half" idx="10"/>
          </p:nvPr>
        </p:nvSpPr>
        <p:spPr/>
        <p:txBody>
          <a:bodyPr/>
          <a:lstStyle/>
          <a:p>
            <a:fld id="{A5E722B4-2470-448F-BA61-7863DDBA9ACA}" type="datetimeFigureOut">
              <a:rPr lang="en-US" smtClean="0"/>
              <a:t>4/11/2021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6A9312-0B97-4108-B287-0E004BA2ABD7}" type="slidenum">
              <a:rPr lang="en-US" smtClean="0"/>
              <a:t>‹#›</a:t>
            </a:fld>
            <a:endParaRPr lang="en-US"/>
          </a:p>
        </p:txBody>
      </p:sp>
    </p:spTree>
    <p:extLst>
      <p:ext uri="{BB962C8B-B14F-4D97-AF65-F5344CB8AC3E}">
        <p14:creationId xmlns:p14="http://schemas.microsoft.com/office/powerpoint/2010/main" val="859202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730253"/>
            <a:ext cx="15773400" cy="265112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57300" y="3651250"/>
            <a:ext cx="15773400" cy="8702676"/>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7300" y="12712703"/>
            <a:ext cx="41148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A5E722B4-2470-448F-BA61-7863DDBA9ACA}" type="datetimeFigureOut">
              <a:rPr lang="en-US" smtClean="0"/>
              <a:t>4/11/2021</a:t>
            </a:fld>
            <a:endParaRPr lang="en-US"/>
          </a:p>
        </p:txBody>
      </p:sp>
      <p:sp>
        <p:nvSpPr>
          <p:cNvPr id="5" name="Footer Placeholder 4"/>
          <p:cNvSpPr>
            <a:spLocks noGrp="1"/>
          </p:cNvSpPr>
          <p:nvPr>
            <p:ph type="ftr" sz="quarter" idx="3"/>
          </p:nvPr>
        </p:nvSpPr>
        <p:spPr>
          <a:xfrm>
            <a:off x="6057900" y="12712703"/>
            <a:ext cx="61722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12712703"/>
            <a:ext cx="41148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406A9312-0B97-4108-B287-0E004BA2ABD7}" type="slidenum">
              <a:rPr lang="en-US" smtClean="0"/>
              <a:t>‹#›</a:t>
            </a:fld>
            <a:endParaRPr lang="en-US"/>
          </a:p>
        </p:txBody>
      </p:sp>
    </p:spTree>
    <p:extLst>
      <p:ext uri="{BB962C8B-B14F-4D97-AF65-F5344CB8AC3E}">
        <p14:creationId xmlns:p14="http://schemas.microsoft.com/office/powerpoint/2010/main" val="276139123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FED052F-CB89-4219-8041-07DFF2BBD43B}"/>
              </a:ext>
            </a:extLst>
          </p:cNvPr>
          <p:cNvPicPr>
            <a:picLocks noChangeAspect="1"/>
          </p:cNvPicPr>
          <p:nvPr/>
        </p:nvPicPr>
        <p:blipFill rotWithShape="1">
          <a:blip r:embed="rId2"/>
          <a:srcRect l="1475" t="861" r="43" b="54"/>
          <a:stretch/>
        </p:blipFill>
        <p:spPr>
          <a:xfrm>
            <a:off x="3658148" y="525411"/>
            <a:ext cx="10971704" cy="10972800"/>
          </a:xfrm>
          <a:prstGeom prst="rect">
            <a:avLst/>
          </a:prstGeom>
        </p:spPr>
      </p:pic>
      <p:sp>
        <p:nvSpPr>
          <p:cNvPr id="3" name="Rectangle 2">
            <a:extLst>
              <a:ext uri="{FF2B5EF4-FFF2-40B4-BE49-F238E27FC236}">
                <a16:creationId xmlns:a16="http://schemas.microsoft.com/office/drawing/2014/main" id="{0A8B8CB5-6864-4C20-A913-69889B4F3600}"/>
              </a:ext>
            </a:extLst>
          </p:cNvPr>
          <p:cNvSpPr/>
          <p:nvPr/>
        </p:nvSpPr>
        <p:spPr>
          <a:xfrm>
            <a:off x="3658148" y="11498211"/>
            <a:ext cx="10971704" cy="2062103"/>
          </a:xfrm>
          <a:prstGeom prst="rect">
            <a:avLst/>
          </a:prstGeom>
        </p:spPr>
        <p:txBody>
          <a:bodyPr wrap="square">
            <a:spAutoFit/>
          </a:bodyPr>
          <a:lstStyle/>
          <a:p>
            <a:pPr algn="just">
              <a:spcAft>
                <a:spcPts val="1000"/>
              </a:spcAft>
            </a:pPr>
            <a:r>
              <a:rPr lang="en-US" sz="1600" b="1" dirty="0">
                <a:latin typeface="Calibri" panose="020F0502020204030204" pitchFamily="34" charset="0"/>
                <a:ea typeface="Calibri" panose="020F0502020204030204" pitchFamily="34" charset="0"/>
                <a:cs typeface="Times New Roman" panose="02020603050405020304" pitchFamily="18" charset="0"/>
              </a:rPr>
              <a:t>Supplementary Figure 6.</a:t>
            </a:r>
            <a:r>
              <a:rPr lang="en-US" sz="1600" dirty="0">
                <a:latin typeface="Calibri" panose="020F0502020204030204" pitchFamily="34" charset="0"/>
                <a:ea typeface="Calibri" panose="020F0502020204030204" pitchFamily="34" charset="0"/>
                <a:cs typeface="Times New Roman" panose="02020603050405020304" pitchFamily="18" charset="0"/>
              </a:rPr>
              <a:t>  </a:t>
            </a:r>
            <a:r>
              <a:rPr lang="en-US" sz="1600" b="1" dirty="0">
                <a:latin typeface="Calibri" panose="020F0502020204030204" pitchFamily="34" charset="0"/>
                <a:ea typeface="Calibri" panose="020F0502020204030204" pitchFamily="34" charset="0"/>
                <a:cs typeface="Times New Roman" panose="02020603050405020304" pitchFamily="18" charset="0"/>
              </a:rPr>
              <a:t>Improved nuclei segmentation of </a:t>
            </a:r>
            <a:r>
              <a:rPr lang="en-US" sz="1600" b="1" dirty="0" err="1">
                <a:latin typeface="Calibri" panose="020F0502020204030204" pitchFamily="34" charset="0"/>
                <a:ea typeface="Calibri" panose="020F0502020204030204" pitchFamily="34" charset="0"/>
                <a:cs typeface="Times New Roman" panose="02020603050405020304" pitchFamily="18" charset="0"/>
              </a:rPr>
              <a:t>StarDist</a:t>
            </a:r>
            <a:r>
              <a:rPr lang="en-US" sz="1600" b="1" dirty="0">
                <a:latin typeface="Calibri" panose="020F0502020204030204" pitchFamily="34" charset="0"/>
                <a:ea typeface="Calibri" panose="020F0502020204030204" pitchFamily="34" charset="0"/>
                <a:cs typeface="Times New Roman" panose="02020603050405020304" pitchFamily="18" charset="0"/>
              </a:rPr>
              <a:t> method when trained on a mixed dataset.</a:t>
            </a:r>
            <a:r>
              <a:rPr lang="en-US" sz="1600" dirty="0">
                <a:latin typeface="Calibri" panose="020F0502020204030204" pitchFamily="34" charset="0"/>
                <a:ea typeface="Calibri" panose="020F0502020204030204" pitchFamily="34" charset="0"/>
                <a:cs typeface="Times New Roman" panose="02020603050405020304" pitchFamily="18" charset="0"/>
              </a:rPr>
              <a:t>  Representative nuclei segmentation of the </a:t>
            </a:r>
            <a:r>
              <a:rPr lang="en-US" sz="1600" dirty="0" err="1">
                <a:latin typeface="Calibri" panose="020F0502020204030204" pitchFamily="34" charset="0"/>
                <a:ea typeface="Calibri" panose="020F0502020204030204" pitchFamily="34" charset="0"/>
                <a:cs typeface="Times New Roman" panose="02020603050405020304" pitchFamily="18" charset="0"/>
              </a:rPr>
              <a:t>StarDist</a:t>
            </a:r>
            <a:r>
              <a:rPr lang="en-US" sz="1600" dirty="0">
                <a:latin typeface="Calibri" panose="020F0502020204030204" pitchFamily="34" charset="0"/>
                <a:ea typeface="Calibri" panose="020F0502020204030204" pitchFamily="34" charset="0"/>
                <a:cs typeface="Times New Roman" panose="02020603050405020304" pitchFamily="18" charset="0"/>
              </a:rPr>
              <a:t> algorithm on our cell line test images when training was conducted on our cell line A dataset (A), versus when trained on a combined dataset (B) (dataset included Kaggle, STORM colon tissue, and STORM cell line images).  Similarly, we trained </a:t>
            </a:r>
            <a:r>
              <a:rPr lang="en-US" sz="1600" dirty="0" err="1">
                <a:latin typeface="Calibri" panose="020F0502020204030204" pitchFamily="34" charset="0"/>
                <a:ea typeface="Calibri" panose="020F0502020204030204" pitchFamily="34" charset="0"/>
                <a:cs typeface="Times New Roman" panose="02020603050405020304" pitchFamily="18" charset="0"/>
              </a:rPr>
              <a:t>StarDist</a:t>
            </a:r>
            <a:r>
              <a:rPr lang="en-US" sz="1600" dirty="0">
                <a:latin typeface="Calibri" panose="020F0502020204030204" pitchFamily="34" charset="0"/>
                <a:ea typeface="Calibri" panose="020F0502020204030204" pitchFamily="34" charset="0"/>
                <a:cs typeface="Times New Roman" panose="02020603050405020304" pitchFamily="18" charset="0"/>
              </a:rPr>
              <a:t> on our colon tissue dataset and applied the model to our colon tissue test set (C), and then applied the </a:t>
            </a:r>
            <a:r>
              <a:rPr lang="en-US" sz="1600" dirty="0" err="1">
                <a:latin typeface="Calibri" panose="020F0502020204030204" pitchFamily="34" charset="0"/>
                <a:ea typeface="Calibri" panose="020F0502020204030204" pitchFamily="34" charset="0"/>
                <a:cs typeface="Times New Roman" panose="02020603050405020304" pitchFamily="18" charset="0"/>
              </a:rPr>
              <a:t>StarDist</a:t>
            </a:r>
            <a:r>
              <a:rPr lang="en-US" sz="1600" dirty="0">
                <a:latin typeface="Calibri" panose="020F0502020204030204" pitchFamily="34" charset="0"/>
                <a:ea typeface="Calibri" panose="020F0502020204030204" pitchFamily="34" charset="0"/>
                <a:cs typeface="Times New Roman" panose="02020603050405020304" pitchFamily="18" charset="0"/>
              </a:rPr>
              <a:t> trained on the combined dataset to the same test set (D).  Training on the combined dataset clearly improved instance boarder accuracy, particularly for the cell line images (B), and reduced false negatives in the tissue images (D).  ANCIS demonstrated a similar improvement when trained on the combined dataset and tested on the tissue images.  Mask R-CNN alone did not improve when trained on the combined dataset.</a:t>
            </a:r>
            <a:endParaRPr lang="en-US" sz="1600" i="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208702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D5096B1AD2CCF4FAB0BA4D16B864C84" ma:contentTypeVersion="8" ma:contentTypeDescription="Create a new document." ma:contentTypeScope="" ma:versionID="3e6634e1a46f01af2a4bae30cea8a8d1">
  <xsd:schema xmlns:xsd="http://www.w3.org/2001/XMLSchema" xmlns:xs="http://www.w3.org/2001/XMLSchema" xmlns:p="http://schemas.microsoft.com/office/2006/metadata/properties" xmlns:ns3="4c68db64-2c3b-44bc-a459-26fe4a080329" targetNamespace="http://schemas.microsoft.com/office/2006/metadata/properties" ma:root="true" ma:fieldsID="54f823baa49fc3dd204a54c49a4451f3" ns3:_="">
    <xsd:import namespace="4c68db64-2c3b-44bc-a459-26fe4a08032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GenerationTime" minOccurs="0"/>
                <xsd:element ref="ns3:MediaServiceEventHashCode"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c68db64-2c3b-44bc-a459-26fe4a08032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EB08D7F-5319-4689-ADEF-983467E8F086}">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C3D812C-65C5-41DF-87F1-2D96EDCBCA61}">
  <ds:schemaRefs>
    <ds:schemaRef ds:uri="http://schemas.microsoft.com/sharepoint/v3/contenttype/forms"/>
  </ds:schemaRefs>
</ds:datastoreItem>
</file>

<file path=customXml/itemProps3.xml><?xml version="1.0" encoding="utf-8"?>
<ds:datastoreItem xmlns:ds="http://schemas.openxmlformats.org/officeDocument/2006/customXml" ds:itemID="{496D1CFC-FFD0-4FCD-B49E-5EDB6D5251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c68db64-2c3b-44bc-a459-26fe4a08032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TotalTime>
  <Words>171</Words>
  <Application>Microsoft Office PowerPoint</Application>
  <PresentationFormat>Custom</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Mela, Christopher A</dc:creator>
  <cp:lastModifiedBy>Mela, Christopher A</cp:lastModifiedBy>
  <cp:revision>1</cp:revision>
  <dcterms:created xsi:type="dcterms:W3CDTF">2021-01-03T16:15:04Z</dcterms:created>
  <dcterms:modified xsi:type="dcterms:W3CDTF">2021-04-11T19:39:49Z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0x0101009D5096B1AD2CCF4FAB0BA4D16B864C84</vt:lpwstr>
  </property>
</Properties>
</file>