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Lst>
  <p:sldSz cx="13716000" cy="11430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953252-DD3E-44B9-BC7D-161C498F3C42}" v="1" dt="2021-04-11T19:40:30.6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9" d="100"/>
          <a:sy n="69" d="100"/>
        </p:scale>
        <p:origin x="180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 Christopher A" userId="3744e99d-2923-4ad2-9f75-6fa40f6eef64" providerId="ADAL" clId="{50953252-DD3E-44B9-BC7D-161C498F3C42}"/>
    <pc:docChg chg="modSld">
      <pc:chgData name="Mela, Christopher A" userId="3744e99d-2923-4ad2-9f75-6fa40f6eef64" providerId="ADAL" clId="{50953252-DD3E-44B9-BC7D-161C498F3C42}" dt="2021-04-11T19:40:30.606" v="0"/>
      <pc:docMkLst>
        <pc:docMk/>
      </pc:docMkLst>
      <pc:sldChg chg="modSp">
        <pc:chgData name="Mela, Christopher A" userId="3744e99d-2923-4ad2-9f75-6fa40f6eef64" providerId="ADAL" clId="{50953252-DD3E-44B9-BC7D-161C498F3C42}" dt="2021-04-11T19:40:30.606" v="0"/>
        <pc:sldMkLst>
          <pc:docMk/>
          <pc:sldMk cId="1176455550" sldId="257"/>
        </pc:sldMkLst>
        <pc:spChg chg="mod">
          <ac:chgData name="Mela, Christopher A" userId="3744e99d-2923-4ad2-9f75-6fa40f6eef64" providerId="ADAL" clId="{50953252-DD3E-44B9-BC7D-161C498F3C42}" dt="2021-04-11T19:40:30.606" v="0"/>
          <ac:spMkLst>
            <pc:docMk/>
            <pc:sldMk cId="1176455550" sldId="257"/>
            <ac:spMk id="3" creationId="{574E6742-A325-4A26-ABC7-F6FE2CB722E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700" y="1870605"/>
            <a:ext cx="11658600" cy="3979333"/>
          </a:xfrm>
        </p:spPr>
        <p:txBody>
          <a:bodyPr anchor="b"/>
          <a:lstStyle>
            <a:lvl1pPr algn="ctr">
              <a:defRPr sz="9000"/>
            </a:lvl1pPr>
          </a:lstStyle>
          <a:p>
            <a:r>
              <a:rPr lang="en-US"/>
              <a:t>Click to edit Master title style</a:t>
            </a:r>
            <a:endParaRPr lang="en-US" dirty="0"/>
          </a:p>
        </p:txBody>
      </p:sp>
      <p:sp>
        <p:nvSpPr>
          <p:cNvPr id="3" name="Subtitle 2"/>
          <p:cNvSpPr>
            <a:spLocks noGrp="1"/>
          </p:cNvSpPr>
          <p:nvPr>
            <p:ph type="subTitle" idx="1"/>
          </p:nvPr>
        </p:nvSpPr>
        <p:spPr>
          <a:xfrm>
            <a:off x="1714500" y="6003397"/>
            <a:ext cx="10287000" cy="275960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2554FBE-9476-4307-81B3-924058DC368C}"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42CDF2-90A2-48E9-B85C-25E7B9D007BD}" type="slidenum">
              <a:rPr lang="en-US" smtClean="0"/>
              <a:t>‹#›</a:t>
            </a:fld>
            <a:endParaRPr lang="en-US"/>
          </a:p>
        </p:txBody>
      </p:sp>
    </p:spTree>
    <p:extLst>
      <p:ext uri="{BB962C8B-B14F-4D97-AF65-F5344CB8AC3E}">
        <p14:creationId xmlns:p14="http://schemas.microsoft.com/office/powerpoint/2010/main" val="1434682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554FBE-9476-4307-81B3-924058DC368C}"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42CDF2-90A2-48E9-B85C-25E7B9D007BD}" type="slidenum">
              <a:rPr lang="en-US" smtClean="0"/>
              <a:t>‹#›</a:t>
            </a:fld>
            <a:endParaRPr lang="en-US"/>
          </a:p>
        </p:txBody>
      </p:sp>
    </p:spTree>
    <p:extLst>
      <p:ext uri="{BB962C8B-B14F-4D97-AF65-F5344CB8AC3E}">
        <p14:creationId xmlns:p14="http://schemas.microsoft.com/office/powerpoint/2010/main" val="2519808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15513" y="608542"/>
            <a:ext cx="2957513" cy="968639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942976" y="608542"/>
            <a:ext cx="8701088" cy="968639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554FBE-9476-4307-81B3-924058DC368C}"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42CDF2-90A2-48E9-B85C-25E7B9D007BD}" type="slidenum">
              <a:rPr lang="en-US" smtClean="0"/>
              <a:t>‹#›</a:t>
            </a:fld>
            <a:endParaRPr lang="en-US"/>
          </a:p>
        </p:txBody>
      </p:sp>
    </p:spTree>
    <p:extLst>
      <p:ext uri="{BB962C8B-B14F-4D97-AF65-F5344CB8AC3E}">
        <p14:creationId xmlns:p14="http://schemas.microsoft.com/office/powerpoint/2010/main" val="3106801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554FBE-9476-4307-81B3-924058DC368C}"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42CDF2-90A2-48E9-B85C-25E7B9D007BD}" type="slidenum">
              <a:rPr lang="en-US" smtClean="0"/>
              <a:t>‹#›</a:t>
            </a:fld>
            <a:endParaRPr lang="en-US"/>
          </a:p>
        </p:txBody>
      </p:sp>
    </p:spTree>
    <p:extLst>
      <p:ext uri="{BB962C8B-B14F-4D97-AF65-F5344CB8AC3E}">
        <p14:creationId xmlns:p14="http://schemas.microsoft.com/office/powerpoint/2010/main" val="18041636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5832" y="2849566"/>
            <a:ext cx="11830050" cy="4754562"/>
          </a:xfrm>
        </p:spPr>
        <p:txBody>
          <a:bodyPr anchor="b"/>
          <a:lstStyle>
            <a:lvl1pPr>
              <a:defRPr sz="9000"/>
            </a:lvl1pPr>
          </a:lstStyle>
          <a:p>
            <a:r>
              <a:rPr lang="en-US"/>
              <a:t>Click to edit Master title style</a:t>
            </a:r>
            <a:endParaRPr lang="en-US" dirty="0"/>
          </a:p>
        </p:txBody>
      </p:sp>
      <p:sp>
        <p:nvSpPr>
          <p:cNvPr id="3" name="Text Placeholder 2"/>
          <p:cNvSpPr>
            <a:spLocks noGrp="1"/>
          </p:cNvSpPr>
          <p:nvPr>
            <p:ph type="body" idx="1"/>
          </p:nvPr>
        </p:nvSpPr>
        <p:spPr>
          <a:xfrm>
            <a:off x="935832" y="7649107"/>
            <a:ext cx="11830050" cy="2500312"/>
          </a:xfrm>
        </p:spPr>
        <p:txBody>
          <a:bodyPr/>
          <a:lstStyle>
            <a:lvl1pPr marL="0" indent="0">
              <a:buNone/>
              <a:defRPr sz="3600">
                <a:solidFill>
                  <a:schemeClr val="tx1"/>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554FBE-9476-4307-81B3-924058DC368C}"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42CDF2-90A2-48E9-B85C-25E7B9D007BD}" type="slidenum">
              <a:rPr lang="en-US" smtClean="0"/>
              <a:t>‹#›</a:t>
            </a:fld>
            <a:endParaRPr lang="en-US"/>
          </a:p>
        </p:txBody>
      </p:sp>
    </p:spTree>
    <p:extLst>
      <p:ext uri="{BB962C8B-B14F-4D97-AF65-F5344CB8AC3E}">
        <p14:creationId xmlns:p14="http://schemas.microsoft.com/office/powerpoint/2010/main" val="3056031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42975" y="3042708"/>
            <a:ext cx="5829300" cy="72522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943725" y="3042708"/>
            <a:ext cx="5829300" cy="725223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2554FBE-9476-4307-81B3-924058DC368C}" type="datetimeFigureOut">
              <a:rPr lang="en-US" smtClean="0"/>
              <a:t>4/11/2021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42CDF2-90A2-48E9-B85C-25E7B9D007BD}" type="slidenum">
              <a:rPr lang="en-US" smtClean="0"/>
              <a:t>‹#›</a:t>
            </a:fld>
            <a:endParaRPr lang="en-US"/>
          </a:p>
        </p:txBody>
      </p:sp>
    </p:spTree>
    <p:extLst>
      <p:ext uri="{BB962C8B-B14F-4D97-AF65-F5344CB8AC3E}">
        <p14:creationId xmlns:p14="http://schemas.microsoft.com/office/powerpoint/2010/main" val="3643849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44762" y="608544"/>
            <a:ext cx="11830050" cy="22092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944763" y="2801938"/>
            <a:ext cx="5802510" cy="1373187"/>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4" name="Content Placeholder 3"/>
          <p:cNvSpPr>
            <a:spLocks noGrp="1"/>
          </p:cNvSpPr>
          <p:nvPr>
            <p:ph sz="half" idx="2"/>
          </p:nvPr>
        </p:nvSpPr>
        <p:spPr>
          <a:xfrm>
            <a:off x="944763" y="4175125"/>
            <a:ext cx="5802510" cy="61409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943726" y="2801938"/>
            <a:ext cx="5831087" cy="1373187"/>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en-US"/>
              <a:t>Click to edit Master text styles</a:t>
            </a:r>
          </a:p>
        </p:txBody>
      </p:sp>
      <p:sp>
        <p:nvSpPr>
          <p:cNvPr id="6" name="Content Placeholder 5"/>
          <p:cNvSpPr>
            <a:spLocks noGrp="1"/>
          </p:cNvSpPr>
          <p:nvPr>
            <p:ph sz="quarter" idx="4"/>
          </p:nvPr>
        </p:nvSpPr>
        <p:spPr>
          <a:xfrm>
            <a:off x="6943726" y="4175125"/>
            <a:ext cx="5831087" cy="61409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2554FBE-9476-4307-81B3-924058DC368C}" type="datetimeFigureOut">
              <a:rPr lang="en-US" smtClean="0"/>
              <a:t>4/11/2021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42CDF2-90A2-48E9-B85C-25E7B9D007BD}" type="slidenum">
              <a:rPr lang="en-US" smtClean="0"/>
              <a:t>‹#›</a:t>
            </a:fld>
            <a:endParaRPr lang="en-US"/>
          </a:p>
        </p:txBody>
      </p:sp>
    </p:spTree>
    <p:extLst>
      <p:ext uri="{BB962C8B-B14F-4D97-AF65-F5344CB8AC3E}">
        <p14:creationId xmlns:p14="http://schemas.microsoft.com/office/powerpoint/2010/main" val="1853436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2554FBE-9476-4307-81B3-924058DC368C}" type="datetimeFigureOut">
              <a:rPr lang="en-US" smtClean="0"/>
              <a:t>4/11/2021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42CDF2-90A2-48E9-B85C-25E7B9D007BD}" type="slidenum">
              <a:rPr lang="en-US" smtClean="0"/>
              <a:t>‹#›</a:t>
            </a:fld>
            <a:endParaRPr lang="en-US"/>
          </a:p>
        </p:txBody>
      </p:sp>
    </p:spTree>
    <p:extLst>
      <p:ext uri="{BB962C8B-B14F-4D97-AF65-F5344CB8AC3E}">
        <p14:creationId xmlns:p14="http://schemas.microsoft.com/office/powerpoint/2010/main" val="1869656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554FBE-9476-4307-81B3-924058DC368C}" type="datetimeFigureOut">
              <a:rPr lang="en-US" smtClean="0"/>
              <a:t>4/11/2021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42CDF2-90A2-48E9-B85C-25E7B9D007BD}" type="slidenum">
              <a:rPr lang="en-US" smtClean="0"/>
              <a:t>‹#›</a:t>
            </a:fld>
            <a:endParaRPr lang="en-US"/>
          </a:p>
        </p:txBody>
      </p:sp>
    </p:spTree>
    <p:extLst>
      <p:ext uri="{BB962C8B-B14F-4D97-AF65-F5344CB8AC3E}">
        <p14:creationId xmlns:p14="http://schemas.microsoft.com/office/powerpoint/2010/main" val="3181020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4762" y="762000"/>
            <a:ext cx="4423767" cy="2667000"/>
          </a:xfrm>
        </p:spPr>
        <p:txBody>
          <a:bodyPr anchor="b"/>
          <a:lstStyle>
            <a:lvl1pPr>
              <a:defRPr sz="4800"/>
            </a:lvl1pPr>
          </a:lstStyle>
          <a:p>
            <a:r>
              <a:rPr lang="en-US"/>
              <a:t>Click to edit Master title style</a:t>
            </a:r>
            <a:endParaRPr lang="en-US" dirty="0"/>
          </a:p>
        </p:txBody>
      </p:sp>
      <p:sp>
        <p:nvSpPr>
          <p:cNvPr id="3" name="Content Placeholder 2"/>
          <p:cNvSpPr>
            <a:spLocks noGrp="1"/>
          </p:cNvSpPr>
          <p:nvPr>
            <p:ph idx="1"/>
          </p:nvPr>
        </p:nvSpPr>
        <p:spPr>
          <a:xfrm>
            <a:off x="5831087" y="1645711"/>
            <a:ext cx="6943725" cy="812270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44762" y="3429000"/>
            <a:ext cx="4423767" cy="6352647"/>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p:cNvSpPr>
            <a:spLocks noGrp="1"/>
          </p:cNvSpPr>
          <p:nvPr>
            <p:ph type="dt" sz="half" idx="10"/>
          </p:nvPr>
        </p:nvSpPr>
        <p:spPr/>
        <p:txBody>
          <a:bodyPr/>
          <a:lstStyle/>
          <a:p>
            <a:fld id="{32554FBE-9476-4307-81B3-924058DC368C}" type="datetimeFigureOut">
              <a:rPr lang="en-US" smtClean="0"/>
              <a:t>4/11/2021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42CDF2-90A2-48E9-B85C-25E7B9D007BD}" type="slidenum">
              <a:rPr lang="en-US" smtClean="0"/>
              <a:t>‹#›</a:t>
            </a:fld>
            <a:endParaRPr lang="en-US"/>
          </a:p>
        </p:txBody>
      </p:sp>
    </p:spTree>
    <p:extLst>
      <p:ext uri="{BB962C8B-B14F-4D97-AF65-F5344CB8AC3E}">
        <p14:creationId xmlns:p14="http://schemas.microsoft.com/office/powerpoint/2010/main" val="3208423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44762" y="762000"/>
            <a:ext cx="4423767" cy="2667000"/>
          </a:xfrm>
        </p:spPr>
        <p:txBody>
          <a:bodyPr anchor="b"/>
          <a:lstStyle>
            <a:lvl1pPr>
              <a:defRPr sz="4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831087" y="1645711"/>
            <a:ext cx="6943725" cy="8122708"/>
          </a:xfrm>
        </p:spPr>
        <p:txBody>
          <a:bodyPr anchor="t"/>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en-US"/>
              <a:t>Click icon to add picture</a:t>
            </a:r>
            <a:endParaRPr lang="en-US" dirty="0"/>
          </a:p>
        </p:txBody>
      </p:sp>
      <p:sp>
        <p:nvSpPr>
          <p:cNvPr id="4" name="Text Placeholder 3"/>
          <p:cNvSpPr>
            <a:spLocks noGrp="1"/>
          </p:cNvSpPr>
          <p:nvPr>
            <p:ph type="body" sz="half" idx="2"/>
          </p:nvPr>
        </p:nvSpPr>
        <p:spPr>
          <a:xfrm>
            <a:off x="944762" y="3429000"/>
            <a:ext cx="4423767" cy="6352647"/>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en-US"/>
              <a:t>Click to edit Master text styles</a:t>
            </a:r>
          </a:p>
        </p:txBody>
      </p:sp>
      <p:sp>
        <p:nvSpPr>
          <p:cNvPr id="5" name="Date Placeholder 4"/>
          <p:cNvSpPr>
            <a:spLocks noGrp="1"/>
          </p:cNvSpPr>
          <p:nvPr>
            <p:ph type="dt" sz="half" idx="10"/>
          </p:nvPr>
        </p:nvSpPr>
        <p:spPr/>
        <p:txBody>
          <a:bodyPr/>
          <a:lstStyle/>
          <a:p>
            <a:fld id="{32554FBE-9476-4307-81B3-924058DC368C}" type="datetimeFigureOut">
              <a:rPr lang="en-US" smtClean="0"/>
              <a:t>4/11/2021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42CDF2-90A2-48E9-B85C-25E7B9D007BD}" type="slidenum">
              <a:rPr lang="en-US" smtClean="0"/>
              <a:t>‹#›</a:t>
            </a:fld>
            <a:endParaRPr lang="en-US"/>
          </a:p>
        </p:txBody>
      </p:sp>
    </p:spTree>
    <p:extLst>
      <p:ext uri="{BB962C8B-B14F-4D97-AF65-F5344CB8AC3E}">
        <p14:creationId xmlns:p14="http://schemas.microsoft.com/office/powerpoint/2010/main" val="3908143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2975" y="608544"/>
            <a:ext cx="11830050" cy="22092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42975" y="3042708"/>
            <a:ext cx="11830050" cy="7252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42975" y="10593919"/>
            <a:ext cx="3086100" cy="608542"/>
          </a:xfrm>
          <a:prstGeom prst="rect">
            <a:avLst/>
          </a:prstGeom>
        </p:spPr>
        <p:txBody>
          <a:bodyPr vert="horz" lIns="91440" tIns="45720" rIns="91440" bIns="45720" rtlCol="0" anchor="ctr"/>
          <a:lstStyle>
            <a:lvl1pPr algn="l">
              <a:defRPr sz="1800">
                <a:solidFill>
                  <a:schemeClr val="tx1">
                    <a:tint val="75000"/>
                  </a:schemeClr>
                </a:solidFill>
              </a:defRPr>
            </a:lvl1pPr>
          </a:lstStyle>
          <a:p>
            <a:fld id="{32554FBE-9476-4307-81B3-924058DC368C}" type="datetimeFigureOut">
              <a:rPr lang="en-US" smtClean="0"/>
              <a:t>4/11/2021</a:t>
            </a:fld>
            <a:endParaRPr lang="en-US"/>
          </a:p>
        </p:txBody>
      </p:sp>
      <p:sp>
        <p:nvSpPr>
          <p:cNvPr id="5" name="Footer Placeholder 4"/>
          <p:cNvSpPr>
            <a:spLocks noGrp="1"/>
          </p:cNvSpPr>
          <p:nvPr>
            <p:ph type="ftr" sz="quarter" idx="3"/>
          </p:nvPr>
        </p:nvSpPr>
        <p:spPr>
          <a:xfrm>
            <a:off x="4543425" y="10593919"/>
            <a:ext cx="4629150" cy="608542"/>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686925" y="10593919"/>
            <a:ext cx="3086100" cy="608542"/>
          </a:xfrm>
          <a:prstGeom prst="rect">
            <a:avLst/>
          </a:prstGeom>
        </p:spPr>
        <p:txBody>
          <a:bodyPr vert="horz" lIns="91440" tIns="45720" rIns="91440" bIns="45720" rtlCol="0" anchor="ctr"/>
          <a:lstStyle>
            <a:lvl1pPr algn="r">
              <a:defRPr sz="1800">
                <a:solidFill>
                  <a:schemeClr val="tx1">
                    <a:tint val="75000"/>
                  </a:schemeClr>
                </a:solidFill>
              </a:defRPr>
            </a:lvl1pPr>
          </a:lstStyle>
          <a:p>
            <a:fld id="{4642CDF2-90A2-48E9-B85C-25E7B9D007BD}" type="slidenum">
              <a:rPr lang="en-US" smtClean="0"/>
              <a:t>‹#›</a:t>
            </a:fld>
            <a:endParaRPr lang="en-US"/>
          </a:p>
        </p:txBody>
      </p:sp>
    </p:spTree>
    <p:extLst>
      <p:ext uri="{BB962C8B-B14F-4D97-AF65-F5344CB8AC3E}">
        <p14:creationId xmlns:p14="http://schemas.microsoft.com/office/powerpoint/2010/main" val="17429991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BE489B0-689F-48C0-B4A8-5870C7659503}"/>
              </a:ext>
            </a:extLst>
          </p:cNvPr>
          <p:cNvPicPr>
            <a:picLocks noChangeAspect="1"/>
          </p:cNvPicPr>
          <p:nvPr/>
        </p:nvPicPr>
        <p:blipFill rotWithShape="1">
          <a:blip r:embed="rId2"/>
          <a:srcRect l="1393" t="2105" r="50" b="2684"/>
          <a:stretch/>
        </p:blipFill>
        <p:spPr>
          <a:xfrm>
            <a:off x="1371600" y="3889893"/>
            <a:ext cx="10972800" cy="3650214"/>
          </a:xfrm>
          <a:prstGeom prst="rect">
            <a:avLst/>
          </a:prstGeom>
        </p:spPr>
      </p:pic>
      <p:sp>
        <p:nvSpPr>
          <p:cNvPr id="3" name="Rectangle 2">
            <a:extLst>
              <a:ext uri="{FF2B5EF4-FFF2-40B4-BE49-F238E27FC236}">
                <a16:creationId xmlns:a16="http://schemas.microsoft.com/office/drawing/2014/main" id="{574E6742-A325-4A26-ABC7-F6FE2CB722EC}"/>
              </a:ext>
            </a:extLst>
          </p:cNvPr>
          <p:cNvSpPr/>
          <p:nvPr/>
        </p:nvSpPr>
        <p:spPr>
          <a:xfrm>
            <a:off x="1371600" y="7540107"/>
            <a:ext cx="10972800" cy="1569660"/>
          </a:xfrm>
          <a:prstGeom prst="rect">
            <a:avLst/>
          </a:prstGeom>
        </p:spPr>
        <p:txBody>
          <a:bodyPr wrap="square">
            <a:spAutoFit/>
          </a:bodyPr>
          <a:lstStyle/>
          <a:p>
            <a:pPr algn="just">
              <a:spcAft>
                <a:spcPts val="1000"/>
              </a:spcAft>
            </a:pPr>
            <a:r>
              <a:rPr lang="en-US" sz="1600" b="1" dirty="0">
                <a:latin typeface="Calibri" panose="020F0502020204030204" pitchFamily="34" charset="0"/>
                <a:ea typeface="Calibri" panose="020F0502020204030204" pitchFamily="34" charset="0"/>
                <a:cs typeface="Times New Roman" panose="02020603050405020304" pitchFamily="18" charset="0"/>
              </a:rPr>
              <a:t>Supplementary Figure 7.</a:t>
            </a:r>
            <a:r>
              <a:rPr lang="en-US" sz="1600" i="1" dirty="0">
                <a:latin typeface="Calibri" panose="020F0502020204030204" pitchFamily="34" charset="0"/>
                <a:ea typeface="Calibri" panose="020F0502020204030204" pitchFamily="34" charset="0"/>
                <a:cs typeface="Times New Roman" panose="02020603050405020304" pitchFamily="18" charset="0"/>
              </a:rPr>
              <a:t>  </a:t>
            </a:r>
            <a:r>
              <a:rPr lang="en-US" sz="1600" b="1" dirty="0">
                <a:latin typeface="Calibri" panose="020F0502020204030204" pitchFamily="34" charset="0"/>
                <a:ea typeface="Calibri" panose="020F0502020204030204" pitchFamily="34" charset="0"/>
                <a:cs typeface="Times New Roman" panose="02020603050405020304" pitchFamily="18" charset="0"/>
              </a:rPr>
              <a:t>Improper noise model can result in nuclei deletion when denoising</a:t>
            </a:r>
            <a:r>
              <a:rPr lang="en-US" sz="1600" dirty="0">
                <a:latin typeface="Calibri" panose="020F0502020204030204" pitchFamily="34" charset="0"/>
                <a:ea typeface="Calibri" panose="020F0502020204030204" pitchFamily="34" charset="0"/>
                <a:cs typeface="Times New Roman" panose="02020603050405020304" pitchFamily="18" charset="0"/>
              </a:rPr>
              <a:t>.  When conducting denoising using an improperly trained </a:t>
            </a:r>
            <a:r>
              <a:rPr lang="en-US" sz="1600" dirty="0" err="1">
                <a:latin typeface="Calibri" panose="020F0502020204030204" pitchFamily="34" charset="0"/>
                <a:ea typeface="Calibri" panose="020F0502020204030204" pitchFamily="34" charset="0"/>
                <a:cs typeface="Times New Roman" panose="02020603050405020304" pitchFamily="18" charset="0"/>
              </a:rPr>
              <a:t>UNet</a:t>
            </a:r>
            <a:r>
              <a:rPr lang="en-US" sz="1600" dirty="0">
                <a:latin typeface="Calibri" panose="020F0502020204030204" pitchFamily="34" charset="0"/>
                <a:ea typeface="Calibri" panose="020F0502020204030204" pitchFamily="34" charset="0"/>
                <a:cs typeface="Times New Roman" panose="02020603050405020304" pitchFamily="18" charset="0"/>
              </a:rPr>
              <a:t> noise model (trained only on dense noise), less noisy super-resolution images from our colon tissue dataset (A), which also contain less densely labeled nuclei, sometimes suffered from nuclei deletion (C) due to the networks inability to accurately distinguish noise from cell data (B).  The noise probability map (B) from the </a:t>
            </a:r>
            <a:r>
              <a:rPr lang="en-US" sz="1600" dirty="0" err="1">
                <a:latin typeface="Calibri" panose="020F0502020204030204" pitchFamily="34" charset="0"/>
                <a:ea typeface="Calibri" panose="020F0502020204030204" pitchFamily="34" charset="0"/>
                <a:cs typeface="Times New Roman" panose="02020603050405020304" pitchFamily="18" charset="0"/>
              </a:rPr>
              <a:t>UNet</a:t>
            </a:r>
            <a:r>
              <a:rPr lang="en-US" sz="1600" dirty="0">
                <a:latin typeface="Calibri" panose="020F0502020204030204" pitchFamily="34" charset="0"/>
                <a:ea typeface="Calibri" panose="020F0502020204030204" pitchFamily="34" charset="0"/>
                <a:cs typeface="Times New Roman" panose="02020603050405020304" pitchFamily="18" charset="0"/>
              </a:rPr>
              <a:t> model shows a high probability of suspected noise (white regions) over several nuclei sites.  The resulting denoised image, when this model is applied to the original image (A), shows the deletion of real nuclei (C).</a:t>
            </a:r>
            <a:endParaRPr lang="en-US" sz="1600" i="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7645555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D5096B1AD2CCF4FAB0BA4D16B864C84" ma:contentTypeVersion="8" ma:contentTypeDescription="Create a new document." ma:contentTypeScope="" ma:versionID="3e6634e1a46f01af2a4bae30cea8a8d1">
  <xsd:schema xmlns:xsd="http://www.w3.org/2001/XMLSchema" xmlns:xs="http://www.w3.org/2001/XMLSchema" xmlns:p="http://schemas.microsoft.com/office/2006/metadata/properties" xmlns:ns3="4c68db64-2c3b-44bc-a459-26fe4a080329" targetNamespace="http://schemas.microsoft.com/office/2006/metadata/properties" ma:root="true" ma:fieldsID="54f823baa49fc3dd204a54c49a4451f3" ns3:_="">
    <xsd:import namespace="4c68db64-2c3b-44bc-a459-26fe4a08032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c68db64-2c3b-44bc-a459-26fe4a08032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AE3A11-0E34-4774-A1BE-3AE3AB7F9A0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D71BA02-6428-429A-9532-B4927F007440}">
  <ds:schemaRefs>
    <ds:schemaRef ds:uri="http://schemas.microsoft.com/sharepoint/v3/contenttype/forms"/>
  </ds:schemaRefs>
</ds:datastoreItem>
</file>

<file path=customXml/itemProps3.xml><?xml version="1.0" encoding="utf-8"?>
<ds:datastoreItem xmlns:ds="http://schemas.openxmlformats.org/officeDocument/2006/customXml" ds:itemID="{B1C12830-7F1C-4FBD-B0CE-CA5FB30EAA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c68db64-2c3b-44bc-a459-26fe4a0803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3</TotalTime>
  <Words>128</Words>
  <Application>Microsoft Office PowerPoint</Application>
  <PresentationFormat>Custom</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Mela, Christopher A</dc:creator>
  <cp:lastModifiedBy>Mela, Christopher A</cp:lastModifiedBy>
  <cp:revision>1</cp:revision>
  <dcterms:created xsi:type="dcterms:W3CDTF">2021-01-03T16:19:06Z</dcterms:created>
  <dcterms:modified xsi:type="dcterms:W3CDTF">2021-04-11T19:40:37Z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0x0101009D5096B1AD2CCF4FAB0BA4D16B864C84</vt:lpwstr>
  </property>
</Properties>
</file>