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55" autoAdjust="0"/>
    <p:restoredTop sz="94291" autoAdjust="0"/>
  </p:normalViewPr>
  <p:slideViewPr>
    <p:cSldViewPr>
      <p:cViewPr varScale="1">
        <p:scale>
          <a:sx n="150" d="100"/>
          <a:sy n="150" d="100"/>
        </p:scale>
        <p:origin x="2072" y="16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Si%20Mohamed\Desktop\Labo%20Burnier\Paper_Prisca-13%20Janvier%202021\Figures%20Plots_ctDNA%20UM%20paper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Si%20Mohamed\Desktop\Labo%20Burnier\Paper_Prisca-13%20Janvier%202021\Figures%20Plots_ctDNA%20UM%20pap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'SFig3F&amp;G correlation'!$A$3:$A$32</c:f>
              <c:numCache>
                <c:formatCode>General</c:formatCode>
                <c:ptCount val="30"/>
                <c:pt idx="0">
                  <c:v>70</c:v>
                </c:pt>
                <c:pt idx="1">
                  <c:v>60</c:v>
                </c:pt>
                <c:pt idx="2">
                  <c:v>68</c:v>
                </c:pt>
                <c:pt idx="3">
                  <c:v>48</c:v>
                </c:pt>
                <c:pt idx="4">
                  <c:v>62</c:v>
                </c:pt>
                <c:pt idx="5">
                  <c:v>69</c:v>
                </c:pt>
                <c:pt idx="6">
                  <c:v>85</c:v>
                </c:pt>
                <c:pt idx="7">
                  <c:v>82</c:v>
                </c:pt>
                <c:pt idx="8">
                  <c:v>37</c:v>
                </c:pt>
                <c:pt idx="9">
                  <c:v>38</c:v>
                </c:pt>
                <c:pt idx="10">
                  <c:v>71</c:v>
                </c:pt>
                <c:pt idx="11">
                  <c:v>38</c:v>
                </c:pt>
                <c:pt idx="12">
                  <c:v>51</c:v>
                </c:pt>
                <c:pt idx="13">
                  <c:v>73</c:v>
                </c:pt>
                <c:pt idx="14">
                  <c:v>72</c:v>
                </c:pt>
                <c:pt idx="15">
                  <c:v>80</c:v>
                </c:pt>
                <c:pt idx="16">
                  <c:v>79</c:v>
                </c:pt>
                <c:pt idx="17">
                  <c:v>83</c:v>
                </c:pt>
                <c:pt idx="18">
                  <c:v>64</c:v>
                </c:pt>
                <c:pt idx="19">
                  <c:v>70</c:v>
                </c:pt>
                <c:pt idx="20">
                  <c:v>77</c:v>
                </c:pt>
                <c:pt idx="21">
                  <c:v>57</c:v>
                </c:pt>
                <c:pt idx="22">
                  <c:v>68</c:v>
                </c:pt>
                <c:pt idx="23">
                  <c:v>35</c:v>
                </c:pt>
                <c:pt idx="24">
                  <c:v>80</c:v>
                </c:pt>
                <c:pt idx="25">
                  <c:v>60</c:v>
                </c:pt>
                <c:pt idx="26">
                  <c:v>47</c:v>
                </c:pt>
                <c:pt idx="27">
                  <c:v>45</c:v>
                </c:pt>
                <c:pt idx="28">
                  <c:v>60</c:v>
                </c:pt>
                <c:pt idx="29">
                  <c:v>44</c:v>
                </c:pt>
              </c:numCache>
            </c:numRef>
          </c:xVal>
          <c:yVal>
            <c:numRef>
              <c:f>'SFig3F&amp;G correlation'!$B$3:$B$32</c:f>
              <c:numCache>
                <c:formatCode>General</c:formatCode>
                <c:ptCount val="30"/>
                <c:pt idx="0">
                  <c:v>4.2</c:v>
                </c:pt>
                <c:pt idx="1">
                  <c:v>5.7750000000000004</c:v>
                </c:pt>
                <c:pt idx="2">
                  <c:v>2.97</c:v>
                </c:pt>
                <c:pt idx="3">
                  <c:v>3.74</c:v>
                </c:pt>
                <c:pt idx="4">
                  <c:v>25.52</c:v>
                </c:pt>
                <c:pt idx="5">
                  <c:v>2.31</c:v>
                </c:pt>
                <c:pt idx="6">
                  <c:v>29.26</c:v>
                </c:pt>
                <c:pt idx="7">
                  <c:v>45.8</c:v>
                </c:pt>
                <c:pt idx="8">
                  <c:v>31.35</c:v>
                </c:pt>
                <c:pt idx="9">
                  <c:v>3.1745999999999999</c:v>
                </c:pt>
                <c:pt idx="10">
                  <c:v>9.7680000000000007</c:v>
                </c:pt>
                <c:pt idx="11">
                  <c:v>0.66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3.08</c:v>
                </c:pt>
                <c:pt idx="21">
                  <c:v>12.1</c:v>
                </c:pt>
                <c:pt idx="22">
                  <c:v>4.29</c:v>
                </c:pt>
                <c:pt idx="23">
                  <c:v>13.28</c:v>
                </c:pt>
                <c:pt idx="24">
                  <c:v>2.31</c:v>
                </c:pt>
                <c:pt idx="25">
                  <c:v>0</c:v>
                </c:pt>
                <c:pt idx="26">
                  <c:v>0.99</c:v>
                </c:pt>
                <c:pt idx="27">
                  <c:v>2.31</c:v>
                </c:pt>
                <c:pt idx="28">
                  <c:v>4.4000000000000004</c:v>
                </c:pt>
                <c:pt idx="2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12F-A94E-B472-AA2E1DC15C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4002704"/>
        <c:axId val="704005328"/>
      </c:scatterChart>
      <c:valAx>
        <c:axId val="704002704"/>
        <c:scaling>
          <c:orientation val="minMax"/>
          <c:max val="90"/>
          <c:min val="30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4005328"/>
        <c:crossesAt val="-5"/>
        <c:crossBetween val="midCat"/>
        <c:minorUnit val="5"/>
      </c:valAx>
      <c:valAx>
        <c:axId val="704005328"/>
        <c:scaling>
          <c:orientation val="minMax"/>
          <c:min val="-5"/>
        </c:scaling>
        <c:delete val="0"/>
        <c:axPos val="l"/>
        <c:numFmt formatCode="General" sourceLinked="1"/>
        <c:majorTickMark val="out"/>
        <c:minorTickMark val="out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4002704"/>
        <c:crosses val="autoZero"/>
        <c:crossBetween val="midCat"/>
        <c:minorUnit val="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'SFig3F&amp;G correlation'!$A$36:$A$72</c:f>
              <c:numCache>
                <c:formatCode>General</c:formatCode>
                <c:ptCount val="37"/>
                <c:pt idx="0">
                  <c:v>11.4</c:v>
                </c:pt>
                <c:pt idx="1">
                  <c:v>24</c:v>
                </c:pt>
                <c:pt idx="2">
                  <c:v>22</c:v>
                </c:pt>
                <c:pt idx="3">
                  <c:v>91</c:v>
                </c:pt>
                <c:pt idx="4">
                  <c:v>101.1</c:v>
                </c:pt>
                <c:pt idx="5">
                  <c:v>7.5</c:v>
                </c:pt>
                <c:pt idx="6">
                  <c:v>11.28</c:v>
                </c:pt>
                <c:pt idx="7">
                  <c:v>33.799999999999997</c:v>
                </c:pt>
                <c:pt idx="8">
                  <c:v>4.3600000000000003</c:v>
                </c:pt>
                <c:pt idx="9">
                  <c:v>206</c:v>
                </c:pt>
                <c:pt idx="10">
                  <c:v>266</c:v>
                </c:pt>
                <c:pt idx="11">
                  <c:v>39</c:v>
                </c:pt>
                <c:pt idx="12">
                  <c:v>95.6</c:v>
                </c:pt>
                <c:pt idx="13">
                  <c:v>20</c:v>
                </c:pt>
                <c:pt idx="14">
                  <c:v>107</c:v>
                </c:pt>
                <c:pt idx="15">
                  <c:v>29.8</c:v>
                </c:pt>
                <c:pt idx="16">
                  <c:v>27.4</c:v>
                </c:pt>
                <c:pt idx="17">
                  <c:v>76</c:v>
                </c:pt>
                <c:pt idx="18">
                  <c:v>65.599999999999994</c:v>
                </c:pt>
                <c:pt idx="19">
                  <c:v>182</c:v>
                </c:pt>
                <c:pt idx="20">
                  <c:v>38</c:v>
                </c:pt>
                <c:pt idx="21">
                  <c:v>53.6</c:v>
                </c:pt>
                <c:pt idx="22">
                  <c:v>65</c:v>
                </c:pt>
                <c:pt idx="23">
                  <c:v>57.6</c:v>
                </c:pt>
                <c:pt idx="24">
                  <c:v>45.8</c:v>
                </c:pt>
                <c:pt idx="25">
                  <c:v>9.7720000000000002</c:v>
                </c:pt>
                <c:pt idx="26">
                  <c:v>5.32</c:v>
                </c:pt>
                <c:pt idx="27">
                  <c:v>10.039999999999999</c:v>
                </c:pt>
                <c:pt idx="28">
                  <c:v>3.04</c:v>
                </c:pt>
                <c:pt idx="29">
                  <c:v>2.12</c:v>
                </c:pt>
                <c:pt idx="30">
                  <c:v>9.27</c:v>
                </c:pt>
                <c:pt idx="31">
                  <c:v>13.68</c:v>
                </c:pt>
                <c:pt idx="32">
                  <c:v>14.31</c:v>
                </c:pt>
                <c:pt idx="33">
                  <c:v>15.3</c:v>
                </c:pt>
                <c:pt idx="34">
                  <c:v>13.05</c:v>
                </c:pt>
                <c:pt idx="35">
                  <c:v>20.96</c:v>
                </c:pt>
                <c:pt idx="36">
                  <c:v>15.68</c:v>
                </c:pt>
              </c:numCache>
            </c:numRef>
          </c:xVal>
          <c:yVal>
            <c:numRef>
              <c:f>'SFig3F&amp;G correlation'!$B$36:$B$72</c:f>
              <c:numCache>
                <c:formatCode>General</c:formatCode>
                <c:ptCount val="37"/>
                <c:pt idx="0">
                  <c:v>0</c:v>
                </c:pt>
                <c:pt idx="1">
                  <c:v>0</c:v>
                </c:pt>
                <c:pt idx="2">
                  <c:v>4.18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3.08</c:v>
                </c:pt>
                <c:pt idx="14">
                  <c:v>5.7750000000000004</c:v>
                </c:pt>
                <c:pt idx="15">
                  <c:v>12.1</c:v>
                </c:pt>
                <c:pt idx="16">
                  <c:v>4.29</c:v>
                </c:pt>
                <c:pt idx="17">
                  <c:v>13.282500000000001</c:v>
                </c:pt>
                <c:pt idx="18">
                  <c:v>2.97</c:v>
                </c:pt>
                <c:pt idx="19">
                  <c:v>3.74</c:v>
                </c:pt>
                <c:pt idx="20">
                  <c:v>25.52</c:v>
                </c:pt>
                <c:pt idx="21">
                  <c:v>2.31</c:v>
                </c:pt>
                <c:pt idx="22">
                  <c:v>29.26</c:v>
                </c:pt>
                <c:pt idx="23">
                  <c:v>0</c:v>
                </c:pt>
                <c:pt idx="24">
                  <c:v>52.8</c:v>
                </c:pt>
                <c:pt idx="25">
                  <c:v>2.31</c:v>
                </c:pt>
                <c:pt idx="26">
                  <c:v>0</c:v>
                </c:pt>
                <c:pt idx="27">
                  <c:v>31.35</c:v>
                </c:pt>
                <c:pt idx="28">
                  <c:v>0.99</c:v>
                </c:pt>
                <c:pt idx="29">
                  <c:v>2.31</c:v>
                </c:pt>
                <c:pt idx="30">
                  <c:v>4.2699999999999996</c:v>
                </c:pt>
                <c:pt idx="31">
                  <c:v>3.1745999999999999</c:v>
                </c:pt>
                <c:pt idx="32">
                  <c:v>9.7680000000000007</c:v>
                </c:pt>
                <c:pt idx="33">
                  <c:v>0.66</c:v>
                </c:pt>
                <c:pt idx="34">
                  <c:v>1.4</c:v>
                </c:pt>
                <c:pt idx="35">
                  <c:v>0</c:v>
                </c:pt>
                <c:pt idx="36">
                  <c:v>4.4000000000000004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50B-1044-81AF-7A1CBA7DA6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4002704"/>
        <c:axId val="704005328"/>
      </c:scatterChart>
      <c:valAx>
        <c:axId val="704002704"/>
        <c:scaling>
          <c:orientation val="minMax"/>
          <c:max val="300"/>
          <c:min val="-25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4005328"/>
        <c:crossesAt val="-5"/>
        <c:crossBetween val="midCat"/>
        <c:majorUnit val="50"/>
        <c:minorUnit val="25"/>
      </c:valAx>
      <c:valAx>
        <c:axId val="704005328"/>
        <c:scaling>
          <c:orientation val="minMax"/>
          <c:max val="60"/>
          <c:min val="-5"/>
        </c:scaling>
        <c:delete val="0"/>
        <c:axPos val="l"/>
        <c:numFmt formatCode="General" sourceLinked="1"/>
        <c:majorTickMark val="out"/>
        <c:minorTickMark val="out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4002704"/>
        <c:crossesAt val="-25"/>
        <c:crossBetween val="midCat"/>
        <c:majorUnit val="15"/>
        <c:minorUnit val="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D2954-4F81-A041-9842-D2E505699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61489-3DAD-4541-BDBF-21E7151D04A4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6F75B-8754-5745-8454-1F8F7DEE9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3E65F-3641-8A43-807A-6EFF2A4EB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6DA14-0C7C-7A41-85AF-648E24BE50B3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6436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2C5BC-0BA3-3944-B0BB-72A544EB5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DFA10-CEFE-0448-A75A-B4A92DFEFC53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1CF91-F95F-2D49-9460-F6F52703A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5426E-53C0-124B-84C1-2CC119FC7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BFA15-1B6D-2A4B-9C63-B8C52C4DD224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3283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C2BBC-ECB5-E24A-8B64-C262FDBEA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B44D-B115-6E46-A35A-637B8F90096A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2DAF59-7DC2-0B49-BDA4-152BC75D9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750C5-6248-8C40-A2AB-F3C7DD15E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3394B-7FF7-0344-B9DE-B6BE35C96247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89752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2FFE0-E418-644E-96BD-371751F5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56A61-4313-6C41-B4FC-4C9D15B81EE2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FB89D-842E-9747-80BB-C219D1A93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1921F-237F-3A4F-93B4-5EA8E18F5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AB53F-32A0-494D-B9F0-7EE30811C841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22795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F7A62-506C-9543-BA09-23A1FF7F7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452D8-B92E-E147-BF09-34B2B906155B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EEFA6-296A-6F4C-9E8A-758777B0C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192A8-91CE-064C-9F49-61028AEDE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7E19B-2EDD-F542-9A61-96C19CE8332F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110567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3C3D4F6-2AC5-5B43-8CC9-E69CE1D33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32306-8C3A-B749-A865-9B5C66D0958F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7B96620-B860-9445-860E-EE00CDB81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7ECD608-161A-AE40-86C5-6A45BAC86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16E40-1241-DC4A-8E64-67E3CCE701C9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633586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F19E3A1-ABBD-9145-A32B-9F847D7DC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2A408-B7B8-BA43-8ADF-9C3D397A91B4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68F987-B70F-F240-9FA5-131F81665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6909FB7-5831-C042-A886-2A34924BA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B70CF-7407-C742-85F2-F05E87CD2A4A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176450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364FE1D-2ED2-434F-978F-7780A3790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A2096-FA3E-B74E-8AFB-A1ABC163A46F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BCD6192-7B30-8D4E-8876-3A553A187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C7F42EA-B3A8-B647-855D-83AEA4422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A0B42-FC2E-E84C-9A66-F74E41BD917A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829131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44871E6-40AD-D44B-9777-B6971A4F1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B43BF-47E4-1747-A600-B3A7CD1439F5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5FEABBE-4330-E54B-AF4C-2E0CD53CD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208CC4-732D-6045-89E8-8738D28F8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28F4E-DDDF-CD4E-9415-A903B7997A56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656448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3E67E1F-2C3D-0447-A84D-3CF4ACC66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FA07E-6A2C-9F4F-8110-2C8E0540EC69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FD4ECE9-E988-D346-99A1-FA33302AD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DFEF7E4-8674-C841-A21E-1B2C04D30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C74D4-D140-3344-B9F6-E683AC01FEE8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87590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781323B-FE35-3E49-87A3-22DB4819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1FF28-D5E0-7246-A8B3-98EB673B855A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E60E268-1ECE-CE4A-BFA8-7AF8761AC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39E1AC3-75A6-B347-B546-B9DE5F31D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04BE6-216C-A449-8765-9495B600D455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71874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A704070-0D7D-DE49-9933-C47F2BD3EBE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  <a:endParaRPr lang="en-US" altLang="fr-F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2F2A4F6-2212-414B-9BBD-B19C46C0A78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  <a:endParaRPr lang="en-US" alt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C48AA-D385-DE44-A87C-37C666D75E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8BFB9C-9695-D741-983A-350F28A2CF92}" type="datetimeFigureOut">
              <a:rPr lang="en-US"/>
              <a:pPr>
                <a:defRPr/>
              </a:pPr>
              <a:t>5/8/21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599C5-F458-C242-83E1-32827D0257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90F47-B4FF-D64B-B1BC-A475D5DDB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F9920E5-9AAF-F24F-A67D-D378E2253251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102">
            <a:extLst>
              <a:ext uri="{FF2B5EF4-FFF2-40B4-BE49-F238E27FC236}">
                <a16:creationId xmlns:a16="http://schemas.microsoft.com/office/drawing/2014/main" id="{B678D0F9-A5AC-0C4A-9F31-EA0CE111C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0938" y="-46038"/>
            <a:ext cx="350837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74" name="Rectangle 103">
            <a:extLst>
              <a:ext uri="{FF2B5EF4-FFF2-40B4-BE49-F238E27FC236}">
                <a16:creationId xmlns:a16="http://schemas.microsoft.com/office/drawing/2014/main" id="{4C0A8211-BC11-EF4C-B3C8-86201EBFD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458" y="4067944"/>
            <a:ext cx="338138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5" name="Rectangle 103">
            <a:extLst>
              <a:ext uri="{FF2B5EF4-FFF2-40B4-BE49-F238E27FC236}">
                <a16:creationId xmlns:a16="http://schemas.microsoft.com/office/drawing/2014/main" id="{46A15D71-0C0D-CC4E-B524-E9D6E95237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3500" y="-46038"/>
            <a:ext cx="338138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</a:p>
        </p:txBody>
      </p:sp>
      <p:sp>
        <p:nvSpPr>
          <p:cNvPr id="76" name="Rectangle 102">
            <a:extLst>
              <a:ext uri="{FF2B5EF4-FFF2-40B4-BE49-F238E27FC236}">
                <a16:creationId xmlns:a16="http://schemas.microsoft.com/office/drawing/2014/main" id="{FA036021-B43E-D744-B88F-AFC0B1FCE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3500" y="5940425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>
                <a:solidFill>
                  <a:srgbClr val="000000"/>
                </a:solidFill>
                <a:latin typeface="Arial" panose="020B0604020202020204" pitchFamily="34" charset="0"/>
              </a:rPr>
              <a:t>B</a:t>
            </a:r>
          </a:p>
        </p:txBody>
      </p:sp>
      <p:sp>
        <p:nvSpPr>
          <p:cNvPr id="77" name="Rectangle 103">
            <a:extLst>
              <a:ext uri="{FF2B5EF4-FFF2-40B4-BE49-F238E27FC236}">
                <a16:creationId xmlns:a16="http://schemas.microsoft.com/office/drawing/2014/main" id="{ABF2C7EB-2F05-FC44-9335-8BEE7F4E4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3500" y="7451725"/>
            <a:ext cx="365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>
                <a:solidFill>
                  <a:srgbClr val="000000"/>
                </a:solidFill>
                <a:latin typeface="Arial" panose="020B0604020202020204" pitchFamily="34" charset="0"/>
              </a:rPr>
              <a:t>C</a:t>
            </a:r>
          </a:p>
        </p:txBody>
      </p:sp>
      <p:sp>
        <p:nvSpPr>
          <p:cNvPr id="78" name="Rectangle 102">
            <a:extLst>
              <a:ext uri="{FF2B5EF4-FFF2-40B4-BE49-F238E27FC236}">
                <a16:creationId xmlns:a16="http://schemas.microsoft.com/office/drawing/2014/main" id="{16F7C3DB-1D19-FD4A-8964-8F7641A35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458" y="5815542"/>
            <a:ext cx="325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 dirty="0">
                <a:solidFill>
                  <a:srgbClr val="000000"/>
                </a:solidFill>
                <a:latin typeface="Arial" panose="020B0604020202020204" pitchFamily="34" charset="0"/>
              </a:rPr>
              <a:t>F</a:t>
            </a:r>
          </a:p>
        </p:txBody>
      </p:sp>
      <p:graphicFrame>
        <p:nvGraphicFramePr>
          <p:cNvPr id="79" name="Tableau 5">
            <a:extLst>
              <a:ext uri="{FF2B5EF4-FFF2-40B4-BE49-F238E27FC236}">
                <a16:creationId xmlns:a16="http://schemas.microsoft.com/office/drawing/2014/main" id="{D39A9170-CBA2-4244-BD86-D8095D1D8F09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06664696"/>
              </p:ext>
            </p:extLst>
          </p:nvPr>
        </p:nvGraphicFramePr>
        <p:xfrm>
          <a:off x="2583158" y="306932"/>
          <a:ext cx="2052637" cy="75426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2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23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147">
                <a:tc>
                  <a:txBody>
                    <a:bodyPr/>
                    <a:lstStyle/>
                    <a:p>
                      <a:pPr algn="ctr"/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ID (LB)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DNA (ng/25ul)</a:t>
                      </a:r>
                      <a:endParaRPr lang="fr-CA" sz="9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559">
                <a:tc rowSpan="15">
                  <a:txBody>
                    <a:bodyPr/>
                    <a:lstStyle/>
                    <a:p>
                      <a:pPr algn="ctr"/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47.0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206.0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266.0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73.6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95.6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20.96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558">
                <a:tc vMerge="1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7" marR="91457" marT="45702" marB="45702">
                    <a:lnL w="19050">
                      <a:solidFill>
                        <a:schemeClr val="bg1">
                          <a:lumMod val="65000"/>
                        </a:schemeClr>
                      </a:solidFill>
                    </a:lnL>
                    <a:lnR w="19050">
                      <a:solidFill>
                        <a:schemeClr val="bg1">
                          <a:lumMod val="65000"/>
                        </a:schemeClr>
                      </a:solidFill>
                    </a:lnR>
                    <a:lnT w="28575">
                      <a:solidFill>
                        <a:schemeClr val="tx1"/>
                      </a:solidFill>
                    </a:lnT>
                    <a:lnB w="28575">
                      <a:solidFill>
                        <a:schemeClr val="tx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91457" marR="91457" marT="45702" marB="45702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10.14</a:t>
                      </a:r>
                      <a:endParaRPr lang="en-CA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4598964"/>
                  </a:ext>
                </a:extLst>
              </a:tr>
              <a:tr h="228558">
                <a:tc vMerge="1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01" marB="45701">
                    <a:lnL w="19050">
                      <a:solidFill>
                        <a:schemeClr val="bg1">
                          <a:lumMod val="65000"/>
                        </a:schemeClr>
                      </a:solidFill>
                    </a:lnL>
                    <a:lnR w="19050">
                      <a:solidFill>
                        <a:schemeClr val="bg1">
                          <a:lumMod val="65000"/>
                        </a:schemeClr>
                      </a:solidFill>
                    </a:lnR>
                    <a:lnT w="28575">
                      <a:solidFill>
                        <a:schemeClr val="tx1"/>
                      </a:solidFill>
                    </a:lnT>
                    <a:lnB w="28575">
                      <a:solidFill>
                        <a:schemeClr val="tx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</a:p>
                  </a:txBody>
                  <a:tcPr marL="91456" marR="91456" marT="45701" marB="4570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7.56</a:t>
                      </a:r>
                      <a:endParaRPr lang="en-CA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9427191"/>
                  </a:ext>
                </a:extLst>
              </a:tr>
              <a:tr h="228558">
                <a:tc vMerge="1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01" marB="45701">
                    <a:lnL w="19050">
                      <a:solidFill>
                        <a:schemeClr val="bg1">
                          <a:lumMod val="65000"/>
                        </a:schemeClr>
                      </a:solidFill>
                    </a:lnL>
                    <a:lnR w="19050">
                      <a:solidFill>
                        <a:schemeClr val="bg1">
                          <a:lumMod val="65000"/>
                        </a:schemeClr>
                      </a:solidFill>
                    </a:lnR>
                    <a:lnT w="28575">
                      <a:solidFill>
                        <a:schemeClr val="tx1"/>
                      </a:solidFill>
                    </a:lnT>
                    <a:lnB w="28575">
                      <a:solidFill>
                        <a:schemeClr val="tx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91456" marR="91456" marT="45701" marB="4570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12.18</a:t>
                      </a:r>
                      <a:endParaRPr lang="en-CA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2768360"/>
                  </a:ext>
                </a:extLst>
              </a:tr>
              <a:tr h="228558">
                <a:tc vMerge="1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01" marB="45701">
                    <a:lnL w="19050">
                      <a:solidFill>
                        <a:schemeClr val="bg1">
                          <a:lumMod val="65000"/>
                        </a:schemeClr>
                      </a:solidFill>
                    </a:lnL>
                    <a:lnR w="19050">
                      <a:solidFill>
                        <a:schemeClr val="bg1">
                          <a:lumMod val="65000"/>
                        </a:schemeClr>
                      </a:solidFill>
                    </a:lnR>
                    <a:lnT w="28575">
                      <a:solidFill>
                        <a:schemeClr val="tx1"/>
                      </a:solidFill>
                    </a:lnT>
                    <a:lnB w="28575">
                      <a:solidFill>
                        <a:schemeClr val="tx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</a:p>
                  </a:txBody>
                  <a:tcPr marL="91456" marR="91456" marT="45701" marB="4570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16.08</a:t>
                      </a:r>
                      <a:endParaRPr lang="en-CA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4458687"/>
                  </a:ext>
                </a:extLst>
              </a:tr>
              <a:tr h="228558">
                <a:tc vMerge="1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01" marB="45701">
                    <a:lnL w="19050">
                      <a:solidFill>
                        <a:schemeClr val="bg1">
                          <a:lumMod val="65000"/>
                        </a:schemeClr>
                      </a:solidFill>
                    </a:lnL>
                    <a:lnR w="19050">
                      <a:solidFill>
                        <a:schemeClr val="bg1">
                          <a:lumMod val="65000"/>
                        </a:schemeClr>
                      </a:solidFill>
                    </a:lnR>
                    <a:lnT w="28575">
                      <a:solidFill>
                        <a:schemeClr val="tx1"/>
                      </a:solidFill>
                    </a:lnT>
                    <a:lnB w="28575">
                      <a:solidFill>
                        <a:schemeClr val="tx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91456" marR="91456" marT="45701" marB="4570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5.46</a:t>
                      </a:r>
                      <a:endParaRPr lang="en-CA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0992168"/>
                  </a:ext>
                </a:extLst>
              </a:tr>
              <a:tr h="228558">
                <a:tc vMerge="1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01" marB="45701">
                    <a:lnL w="19050">
                      <a:solidFill>
                        <a:schemeClr val="bg1">
                          <a:lumMod val="65000"/>
                        </a:schemeClr>
                      </a:solidFill>
                    </a:lnL>
                    <a:lnR w="19050">
                      <a:solidFill>
                        <a:schemeClr val="bg1">
                          <a:lumMod val="65000"/>
                        </a:schemeClr>
                      </a:solidFill>
                    </a:lnR>
                    <a:lnT w="28575">
                      <a:solidFill>
                        <a:schemeClr val="tx1"/>
                      </a:solidFill>
                    </a:lnT>
                    <a:lnB w="28575">
                      <a:solidFill>
                        <a:schemeClr val="tx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marL="91456" marR="91456" marT="45701" marB="4570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6.42</a:t>
                      </a:r>
                      <a:endParaRPr lang="en-CA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4011451"/>
                  </a:ext>
                </a:extLst>
              </a:tr>
              <a:tr h="228558">
                <a:tc vMerge="1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01" marB="45701">
                    <a:lnL w="19050">
                      <a:solidFill>
                        <a:schemeClr val="bg1">
                          <a:lumMod val="65000"/>
                        </a:schemeClr>
                      </a:solidFill>
                    </a:lnL>
                    <a:lnR w="19050">
                      <a:solidFill>
                        <a:schemeClr val="bg1">
                          <a:lumMod val="65000"/>
                        </a:schemeClr>
                      </a:solidFill>
                    </a:lnR>
                    <a:lnT w="28575">
                      <a:solidFill>
                        <a:schemeClr val="tx1"/>
                      </a:solidFill>
                    </a:lnT>
                    <a:lnB w="28575">
                      <a:solidFill>
                        <a:schemeClr val="tx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91456" marR="91456" marT="45701" marB="4570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10.38</a:t>
                      </a:r>
                      <a:endParaRPr lang="en-CA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519095"/>
                  </a:ext>
                </a:extLst>
              </a:tr>
              <a:tr h="228558">
                <a:tc vMerge="1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01" marB="45701">
                    <a:lnL w="19050">
                      <a:solidFill>
                        <a:schemeClr val="bg1">
                          <a:lumMod val="65000"/>
                        </a:schemeClr>
                      </a:solidFill>
                    </a:lnL>
                    <a:lnR w="19050">
                      <a:solidFill>
                        <a:schemeClr val="bg1">
                          <a:lumMod val="65000"/>
                        </a:schemeClr>
                      </a:solidFill>
                    </a:lnR>
                    <a:lnT w="28575">
                      <a:solidFill>
                        <a:schemeClr val="tx1"/>
                      </a:solidFill>
                    </a:lnT>
                    <a:lnB w="28575">
                      <a:solidFill>
                        <a:schemeClr val="tx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 marL="91456" marR="91456" marT="45701" marB="4570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6.96</a:t>
                      </a:r>
                      <a:endParaRPr lang="en-CA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89922898"/>
                  </a:ext>
                </a:extLst>
              </a:tr>
              <a:tr h="228559">
                <a:tc rowSpan="16">
                  <a:txBody>
                    <a:bodyPr/>
                    <a:lstStyle/>
                    <a:p>
                      <a:pPr algn="ctr"/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101.1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71.2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9.772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15.68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80" name="Rectangle 102">
            <a:extLst>
              <a:ext uri="{FF2B5EF4-FFF2-40B4-BE49-F238E27FC236}">
                <a16:creationId xmlns:a16="http://schemas.microsoft.com/office/drawing/2014/main" id="{D5E759E1-69ED-F343-8CCE-AD1415029BA4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962054" y="2174471"/>
            <a:ext cx="13906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b="1" dirty="0">
                <a:solidFill>
                  <a:srgbClr val="000000"/>
                </a:solidFill>
                <a:latin typeface="Arial" panose="020B0604020202020204" pitchFamily="34" charset="0"/>
              </a:rPr>
              <a:t>Healthy controls</a:t>
            </a:r>
          </a:p>
        </p:txBody>
      </p:sp>
      <p:sp>
        <p:nvSpPr>
          <p:cNvPr id="81" name="Rectangle 104">
            <a:extLst>
              <a:ext uri="{FF2B5EF4-FFF2-40B4-BE49-F238E27FC236}">
                <a16:creationId xmlns:a16="http://schemas.microsoft.com/office/drawing/2014/main" id="{6BD167F8-05FA-A140-B055-BA712EF3CA07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237832" y="2226998"/>
            <a:ext cx="10572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b="1" dirty="0">
                <a:solidFill>
                  <a:srgbClr val="000000"/>
                </a:solidFill>
                <a:latin typeface="Arial" panose="020B0604020202020204" pitchFamily="34" charset="0"/>
              </a:rPr>
              <a:t>UM patients</a:t>
            </a:r>
          </a:p>
        </p:txBody>
      </p:sp>
      <p:graphicFrame>
        <p:nvGraphicFramePr>
          <p:cNvPr id="82" name="Graphique 95">
            <a:extLst>
              <a:ext uri="{FF2B5EF4-FFF2-40B4-BE49-F238E27FC236}">
                <a16:creationId xmlns:a16="http://schemas.microsoft.com/office/drawing/2014/main" id="{FA0635B3-35FD-DB4E-A2CD-A658E18912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263124"/>
              </p:ext>
            </p:extLst>
          </p:nvPr>
        </p:nvGraphicFramePr>
        <p:xfrm>
          <a:off x="322265" y="6061188"/>
          <a:ext cx="2170631" cy="1518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3" name="Rectangle 102">
            <a:extLst>
              <a:ext uri="{FF2B5EF4-FFF2-40B4-BE49-F238E27FC236}">
                <a16:creationId xmlns:a16="http://schemas.microsoft.com/office/drawing/2014/main" id="{8271001A-5E1A-BC42-81AB-D9EDF8179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275" y="6084888"/>
            <a:ext cx="790575" cy="431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r = -0,134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P = 0.48</a:t>
            </a:r>
          </a:p>
        </p:txBody>
      </p:sp>
      <p:graphicFrame>
        <p:nvGraphicFramePr>
          <p:cNvPr id="84" name="Graphique 97">
            <a:extLst>
              <a:ext uri="{FF2B5EF4-FFF2-40B4-BE49-F238E27FC236}">
                <a16:creationId xmlns:a16="http://schemas.microsoft.com/office/drawing/2014/main" id="{81D314DA-1BEF-8F42-86AB-DC019DFD5644}"/>
              </a:ext>
            </a:extLst>
          </p:cNvPr>
          <p:cNvGraphicFramePr>
            <a:graphicFrameLocks/>
          </p:cNvGraphicFramePr>
          <p:nvPr/>
        </p:nvGraphicFramePr>
        <p:xfrm>
          <a:off x="293389" y="7636420"/>
          <a:ext cx="2170631" cy="1380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5" name="Rectangle 102">
            <a:extLst>
              <a:ext uri="{FF2B5EF4-FFF2-40B4-BE49-F238E27FC236}">
                <a16:creationId xmlns:a16="http://schemas.microsoft.com/office/drawing/2014/main" id="{725258B4-1DF7-0046-9D07-CF663D7012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7325" y="7805738"/>
            <a:ext cx="741363" cy="431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r = 0,074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P = 0.34</a:t>
            </a:r>
          </a:p>
        </p:txBody>
      </p:sp>
      <p:sp>
        <p:nvSpPr>
          <p:cNvPr id="86" name="Rectangle 102">
            <a:extLst>
              <a:ext uri="{FF2B5EF4-FFF2-40B4-BE49-F238E27FC236}">
                <a16:creationId xmlns:a16="http://schemas.microsoft.com/office/drawing/2014/main" id="{89A72776-B61B-D84A-863E-E8FB8C5483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038" y="7426325"/>
            <a:ext cx="10191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b="1">
                <a:latin typeface="Arial" panose="020B0604020202020204" pitchFamily="34" charset="0"/>
              </a:rPr>
              <a:t>Age (years)</a:t>
            </a:r>
            <a:endParaRPr lang="en-US" altLang="fr-FR" sz="1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7" name="Rectangle 102">
            <a:extLst>
              <a:ext uri="{FF2B5EF4-FFF2-40B4-BE49-F238E27FC236}">
                <a16:creationId xmlns:a16="http://schemas.microsoft.com/office/drawing/2014/main" id="{06EAD6D1-C198-CE48-B69C-950BB157A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013" y="7231063"/>
            <a:ext cx="20542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2100"/>
              </a:lnSpc>
              <a:spcBef>
                <a:spcPct val="0"/>
              </a:spcBef>
              <a:buFontTx/>
              <a:buNone/>
            </a:pPr>
            <a:r>
              <a:rPr lang="en-US" altLang="fr-FR" sz="1100">
                <a:latin typeface="Arial" panose="020B0604020202020204" pitchFamily="34" charset="0"/>
              </a:rPr>
              <a:t> 30   40   50    60   70   80   90</a:t>
            </a:r>
            <a:endParaRPr lang="en-US" altLang="fr-FR" sz="1100" b="1">
              <a:latin typeface="Arial" panose="020B0604020202020204" pitchFamily="34" charset="0"/>
            </a:endParaRPr>
          </a:p>
        </p:txBody>
      </p:sp>
      <p:sp>
        <p:nvSpPr>
          <p:cNvPr id="88" name="Rectangle 102">
            <a:extLst>
              <a:ext uri="{FF2B5EF4-FFF2-40B4-BE49-F238E27FC236}">
                <a16:creationId xmlns:a16="http://schemas.microsoft.com/office/drawing/2014/main" id="{BCC7DF34-340C-3A4C-B1F2-EA392063467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418638" y="6752902"/>
            <a:ext cx="141577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 dirty="0" err="1">
                <a:latin typeface="Arial" panose="020B0604020202020204" pitchFamily="34" charset="0"/>
              </a:rPr>
              <a:t>ctDNA</a:t>
            </a:r>
            <a:r>
              <a:rPr lang="en-US" altLang="fr-FR" sz="900" b="1" dirty="0">
                <a:latin typeface="Arial" panose="020B0604020202020204" pitchFamily="34" charset="0"/>
              </a:rPr>
              <a:t> (molecules/mL)</a:t>
            </a:r>
          </a:p>
        </p:txBody>
      </p:sp>
      <p:sp>
        <p:nvSpPr>
          <p:cNvPr id="89" name="Rectangle 102">
            <a:extLst>
              <a:ext uri="{FF2B5EF4-FFF2-40B4-BE49-F238E27FC236}">
                <a16:creationId xmlns:a16="http://schemas.microsoft.com/office/drawing/2014/main" id="{6DCEA645-EEE1-F14D-98F0-E22C18586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538" y="6156325"/>
            <a:ext cx="342900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50</a:t>
            </a:r>
          </a:p>
          <a:p>
            <a:pPr algn="r"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40</a:t>
            </a:r>
          </a:p>
          <a:p>
            <a:pPr algn="r"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30</a:t>
            </a:r>
          </a:p>
          <a:p>
            <a:pPr algn="r"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20</a:t>
            </a:r>
          </a:p>
          <a:p>
            <a:pPr algn="r"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10</a:t>
            </a:r>
          </a:p>
          <a:p>
            <a:pPr algn="r"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90" name="Rectangle 102">
            <a:extLst>
              <a:ext uri="{FF2B5EF4-FFF2-40B4-BE49-F238E27FC236}">
                <a16:creationId xmlns:a16="http://schemas.microsoft.com/office/drawing/2014/main" id="{89CD0032-2749-C24D-80E7-F7B99E22E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725" y="8883650"/>
            <a:ext cx="16487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b="1" dirty="0">
                <a:latin typeface="Arial" panose="020B0604020202020204" pitchFamily="34" charset="0"/>
              </a:rPr>
              <a:t>Total DNA (ng/25uL)</a:t>
            </a:r>
            <a:endParaRPr lang="en-US" altLang="fr-FR" sz="1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1" name="Rectangle 102">
            <a:extLst>
              <a:ext uri="{FF2B5EF4-FFF2-40B4-BE49-F238E27FC236}">
                <a16:creationId xmlns:a16="http://schemas.microsoft.com/office/drawing/2014/main" id="{F3CB983D-7721-A443-A341-B9D5AD5FE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800" y="8650288"/>
            <a:ext cx="1893888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2100"/>
              </a:lnSpc>
              <a:spcBef>
                <a:spcPct val="0"/>
              </a:spcBef>
              <a:buFontTx/>
              <a:buNone/>
            </a:pPr>
            <a:r>
              <a:rPr lang="en-US" altLang="fr-FR" sz="1100">
                <a:latin typeface="Arial" panose="020B0604020202020204" pitchFamily="34" charset="0"/>
              </a:rPr>
              <a:t> 0         100       200       300</a:t>
            </a:r>
            <a:endParaRPr lang="en-US" altLang="fr-FR" sz="1100" b="1">
              <a:latin typeface="Arial" panose="020B0604020202020204" pitchFamily="34" charset="0"/>
            </a:endParaRPr>
          </a:p>
        </p:txBody>
      </p:sp>
      <p:sp>
        <p:nvSpPr>
          <p:cNvPr id="92" name="Rectangle 102">
            <a:extLst>
              <a:ext uri="{FF2B5EF4-FFF2-40B4-BE49-F238E27FC236}">
                <a16:creationId xmlns:a16="http://schemas.microsoft.com/office/drawing/2014/main" id="{485F7D4A-3F0A-7E4C-A662-C2C2D3D76176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418638" y="8213194"/>
            <a:ext cx="141577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 dirty="0" err="1">
                <a:solidFill>
                  <a:srgbClr val="000000"/>
                </a:solidFill>
                <a:latin typeface="Arial" panose="020B0604020202020204" pitchFamily="34" charset="0"/>
              </a:rPr>
              <a:t>ctDNA</a:t>
            </a:r>
            <a:r>
              <a:rPr lang="en-US" altLang="fr-FR" sz="900" b="1" dirty="0">
                <a:solidFill>
                  <a:srgbClr val="000000"/>
                </a:solidFill>
                <a:latin typeface="Arial" panose="020B0604020202020204" pitchFamily="34" charset="0"/>
              </a:rPr>
              <a:t> (molecules/mL)</a:t>
            </a:r>
            <a:endParaRPr lang="en-US" altLang="fr-FR" sz="9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3" name="Rectangle 102">
            <a:extLst>
              <a:ext uri="{FF2B5EF4-FFF2-40B4-BE49-F238E27FC236}">
                <a16:creationId xmlns:a16="http://schemas.microsoft.com/office/drawing/2014/main" id="{333B6CE1-2DBB-994F-A072-EAA70E1C6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7615238"/>
            <a:ext cx="373063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ts val="1700"/>
              </a:lnSpc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60</a:t>
            </a:r>
          </a:p>
          <a:p>
            <a:pPr algn="r" eaLnBrk="1" hangingPunct="1">
              <a:lnSpc>
                <a:spcPts val="1700"/>
              </a:lnSpc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45</a:t>
            </a:r>
          </a:p>
          <a:p>
            <a:pPr algn="r" eaLnBrk="1" hangingPunct="1">
              <a:lnSpc>
                <a:spcPts val="1700"/>
              </a:lnSpc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30</a:t>
            </a:r>
          </a:p>
          <a:p>
            <a:pPr algn="r" eaLnBrk="1" hangingPunct="1">
              <a:lnSpc>
                <a:spcPts val="1700"/>
              </a:lnSpc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15</a:t>
            </a:r>
          </a:p>
          <a:p>
            <a:pPr algn="r" eaLnBrk="1" hangingPunct="1">
              <a:lnSpc>
                <a:spcPts val="1700"/>
              </a:lnSpc>
              <a:spcBef>
                <a:spcPct val="0"/>
              </a:spcBef>
              <a:buFontTx/>
              <a:buNone/>
            </a:pP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94" name="Rectangle 102">
            <a:extLst>
              <a:ext uri="{FF2B5EF4-FFF2-40B4-BE49-F238E27FC236}">
                <a16:creationId xmlns:a16="http://schemas.microsoft.com/office/drawing/2014/main" id="{2CC5E753-CBD6-0B43-A14C-5A1862CB5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458" y="7350125"/>
            <a:ext cx="363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800">
                <a:solidFill>
                  <a:srgbClr val="000000"/>
                </a:solidFill>
                <a:latin typeface="Arial" panose="020B0604020202020204" pitchFamily="34" charset="0"/>
              </a:rPr>
              <a:t>G</a:t>
            </a:r>
          </a:p>
        </p:txBody>
      </p:sp>
      <p:pic>
        <p:nvPicPr>
          <p:cNvPr id="95" name="Picture 116">
            <a:extLst>
              <a:ext uri="{FF2B5EF4-FFF2-40B4-BE49-F238E27FC236}">
                <a16:creationId xmlns:a16="http://schemas.microsoft.com/office/drawing/2014/main" id="{EFD2964E-83E3-E246-97E4-F5D872478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287" y="6154738"/>
            <a:ext cx="1944687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7" name="Tableau 5">
            <a:extLst>
              <a:ext uri="{FF2B5EF4-FFF2-40B4-BE49-F238E27FC236}">
                <a16:creationId xmlns:a16="http://schemas.microsoft.com/office/drawing/2014/main" id="{2FEE8401-A570-F94C-A406-5925BF703F56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3899489"/>
              </p:ext>
            </p:extLst>
          </p:nvPr>
        </p:nvGraphicFramePr>
        <p:xfrm>
          <a:off x="4686609" y="306932"/>
          <a:ext cx="2052637" cy="36570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23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147">
                <a:tc>
                  <a:txBody>
                    <a:bodyPr/>
                    <a:lstStyle/>
                    <a:p>
                      <a:pPr algn="ctr"/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 ID (LB)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DNA (ng/25ul)</a:t>
                      </a:r>
                      <a:endParaRPr lang="fr-CA" sz="90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559">
                <a:tc rowSpan="14">
                  <a:txBody>
                    <a:bodyPr/>
                    <a:lstStyle/>
                    <a:p>
                      <a:pPr algn="ctr"/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9.3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13.7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14.3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  <a:endParaRPr lang="fr-CA" sz="9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15.3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228559">
                <a:tc vMerge="1">
                  <a:txBody>
                    <a:bodyPr/>
                    <a:lstStyle/>
                    <a:p>
                      <a:endParaRPr lang="fr-CA" sz="1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13.1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8" marR="91458" marT="45703" marB="45703"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</a:tbl>
          </a:graphicData>
        </a:graphic>
      </p:graphicFrame>
      <p:sp>
        <p:nvSpPr>
          <p:cNvPr id="99" name="TextBox 98">
            <a:extLst>
              <a:ext uri="{FF2B5EF4-FFF2-40B4-BE49-F238E27FC236}">
                <a16:creationId xmlns:a16="http://schemas.microsoft.com/office/drawing/2014/main" id="{E9EB6245-196B-144A-967F-2276EAF817CE}"/>
              </a:ext>
            </a:extLst>
          </p:cNvPr>
          <p:cNvSpPr txBox="1"/>
          <p:nvPr/>
        </p:nvSpPr>
        <p:spPr>
          <a:xfrm>
            <a:off x="4673600" y="-16933"/>
            <a:ext cx="150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(continued)</a:t>
            </a:r>
          </a:p>
        </p:txBody>
      </p:sp>
      <p:sp>
        <p:nvSpPr>
          <p:cNvPr id="100" name="Rectangle 103">
            <a:extLst>
              <a:ext uri="{FF2B5EF4-FFF2-40B4-BE49-F238E27FC236}">
                <a16:creationId xmlns:a16="http://schemas.microsoft.com/office/drawing/2014/main" id="{76B8604D-6A51-6847-94E1-67B6E4F334F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964318" y="5606683"/>
            <a:ext cx="14001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b="1" dirty="0">
                <a:solidFill>
                  <a:srgbClr val="000000"/>
                </a:solidFill>
                <a:latin typeface="Arial" panose="020B0604020202020204" pitchFamily="34" charset="0"/>
              </a:rPr>
              <a:t>Patient with nevi</a:t>
            </a: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id="{0FA7E225-76AA-0A47-8AC5-DF42CD4009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287" y="4499992"/>
            <a:ext cx="2089150" cy="12192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5E4DA190-47F3-B343-9D02-B7951C6B64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287" y="7647709"/>
            <a:ext cx="1928530" cy="1294493"/>
          </a:xfrm>
          <a:prstGeom prst="rect">
            <a:avLst/>
          </a:prstGeom>
        </p:spPr>
      </p:pic>
      <p:pic>
        <p:nvPicPr>
          <p:cNvPr id="103" name="Picture 5">
            <a:extLst>
              <a:ext uri="{FF2B5EF4-FFF2-40B4-BE49-F238E27FC236}">
                <a16:creationId xmlns:a16="http://schemas.microsoft.com/office/drawing/2014/main" id="{932C14E3-A98A-4D47-8DED-777E9DF574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026" y="54239"/>
            <a:ext cx="1594075" cy="632237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aper figures of EV draft_Version3_MA10-03-202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paper figures of EV draft_Version3_MA10-03-2020</Template>
  <TotalTime>15569</TotalTime>
  <Words>191</Words>
  <Application>Microsoft Macintosh PowerPoint</Application>
  <PresentationFormat>Letter Paper (8.5x11 in)</PresentationFormat>
  <Paragraphs>126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paper figures of EV draft_Version3_MA10-03-2020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abdou</dc:creator>
  <cp:lastModifiedBy>Julia Burnier</cp:lastModifiedBy>
  <cp:revision>104</cp:revision>
  <dcterms:created xsi:type="dcterms:W3CDTF">2020-03-17T12:29:16Z</dcterms:created>
  <dcterms:modified xsi:type="dcterms:W3CDTF">2021-05-08T14:28:37Z</dcterms:modified>
</cp:coreProperties>
</file>