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3"/>
  </p:notesMasterIdLst>
  <p:handoutMasterIdLst>
    <p:handoutMasterId r:id="rId24"/>
  </p:handoutMasterIdLst>
  <p:sldIdLst>
    <p:sldId id="267" r:id="rId2"/>
    <p:sldId id="314" r:id="rId3"/>
    <p:sldId id="321" r:id="rId4"/>
    <p:sldId id="327" r:id="rId5"/>
    <p:sldId id="316" r:id="rId6"/>
    <p:sldId id="317" r:id="rId7"/>
    <p:sldId id="288" r:id="rId8"/>
    <p:sldId id="329" r:id="rId9"/>
    <p:sldId id="289" r:id="rId10"/>
    <p:sldId id="291" r:id="rId11"/>
    <p:sldId id="328" r:id="rId12"/>
    <p:sldId id="293" r:id="rId13"/>
    <p:sldId id="296" r:id="rId14"/>
    <p:sldId id="325" r:id="rId15"/>
    <p:sldId id="295" r:id="rId16"/>
    <p:sldId id="330" r:id="rId17"/>
    <p:sldId id="290" r:id="rId18"/>
    <p:sldId id="324" r:id="rId19"/>
    <p:sldId id="258" r:id="rId20"/>
    <p:sldId id="323" r:id="rId21"/>
    <p:sldId id="318" r:id="rId22"/>
  </p:sldIdLst>
  <p:sldSz cx="9144000" cy="6858000" type="screen4x3"/>
  <p:notesSz cx="9236075" cy="6973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3173"/>
    <a:srgbClr val="C9EA26"/>
    <a:srgbClr val="CFEC40"/>
    <a:srgbClr val="76D3D8"/>
    <a:srgbClr val="F11F6F"/>
    <a:srgbClr val="329C9C"/>
    <a:srgbClr val="FEB6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3" autoAdjust="0"/>
    <p:restoredTop sz="89655" autoAdjust="0"/>
  </p:normalViewPr>
  <p:slideViewPr>
    <p:cSldViewPr>
      <p:cViewPr varScale="1">
        <p:scale>
          <a:sx n="100" d="100"/>
          <a:sy n="100" d="100"/>
        </p:scale>
        <p:origin x="19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299" cy="348694"/>
          </a:xfrm>
          <a:prstGeom prst="rect">
            <a:avLst/>
          </a:prstGeom>
        </p:spPr>
        <p:txBody>
          <a:bodyPr vert="horz" lIns="92620" tIns="46310" rIns="92620" bIns="46310" rtlCol="0"/>
          <a:lstStyle>
            <a:lvl1pPr algn="l">
              <a:defRPr sz="1200"/>
            </a:lvl1pPr>
          </a:lstStyle>
          <a:p>
            <a:endParaRPr lang="en-CA"/>
          </a:p>
        </p:txBody>
      </p:sp>
      <p:sp>
        <p:nvSpPr>
          <p:cNvPr id="3" name="Date Placeholder 2"/>
          <p:cNvSpPr>
            <a:spLocks noGrp="1"/>
          </p:cNvSpPr>
          <p:nvPr>
            <p:ph type="dt" sz="quarter" idx="1"/>
          </p:nvPr>
        </p:nvSpPr>
        <p:spPr>
          <a:xfrm>
            <a:off x="5231639" y="0"/>
            <a:ext cx="4002299" cy="348694"/>
          </a:xfrm>
          <a:prstGeom prst="rect">
            <a:avLst/>
          </a:prstGeom>
        </p:spPr>
        <p:txBody>
          <a:bodyPr vert="horz" lIns="92620" tIns="46310" rIns="92620" bIns="46310" rtlCol="0"/>
          <a:lstStyle>
            <a:lvl1pPr algn="r">
              <a:defRPr sz="1200"/>
            </a:lvl1pPr>
          </a:lstStyle>
          <a:p>
            <a:fld id="{A740C57A-B147-40F5-85FF-26617EC593F3}" type="datetimeFigureOut">
              <a:rPr lang="en-CA" smtClean="0"/>
              <a:t>2021-04-27</a:t>
            </a:fld>
            <a:endParaRPr lang="en-CA"/>
          </a:p>
        </p:txBody>
      </p:sp>
      <p:sp>
        <p:nvSpPr>
          <p:cNvPr id="4" name="Footer Placeholder 3"/>
          <p:cNvSpPr>
            <a:spLocks noGrp="1"/>
          </p:cNvSpPr>
          <p:nvPr>
            <p:ph type="ftr" sz="quarter" idx="2"/>
          </p:nvPr>
        </p:nvSpPr>
        <p:spPr>
          <a:xfrm>
            <a:off x="0" y="6623984"/>
            <a:ext cx="4002299" cy="348694"/>
          </a:xfrm>
          <a:prstGeom prst="rect">
            <a:avLst/>
          </a:prstGeom>
        </p:spPr>
        <p:txBody>
          <a:bodyPr vert="horz" lIns="92620" tIns="46310" rIns="92620" bIns="46310" rtlCol="0" anchor="b"/>
          <a:lstStyle>
            <a:lvl1pPr algn="l">
              <a:defRPr sz="1200"/>
            </a:lvl1pPr>
          </a:lstStyle>
          <a:p>
            <a:endParaRPr lang="en-CA"/>
          </a:p>
        </p:txBody>
      </p:sp>
      <p:sp>
        <p:nvSpPr>
          <p:cNvPr id="5" name="Slide Number Placeholder 4"/>
          <p:cNvSpPr>
            <a:spLocks noGrp="1"/>
          </p:cNvSpPr>
          <p:nvPr>
            <p:ph type="sldNum" sz="quarter" idx="3"/>
          </p:nvPr>
        </p:nvSpPr>
        <p:spPr>
          <a:xfrm>
            <a:off x="5231639" y="6623984"/>
            <a:ext cx="4002299" cy="348694"/>
          </a:xfrm>
          <a:prstGeom prst="rect">
            <a:avLst/>
          </a:prstGeom>
        </p:spPr>
        <p:txBody>
          <a:bodyPr vert="horz" lIns="92620" tIns="46310" rIns="92620" bIns="46310" rtlCol="0" anchor="b"/>
          <a:lstStyle>
            <a:lvl1pPr algn="r">
              <a:defRPr sz="1200"/>
            </a:lvl1pPr>
          </a:lstStyle>
          <a:p>
            <a:fld id="{FB91C0C1-AA3B-4AFE-BD4D-269F04A794A0}" type="slidenum">
              <a:rPr lang="en-CA" smtClean="0"/>
              <a:t>‹#›</a:t>
            </a:fld>
            <a:endParaRPr lang="en-CA"/>
          </a:p>
        </p:txBody>
      </p:sp>
    </p:spTree>
    <p:extLst>
      <p:ext uri="{BB962C8B-B14F-4D97-AF65-F5344CB8AC3E}">
        <p14:creationId xmlns:p14="http://schemas.microsoft.com/office/powerpoint/2010/main" val="17622045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299" cy="348694"/>
          </a:xfrm>
          <a:prstGeom prst="rect">
            <a:avLst/>
          </a:prstGeom>
        </p:spPr>
        <p:txBody>
          <a:bodyPr vert="horz" lIns="92620" tIns="46310" rIns="92620" bIns="46310" rtlCol="0"/>
          <a:lstStyle>
            <a:lvl1pPr algn="l">
              <a:defRPr sz="1200"/>
            </a:lvl1pPr>
          </a:lstStyle>
          <a:p>
            <a:endParaRPr lang="en-CA"/>
          </a:p>
        </p:txBody>
      </p:sp>
      <p:sp>
        <p:nvSpPr>
          <p:cNvPr id="3" name="Date Placeholder 2"/>
          <p:cNvSpPr>
            <a:spLocks noGrp="1"/>
          </p:cNvSpPr>
          <p:nvPr>
            <p:ph type="dt" idx="1"/>
          </p:nvPr>
        </p:nvSpPr>
        <p:spPr>
          <a:xfrm>
            <a:off x="5231639" y="0"/>
            <a:ext cx="4002299" cy="348694"/>
          </a:xfrm>
          <a:prstGeom prst="rect">
            <a:avLst/>
          </a:prstGeom>
        </p:spPr>
        <p:txBody>
          <a:bodyPr vert="horz" lIns="92620" tIns="46310" rIns="92620" bIns="46310" rtlCol="0"/>
          <a:lstStyle>
            <a:lvl1pPr algn="r">
              <a:defRPr sz="1200"/>
            </a:lvl1pPr>
          </a:lstStyle>
          <a:p>
            <a:fld id="{B4CAAC15-A1BD-4C8B-9371-8064823F9A65}" type="datetimeFigureOut">
              <a:rPr lang="en-CA" smtClean="0"/>
              <a:pPr/>
              <a:t>2021-04-27</a:t>
            </a:fld>
            <a:endParaRPr lang="en-CA"/>
          </a:p>
        </p:txBody>
      </p:sp>
      <p:sp>
        <p:nvSpPr>
          <p:cNvPr id="4" name="Slide Image Placeholder 3"/>
          <p:cNvSpPr>
            <a:spLocks noGrp="1" noRot="1" noChangeAspect="1"/>
          </p:cNvSpPr>
          <p:nvPr>
            <p:ph type="sldImg" idx="2"/>
          </p:nvPr>
        </p:nvSpPr>
        <p:spPr>
          <a:xfrm>
            <a:off x="2874963" y="522288"/>
            <a:ext cx="3486150" cy="2616200"/>
          </a:xfrm>
          <a:prstGeom prst="rect">
            <a:avLst/>
          </a:prstGeom>
          <a:noFill/>
          <a:ln w="12700">
            <a:solidFill>
              <a:prstClr val="black"/>
            </a:solidFill>
          </a:ln>
        </p:spPr>
        <p:txBody>
          <a:bodyPr vert="horz" lIns="92620" tIns="46310" rIns="92620" bIns="46310" rtlCol="0" anchor="ctr"/>
          <a:lstStyle/>
          <a:p>
            <a:endParaRPr lang="en-CA"/>
          </a:p>
        </p:txBody>
      </p:sp>
      <p:sp>
        <p:nvSpPr>
          <p:cNvPr id="5" name="Notes Placeholder 4"/>
          <p:cNvSpPr>
            <a:spLocks noGrp="1"/>
          </p:cNvSpPr>
          <p:nvPr>
            <p:ph type="body" sz="quarter" idx="3"/>
          </p:nvPr>
        </p:nvSpPr>
        <p:spPr>
          <a:xfrm>
            <a:off x="923608" y="3312597"/>
            <a:ext cx="7388860" cy="3138250"/>
          </a:xfrm>
          <a:prstGeom prst="rect">
            <a:avLst/>
          </a:prstGeom>
        </p:spPr>
        <p:txBody>
          <a:bodyPr vert="horz" lIns="92620" tIns="46310" rIns="92620" bIns="4631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6623984"/>
            <a:ext cx="4002299" cy="348694"/>
          </a:xfrm>
          <a:prstGeom prst="rect">
            <a:avLst/>
          </a:prstGeom>
        </p:spPr>
        <p:txBody>
          <a:bodyPr vert="horz" lIns="92620" tIns="46310" rIns="92620" bIns="46310" rtlCol="0" anchor="b"/>
          <a:lstStyle>
            <a:lvl1pPr algn="l">
              <a:defRPr sz="1200"/>
            </a:lvl1pPr>
          </a:lstStyle>
          <a:p>
            <a:endParaRPr lang="en-CA"/>
          </a:p>
        </p:txBody>
      </p:sp>
      <p:sp>
        <p:nvSpPr>
          <p:cNvPr id="7" name="Slide Number Placeholder 6"/>
          <p:cNvSpPr>
            <a:spLocks noGrp="1"/>
          </p:cNvSpPr>
          <p:nvPr>
            <p:ph type="sldNum" sz="quarter" idx="5"/>
          </p:nvPr>
        </p:nvSpPr>
        <p:spPr>
          <a:xfrm>
            <a:off x="5231639" y="6623984"/>
            <a:ext cx="4002299" cy="348694"/>
          </a:xfrm>
          <a:prstGeom prst="rect">
            <a:avLst/>
          </a:prstGeom>
        </p:spPr>
        <p:txBody>
          <a:bodyPr vert="horz" lIns="92620" tIns="46310" rIns="92620" bIns="46310" rtlCol="0" anchor="b"/>
          <a:lstStyle>
            <a:lvl1pPr algn="r">
              <a:defRPr sz="1200"/>
            </a:lvl1pPr>
          </a:lstStyle>
          <a:p>
            <a:fld id="{5D575F83-DF21-434A-A83D-9362E26CFDB5}" type="slidenum">
              <a:rPr lang="en-CA" smtClean="0"/>
              <a:pPr/>
              <a:t>‹#›</a:t>
            </a:fld>
            <a:endParaRPr lang="en-CA"/>
          </a:p>
        </p:txBody>
      </p:sp>
    </p:spTree>
    <p:extLst>
      <p:ext uri="{BB962C8B-B14F-4D97-AF65-F5344CB8AC3E}">
        <p14:creationId xmlns:p14="http://schemas.microsoft.com/office/powerpoint/2010/main" val="1810074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CA"/>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D6E152E-F978-4851-A02B-D83938F04321}" type="slidenum">
              <a:rPr lang="en-CA"/>
              <a:pPr fontAlgn="base">
                <a:spcBef>
                  <a:spcPct val="0"/>
                </a:spcBef>
                <a:spcAft>
                  <a:spcPct val="0"/>
                </a:spcAft>
              </a:pPr>
              <a:t>1</a:t>
            </a:fld>
            <a:endParaRPr lang="en-CA"/>
          </a:p>
        </p:txBody>
      </p:sp>
    </p:spTree>
    <p:extLst>
      <p:ext uri="{BB962C8B-B14F-4D97-AF65-F5344CB8AC3E}">
        <p14:creationId xmlns:p14="http://schemas.microsoft.com/office/powerpoint/2010/main" val="2283523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Slide Image Placeholder 1"/>
          <p:cNvSpPr>
            <a:spLocks noGrp="1" noRot="1" noChangeAspect="1"/>
          </p:cNvSpPr>
          <p:nvPr>
            <p:ph type="sldImg"/>
          </p:nvPr>
        </p:nvSpPr>
        <p:spPr bwMode="auto">
          <a:noFill/>
          <a:ln>
            <a:solidFill>
              <a:srgbClr val="000000"/>
            </a:solidFill>
            <a:miter lim="800000"/>
            <a:headEnd/>
            <a:tailEnd/>
          </a:ln>
        </p:spPr>
      </p:sp>
      <p:sp>
        <p:nvSpPr>
          <p:cNvPr id="235522" name="Notes Placeholder 2"/>
          <p:cNvSpPr>
            <a:spLocks noGrp="1"/>
          </p:cNvSpPr>
          <p:nvPr>
            <p:ph type="body" idx="1"/>
          </p:nvPr>
        </p:nvSpPr>
        <p:spPr bwMode="auto">
          <a:noFill/>
        </p:spPr>
        <p:txBody>
          <a:bodyPr wrap="square" numCol="1" anchor="t" anchorCtr="0" compatLnSpc="1">
            <a:prstTxWarp prst="textNoShape">
              <a:avLst/>
            </a:prstTxWarp>
          </a:bodyPr>
          <a:lstStyle/>
          <a:p>
            <a:pPr fontAlgn="auto">
              <a:spcBef>
                <a:spcPts val="0"/>
              </a:spcBef>
              <a:spcAft>
                <a:spcPts val="0"/>
              </a:spcAft>
              <a:buFontTx/>
              <a:buChar char="-"/>
              <a:defRPr/>
            </a:pPr>
            <a:r>
              <a:rPr lang="en-CA" sz="1200" dirty="0">
                <a:solidFill>
                  <a:schemeClr val="tx1"/>
                </a:solidFill>
                <a:latin typeface="Calibri" panose="020F0502020204030204" pitchFamily="34" charset="0"/>
                <a:cs typeface="Calibri" pitchFamily="34" charset="0"/>
              </a:rPr>
              <a:t>35-50 in-depth semi-structured interviews   - Maximum variation sample </a:t>
            </a:r>
          </a:p>
          <a:p>
            <a:pPr fontAlgn="auto">
              <a:spcBef>
                <a:spcPts val="0"/>
              </a:spcBef>
              <a:spcAft>
                <a:spcPts val="0"/>
              </a:spcAft>
              <a:defRPr/>
            </a:pPr>
            <a:r>
              <a:rPr lang="en-CA" sz="1200" dirty="0">
                <a:solidFill>
                  <a:schemeClr val="tx1"/>
                </a:solidFill>
                <a:latin typeface="Calibri" panose="020F0502020204030204" pitchFamily="34" charset="0"/>
                <a:cs typeface="Calibri" pitchFamily="34" charset="0"/>
              </a:rPr>
              <a:t>- At home or place of convenience                    - Support from a Advisory Panel</a:t>
            </a:r>
          </a:p>
        </p:txBody>
      </p:sp>
      <p:sp>
        <p:nvSpPr>
          <p:cNvPr id="23552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5A009CA-86BD-4B7D-B12A-611FF250A522}" type="slidenum">
              <a:rPr lang="en-CA"/>
              <a:pPr fontAlgn="base">
                <a:spcBef>
                  <a:spcPct val="0"/>
                </a:spcBef>
                <a:spcAft>
                  <a:spcPct val="0"/>
                </a:spcAft>
              </a:pPr>
              <a:t>2</a:t>
            </a:fld>
            <a:endParaRPr lang="en-CA"/>
          </a:p>
        </p:txBody>
      </p:sp>
    </p:spTree>
    <p:extLst>
      <p:ext uri="{BB962C8B-B14F-4D97-AF65-F5344CB8AC3E}">
        <p14:creationId xmlns:p14="http://schemas.microsoft.com/office/powerpoint/2010/main" val="3556625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Page</a:t>
            </a:r>
            <a:r>
              <a:rPr lang="en-CA" baseline="0" dirty="0"/>
              <a:t> surgery, reconstruction, surgery, talking to children about cancer, sexuality, femininity and intimacy, treatment for lymphedema, </a:t>
            </a:r>
            <a:endParaRPr lang="en-CA" dirty="0"/>
          </a:p>
        </p:txBody>
      </p:sp>
      <p:sp>
        <p:nvSpPr>
          <p:cNvPr id="4" name="Slide Number Placeholder 3"/>
          <p:cNvSpPr>
            <a:spLocks noGrp="1"/>
          </p:cNvSpPr>
          <p:nvPr>
            <p:ph type="sldNum" sz="quarter" idx="10"/>
          </p:nvPr>
        </p:nvSpPr>
        <p:spPr/>
        <p:txBody>
          <a:bodyPr/>
          <a:lstStyle/>
          <a:p>
            <a:fld id="{5D575F83-DF21-434A-A83D-9362E26CFDB5}" type="slidenum">
              <a:rPr lang="en-CA" smtClean="0"/>
              <a:pPr/>
              <a:t>6</a:t>
            </a:fld>
            <a:endParaRPr lang="en-CA"/>
          </a:p>
        </p:txBody>
      </p:sp>
    </p:spTree>
    <p:extLst>
      <p:ext uri="{BB962C8B-B14F-4D97-AF65-F5344CB8AC3E}">
        <p14:creationId xmlns:p14="http://schemas.microsoft.com/office/powerpoint/2010/main" val="148608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Schaffer developed a narrative taxonomy for three different kind of narratives;  a process, experience and outcome narrative. The authors argue that for each different kind of application (information tool, decision aid, </a:t>
            </a:r>
            <a:r>
              <a:rPr lang="en-US" dirty="0" err="1"/>
              <a:t>behaviour</a:t>
            </a:r>
            <a:r>
              <a:rPr lang="en-US" dirty="0"/>
              <a:t> change information) it should be considered to include or exclude certain types of narratives. For example for an information tool it is suggested to include narratives about the process or experience but exclude narratives that speak about the outcome .  </a:t>
            </a:r>
            <a:endParaRPr lang="en-CA" dirty="0"/>
          </a:p>
          <a:p>
            <a:endParaRPr lang="en-CA" dirty="0"/>
          </a:p>
        </p:txBody>
      </p:sp>
      <p:sp>
        <p:nvSpPr>
          <p:cNvPr id="4" name="Slide Number Placeholder 3"/>
          <p:cNvSpPr>
            <a:spLocks noGrp="1"/>
          </p:cNvSpPr>
          <p:nvPr>
            <p:ph type="sldNum" sz="quarter" idx="10"/>
          </p:nvPr>
        </p:nvSpPr>
        <p:spPr/>
        <p:txBody>
          <a:bodyPr/>
          <a:lstStyle/>
          <a:p>
            <a:fld id="{5D575F83-DF21-434A-A83D-9362E26CFDB5}" type="slidenum">
              <a:rPr lang="en-CA" smtClean="0"/>
              <a:pPr/>
              <a:t>20</a:t>
            </a:fld>
            <a:endParaRPr lang="en-CA"/>
          </a:p>
        </p:txBody>
      </p:sp>
    </p:spTree>
    <p:extLst>
      <p:ext uri="{BB962C8B-B14F-4D97-AF65-F5344CB8AC3E}">
        <p14:creationId xmlns:p14="http://schemas.microsoft.com/office/powerpoint/2010/main" val="37652564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8" name="Slide Number Placeholder 7"/>
          <p:cNvSpPr>
            <a:spLocks noGrp="1"/>
          </p:cNvSpPr>
          <p:nvPr>
            <p:ph type="sldNum" sz="quarter" idx="11"/>
          </p:nvPr>
        </p:nvSpPr>
        <p:spPr/>
        <p:txBody>
          <a:bodyPr/>
          <a:lstStyle/>
          <a:p>
            <a:fld id="{7F77516A-764C-41BD-975C-DB125CBD72C4}" type="slidenum">
              <a:rPr lang="en-CA" smtClean="0"/>
              <a:pPr/>
              <a:t>‹#›</a:t>
            </a:fld>
            <a:endParaRPr lang="en-CA"/>
          </a:p>
        </p:txBody>
      </p:sp>
      <p:sp>
        <p:nvSpPr>
          <p:cNvPr id="9" name="Footer Placeholder 8"/>
          <p:cNvSpPr>
            <a:spLocks noGrp="1"/>
          </p:cNvSpPr>
          <p:nvPr>
            <p:ph type="ftr" sz="quarter" idx="12"/>
          </p:nvPr>
        </p:nvSpPr>
        <p:spPr/>
        <p:txBody>
          <a:bodyPr/>
          <a:lstStyle/>
          <a:p>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77516A-764C-41BD-975C-DB125CBD72C4}"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77516A-764C-41BD-975C-DB125CBD72C4}"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77516A-764C-41BD-975C-DB125CBD72C4}"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F77516A-764C-41BD-975C-DB125CBD72C4}" type="slidenum">
              <a:rPr lang="en-CA" smtClean="0"/>
              <a:pPr/>
              <a:t>‹#›</a:t>
            </a:fld>
            <a:endParaRPr lang="en-CA"/>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77516A-764C-41BD-975C-DB125CBD72C4}" type="slidenum">
              <a:rPr lang="en-CA" smtClean="0"/>
              <a:pPr/>
              <a:t>‹#›</a:t>
            </a:fld>
            <a:endParaRPr lang="en-CA"/>
          </a:p>
        </p:txBody>
      </p:sp>
      <p:sp>
        <p:nvSpPr>
          <p:cNvPr id="9" name="Content Placeholder 8"/>
          <p:cNvSpPr>
            <a:spLocks noGrp="1"/>
          </p:cNvSpPr>
          <p:nvPr>
            <p:ph sz="quarter" idx="13"/>
          </p:nvPr>
        </p:nvSpPr>
        <p:spPr>
          <a:xfrm>
            <a:off x="365760" y="1600200"/>
            <a:ext cx="4041648" cy="452628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F77516A-764C-41BD-975C-DB125CBD72C4}" type="slidenum">
              <a:rPr lang="en-CA" smtClean="0"/>
              <a:pPr/>
              <a:t>‹#›</a:t>
            </a:fld>
            <a:endParaRPr lang="en-CA"/>
          </a:p>
        </p:txBody>
      </p:sp>
      <p:sp>
        <p:nvSpPr>
          <p:cNvPr id="11" name="Content Placeholder 10"/>
          <p:cNvSpPr>
            <a:spLocks noGrp="1"/>
          </p:cNvSpPr>
          <p:nvPr>
            <p:ph sz="quarter" idx="13"/>
          </p:nvPr>
        </p:nvSpPr>
        <p:spPr>
          <a:xfrm>
            <a:off x="457200" y="2212848"/>
            <a:ext cx="4041648" cy="391363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F77516A-764C-41BD-975C-DB125CBD72C4}"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F77516A-764C-41BD-975C-DB125CBD72C4}"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77516A-764C-41BD-975C-DB125CBD72C4}"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1778C23-6C88-4963-8A17-14C30ADD3188}" type="datetimeFigureOut">
              <a:rPr lang="en-CA" smtClean="0"/>
              <a:pPr/>
              <a:t>2021-04-27</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F77516A-764C-41BD-975C-DB125CBD72C4}"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11778C23-6C88-4963-8A17-14C30ADD3188}" type="datetimeFigureOut">
              <a:rPr lang="en-CA" smtClean="0"/>
              <a:pPr/>
              <a:t>2021-04-27</a:t>
            </a:fld>
            <a:endParaRPr lang="en-CA"/>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CA"/>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7F77516A-764C-41BD-975C-DB125CBD72C4}" type="slidenum">
              <a:rPr lang="en-CA" smtClean="0"/>
              <a:pPr/>
              <a:t>‹#›</a:t>
            </a:fld>
            <a:endParaRPr lang="en-CA"/>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healthexperiences.ca/"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18" Type="http://schemas.openxmlformats.org/officeDocument/2006/relationships/image" Target="../media/image17.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17" Type="http://schemas.openxmlformats.org/officeDocument/2006/relationships/image" Target="../media/image16.jpeg"/><Relationship Id="rId2" Type="http://schemas.openxmlformats.org/officeDocument/2006/relationships/notesSlide" Target="../notesSlides/notesSlide2.xml"/><Relationship Id="rId16"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19" Type="http://schemas.openxmlformats.org/officeDocument/2006/relationships/image" Target="../media/image18.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512" y="980728"/>
            <a:ext cx="8784976" cy="2910185"/>
          </a:xfrm>
        </p:spPr>
        <p:txBody>
          <a:bodyPr rtlCol="0">
            <a:noAutofit/>
          </a:bodyPr>
          <a:lstStyle/>
          <a:p>
            <a:pPr fontAlgn="auto">
              <a:spcAft>
                <a:spcPts val="0"/>
              </a:spcAft>
              <a:defRPr/>
            </a:pPr>
            <a:r>
              <a:rPr lang="en-US" sz="4400" b="1" i="1" dirty="0">
                <a:solidFill>
                  <a:srgbClr val="002060"/>
                </a:solidFill>
                <a:effectLst/>
                <a:latin typeface="Calibri" panose="020F0502020204030204" pitchFamily="34" charset="0"/>
              </a:rPr>
              <a:t>Bringing Netflix technology to video narratives of experiences of breast surgery: helping women navigate the information tsunami</a:t>
            </a:r>
            <a:endParaRPr lang="en-CA" sz="4400" dirty="0">
              <a:solidFill>
                <a:srgbClr val="002060"/>
              </a:solidFill>
              <a:cs typeface="Helvetica" pitchFamily="34" charset="0"/>
            </a:endParaRPr>
          </a:p>
        </p:txBody>
      </p:sp>
      <p:sp>
        <p:nvSpPr>
          <p:cNvPr id="3" name="Subtitle 2"/>
          <p:cNvSpPr>
            <a:spLocks noGrp="1"/>
          </p:cNvSpPr>
          <p:nvPr>
            <p:ph type="subTitle" idx="1"/>
          </p:nvPr>
        </p:nvSpPr>
        <p:spPr>
          <a:xfrm>
            <a:off x="467544" y="5131978"/>
            <a:ext cx="3970741" cy="720675"/>
          </a:xfrm>
        </p:spPr>
        <p:txBody>
          <a:bodyPr rtlCol="0">
            <a:normAutofit/>
          </a:bodyPr>
          <a:lstStyle/>
          <a:p>
            <a:pPr algn="l"/>
            <a:r>
              <a:rPr lang="en-CA" sz="1600" b="1" dirty="0" err="1">
                <a:solidFill>
                  <a:schemeClr val="tx1">
                    <a:lumMod val="50000"/>
                    <a:lumOff val="50000"/>
                  </a:schemeClr>
                </a:solidFill>
              </a:rPr>
              <a:t>DIPEx</a:t>
            </a:r>
            <a:r>
              <a:rPr lang="en-CA" sz="1600" b="1" dirty="0">
                <a:solidFill>
                  <a:schemeClr val="tx1">
                    <a:lumMod val="50000"/>
                    <a:lumOff val="50000"/>
                  </a:schemeClr>
                </a:solidFill>
              </a:rPr>
              <a:t> International, </a:t>
            </a:r>
            <a:r>
              <a:rPr lang="en-CA" sz="1600" b="1" dirty="0" err="1">
                <a:solidFill>
                  <a:schemeClr val="tx1">
                    <a:lumMod val="50000"/>
                    <a:lumOff val="50000"/>
                  </a:schemeClr>
                </a:solidFill>
              </a:rPr>
              <a:t>Eynsham</a:t>
            </a:r>
            <a:r>
              <a:rPr lang="en-CA" sz="1600" b="1" dirty="0">
                <a:solidFill>
                  <a:schemeClr val="tx1">
                    <a:lumMod val="50000"/>
                    <a:lumOff val="50000"/>
                  </a:schemeClr>
                </a:solidFill>
              </a:rPr>
              <a:t> Hall (November 22, 2019)</a:t>
            </a:r>
            <a:endParaRPr lang="en-CA" sz="1600" dirty="0">
              <a:solidFill>
                <a:srgbClr val="002060"/>
              </a:solidFill>
              <a:cs typeface="Helvetica" pitchFamily="34" charset="0"/>
            </a:endParaRPr>
          </a:p>
        </p:txBody>
      </p:sp>
      <p:sp>
        <p:nvSpPr>
          <p:cNvPr id="8" name="Subtitle 2"/>
          <p:cNvSpPr txBox="1">
            <a:spLocks/>
          </p:cNvSpPr>
          <p:nvPr/>
        </p:nvSpPr>
        <p:spPr>
          <a:xfrm>
            <a:off x="4644008" y="4941168"/>
            <a:ext cx="4042749" cy="1250706"/>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 typeface="Arial" pitchFamily="34" charset="0"/>
              <a:buNone/>
              <a:defRPr sz="2400" kern="1200">
                <a:solidFill>
                  <a:schemeClr val="tx1">
                    <a:tint val="75000"/>
                  </a:schemeClr>
                </a:solidFill>
                <a:latin typeface="+mj-lt"/>
                <a:ea typeface="+mn-ea"/>
                <a:cs typeface="+mn-cs"/>
              </a:defRPr>
            </a:lvl1pPr>
            <a:lvl2pPr marL="4572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2pPr>
            <a:lvl3pPr marL="9144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3pPr>
            <a:lvl4pPr marL="13716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4pPr>
            <a:lvl5pPr marL="18288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5pPr>
            <a:lvl6pPr marL="22860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6pPr>
            <a:lvl7pPr marL="27432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7pPr>
            <a:lvl8pPr marL="3200400" indent="0" algn="ctr" defTabSz="914400" rtl="0" eaLnBrk="1" latinLnBrk="0" hangingPunct="1">
              <a:spcBef>
                <a:spcPct val="20000"/>
              </a:spcBef>
              <a:buFont typeface="Courier New" pitchFamily="49" charset="0"/>
              <a:buNone/>
              <a:defRPr sz="1600" kern="1200">
                <a:solidFill>
                  <a:schemeClr val="tx1">
                    <a:tint val="75000"/>
                  </a:schemeClr>
                </a:solidFill>
                <a:latin typeface="+mj-lt"/>
                <a:ea typeface="+mn-ea"/>
                <a:cs typeface="+mn-cs"/>
              </a:defRPr>
            </a:lvl8pPr>
            <a:lvl9pPr marL="3657600" indent="0" algn="ctr" defTabSz="914400" rtl="0" eaLnBrk="1" latinLnBrk="0" hangingPunct="1">
              <a:spcBef>
                <a:spcPct val="20000"/>
              </a:spcBef>
              <a:buFont typeface="Arial" pitchFamily="34" charset="0"/>
              <a:buNone/>
              <a:defRPr sz="1600" kern="1200">
                <a:solidFill>
                  <a:schemeClr val="tx1">
                    <a:tint val="75000"/>
                  </a:schemeClr>
                </a:solidFill>
                <a:latin typeface="+mj-lt"/>
                <a:ea typeface="+mn-ea"/>
                <a:cs typeface="+mn-cs"/>
              </a:defRPr>
            </a:lvl9pPr>
          </a:lstStyle>
          <a:p>
            <a:pPr algn="l"/>
            <a:r>
              <a:rPr lang="en-CA" sz="1600" b="1" dirty="0">
                <a:solidFill>
                  <a:srgbClr val="002060"/>
                </a:solidFill>
              </a:rPr>
              <a:t>Health Experiences Research Canada  </a:t>
            </a:r>
            <a:r>
              <a:rPr lang="en-CA" sz="1600" b="1" dirty="0">
                <a:solidFill>
                  <a:srgbClr val="002060"/>
                </a:solidFill>
                <a:hlinkClick r:id="rId3"/>
              </a:rPr>
              <a:t>www.healthexperiences.ca</a:t>
            </a:r>
            <a:endParaRPr lang="en-CA" sz="1600" b="1" dirty="0">
              <a:solidFill>
                <a:srgbClr val="002060"/>
              </a:solidFill>
            </a:endParaRPr>
          </a:p>
          <a:p>
            <a:pPr algn="l"/>
            <a:endParaRPr lang="en-CA" sz="1600" b="1" dirty="0">
              <a:solidFill>
                <a:srgbClr val="002060"/>
              </a:solidFill>
            </a:endParaRPr>
          </a:p>
          <a:p>
            <a:pPr algn="l"/>
            <a:r>
              <a:rPr lang="en-CA" sz="1600" b="1" dirty="0">
                <a:solidFill>
                  <a:srgbClr val="002060"/>
                </a:solidFill>
              </a:rPr>
              <a:t>Ilja Ormel, Charles Onu, Mona Magalhaes, Donna Stern, Donna </a:t>
            </a:r>
            <a:r>
              <a:rPr lang="en-CA" sz="1600" b="1" dirty="0" err="1">
                <a:solidFill>
                  <a:srgbClr val="002060"/>
                </a:solidFill>
              </a:rPr>
              <a:t>Tataryn</a:t>
            </a:r>
            <a:r>
              <a:rPr lang="en-CA" sz="1600" b="1" dirty="0">
                <a:solidFill>
                  <a:srgbClr val="002060"/>
                </a:solidFill>
              </a:rPr>
              <a:t>, Rosanna </a:t>
            </a:r>
            <a:r>
              <a:rPr lang="en-CA" sz="1600" b="1" dirty="0" err="1">
                <a:solidFill>
                  <a:srgbClr val="002060"/>
                </a:solidFill>
              </a:rPr>
              <a:t>Faria</a:t>
            </a:r>
            <a:r>
              <a:rPr lang="en-CA" sz="1600" b="1" dirty="0">
                <a:solidFill>
                  <a:srgbClr val="002060"/>
                </a:solidFill>
              </a:rPr>
              <a:t>, Debbie Josephson, Linda Tracey, Susan Law</a:t>
            </a:r>
            <a:endParaRPr lang="en-CA" sz="1600" dirty="0">
              <a:solidFill>
                <a:srgbClr val="002060"/>
              </a:solidFill>
            </a:endParaRPr>
          </a:p>
          <a:p>
            <a:pPr algn="l">
              <a:defRPr/>
            </a:pPr>
            <a:endParaRPr lang="en-CA" sz="1600" dirty="0">
              <a:solidFill>
                <a:srgbClr val="002060"/>
              </a:solidFill>
              <a:cs typeface="Helvetica" pitchFamily="34" charset="0"/>
            </a:endParaRPr>
          </a:p>
          <a:p>
            <a:pPr algn="l">
              <a:defRPr/>
            </a:pPr>
            <a:endParaRPr lang="en-CA" sz="1600" dirty="0">
              <a:solidFill>
                <a:srgbClr val="002060"/>
              </a:solidFill>
              <a:cs typeface="Helvetica" pitchFamily="34" charset="0"/>
            </a:endParaRPr>
          </a:p>
          <a:p>
            <a:pPr algn="l">
              <a:defRPr/>
            </a:pPr>
            <a:endParaRPr lang="en-CA" sz="1600" dirty="0">
              <a:solidFill>
                <a:srgbClr val="002060"/>
              </a:solidFill>
            </a:endParaRPr>
          </a:p>
        </p:txBody>
      </p:sp>
    </p:spTree>
    <p:extLst>
      <p:ext uri="{BB962C8B-B14F-4D97-AF65-F5344CB8AC3E}">
        <p14:creationId xmlns:p14="http://schemas.microsoft.com/office/powerpoint/2010/main" val="3338533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0" y="0"/>
            <a:ext cx="9144000" cy="68580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5" name="Picture 2" descr="http://pngimg.com/upload/tablet_PNG8554.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5881" y="971436"/>
            <a:ext cx="2137648" cy="14401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s://pixabay.com/static/uploads/photo/2013/07/12/15/22/database-149760_960_72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84168" y="4643847"/>
            <a:ext cx="1457478" cy="17614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https://upload.wikimedia.org/wikipedia/commons/thumb/4/40/Youtube_icon.svg/2000px-Youtube_icon.svg.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5576" y="4581128"/>
            <a:ext cx="1656184" cy="165618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6700058" y="6372036"/>
            <a:ext cx="1077987" cy="369332"/>
          </a:xfrm>
          <a:prstGeom prst="rect">
            <a:avLst/>
          </a:prstGeom>
        </p:spPr>
        <p:txBody>
          <a:bodyPr wrap="none">
            <a:spAutoFit/>
          </a:bodyPr>
          <a:lstStyle/>
          <a:p>
            <a:pPr algn="ctr"/>
            <a:r>
              <a:rPr lang="en-CA" b="1" dirty="0">
                <a:solidFill>
                  <a:schemeClr val="tx1"/>
                </a:solidFill>
                <a:latin typeface="Calibri" panose="020F0502020204030204" pitchFamily="34" charset="0"/>
                <a:cs typeface="Calibri" panose="020F0502020204030204" pitchFamily="34" charset="0"/>
              </a:rPr>
              <a:t>Database</a:t>
            </a:r>
          </a:p>
        </p:txBody>
      </p:sp>
      <p:sp>
        <p:nvSpPr>
          <p:cNvPr id="15" name="TextBox 14"/>
          <p:cNvSpPr txBox="1"/>
          <p:nvPr/>
        </p:nvSpPr>
        <p:spPr>
          <a:xfrm>
            <a:off x="971604" y="1466200"/>
            <a:ext cx="1636469" cy="369332"/>
          </a:xfrm>
          <a:prstGeom prst="rect">
            <a:avLst/>
          </a:prstGeom>
          <a:noFill/>
        </p:spPr>
        <p:txBody>
          <a:bodyPr wrap="square" rtlCol="0">
            <a:spAutoFit/>
          </a:bodyPr>
          <a:lstStyle/>
          <a:p>
            <a:r>
              <a:rPr lang="en-CA" b="1" dirty="0">
                <a:latin typeface="Calibri" panose="020F0502020204030204" pitchFamily="34" charset="0"/>
                <a:cs typeface="Calibri" panose="020F0502020204030204" pitchFamily="34" charset="0"/>
              </a:rPr>
              <a:t>Mobile App</a:t>
            </a:r>
          </a:p>
        </p:txBody>
      </p:sp>
      <p:sp>
        <p:nvSpPr>
          <p:cNvPr id="16" name="TextBox 15"/>
          <p:cNvSpPr txBox="1"/>
          <p:nvPr/>
        </p:nvSpPr>
        <p:spPr>
          <a:xfrm>
            <a:off x="1835696" y="3318086"/>
            <a:ext cx="1368152" cy="584775"/>
          </a:xfrm>
          <a:prstGeom prst="rect">
            <a:avLst/>
          </a:prstGeom>
          <a:noFill/>
          <a:ln>
            <a:solidFill>
              <a:schemeClr val="tx1"/>
            </a:solidFill>
            <a:prstDash val="solid"/>
          </a:ln>
        </p:spPr>
        <p:txBody>
          <a:bodyPr wrap="square" rtlCol="0">
            <a:spAutoFit/>
          </a:bodyPr>
          <a:lstStyle/>
          <a:p>
            <a:r>
              <a:rPr lang="en-CA" sz="1600" dirty="0">
                <a:latin typeface="Calibri" panose="020F0502020204030204" pitchFamily="34" charset="0"/>
                <a:cs typeface="Calibri" panose="020F0502020204030204" pitchFamily="34" charset="0"/>
              </a:rPr>
              <a:t>Fetch video by unique key</a:t>
            </a:r>
          </a:p>
        </p:txBody>
      </p:sp>
      <p:sp>
        <p:nvSpPr>
          <p:cNvPr id="19" name="TextBox 18"/>
          <p:cNvSpPr txBox="1"/>
          <p:nvPr/>
        </p:nvSpPr>
        <p:spPr>
          <a:xfrm>
            <a:off x="2843808" y="2021942"/>
            <a:ext cx="2808312" cy="584775"/>
          </a:xfrm>
          <a:prstGeom prst="rect">
            <a:avLst/>
          </a:prstGeom>
          <a:noFill/>
          <a:ln>
            <a:solidFill>
              <a:schemeClr val="tx1"/>
            </a:solidFill>
            <a:prstDash val="solid"/>
          </a:ln>
        </p:spPr>
        <p:txBody>
          <a:bodyPr wrap="square" rtlCol="0">
            <a:spAutoFit/>
          </a:bodyPr>
          <a:lstStyle/>
          <a:p>
            <a:r>
              <a:rPr lang="en-CA" sz="1600" dirty="0">
                <a:latin typeface="Calibri" panose="020F0502020204030204" pitchFamily="34" charset="0"/>
                <a:cs typeface="Calibri" panose="020F0502020204030204" pitchFamily="34" charset="0"/>
              </a:rPr>
              <a:t>Video recommendations. List of topics, phases, speakers</a:t>
            </a:r>
          </a:p>
        </p:txBody>
      </p:sp>
      <p:sp>
        <p:nvSpPr>
          <p:cNvPr id="20" name="TextBox 19"/>
          <p:cNvSpPr txBox="1"/>
          <p:nvPr/>
        </p:nvSpPr>
        <p:spPr>
          <a:xfrm>
            <a:off x="2843808" y="972017"/>
            <a:ext cx="2808312" cy="584775"/>
          </a:xfrm>
          <a:prstGeom prst="rect">
            <a:avLst/>
          </a:prstGeom>
          <a:noFill/>
          <a:ln>
            <a:solidFill>
              <a:schemeClr val="tx1"/>
            </a:solidFill>
            <a:prstDash val="solid"/>
          </a:ln>
        </p:spPr>
        <p:txBody>
          <a:bodyPr wrap="square" rtlCol="0">
            <a:spAutoFit/>
          </a:bodyPr>
          <a:lstStyle/>
          <a:p>
            <a:r>
              <a:rPr lang="en-CA" sz="1600" dirty="0">
                <a:latin typeface="Calibri" panose="020F0502020204030204" pitchFamily="34" charset="0"/>
                <a:cs typeface="Calibri" panose="020F0502020204030204" pitchFamily="34" charset="0"/>
              </a:rPr>
              <a:t>User authentication. Requests for videos. User Ratings</a:t>
            </a:r>
          </a:p>
        </p:txBody>
      </p:sp>
      <p:sp>
        <p:nvSpPr>
          <p:cNvPr id="23" name="TextBox 22"/>
          <p:cNvSpPr txBox="1"/>
          <p:nvPr/>
        </p:nvSpPr>
        <p:spPr>
          <a:xfrm>
            <a:off x="7240952" y="3298395"/>
            <a:ext cx="1797445" cy="830997"/>
          </a:xfrm>
          <a:prstGeom prst="rect">
            <a:avLst/>
          </a:prstGeom>
          <a:noFill/>
          <a:ln>
            <a:solidFill>
              <a:schemeClr val="tx1"/>
            </a:solidFill>
            <a:prstDash val="solid"/>
          </a:ln>
        </p:spPr>
        <p:txBody>
          <a:bodyPr wrap="square" rtlCol="0">
            <a:spAutoFit/>
          </a:bodyPr>
          <a:lstStyle/>
          <a:p>
            <a:pPr marL="93663" indent="-93663">
              <a:buFont typeface="Arial" panose="020B0604020202020204" pitchFamily="34" charset="0"/>
              <a:buChar char="•"/>
            </a:pPr>
            <a:r>
              <a:rPr lang="en-CA" sz="1600" dirty="0">
                <a:latin typeface="Calibri" panose="020F0502020204030204" pitchFamily="34" charset="0"/>
                <a:cs typeface="Calibri" panose="020F0502020204030204" pitchFamily="34" charset="0"/>
              </a:rPr>
              <a:t>authenticate user</a:t>
            </a:r>
          </a:p>
          <a:p>
            <a:pPr marL="93663" indent="-93663">
              <a:buFont typeface="Arial" panose="020B0604020202020204" pitchFamily="34" charset="0"/>
              <a:buChar char="•"/>
            </a:pPr>
            <a:r>
              <a:rPr lang="en-CA" sz="1600" dirty="0">
                <a:latin typeface="Calibri" panose="020F0502020204030204" pitchFamily="34" charset="0"/>
                <a:cs typeface="Calibri" panose="020F0502020204030204" pitchFamily="34" charset="0"/>
              </a:rPr>
              <a:t>save ratings &amp; other behaviour</a:t>
            </a:r>
          </a:p>
        </p:txBody>
      </p:sp>
      <p:sp>
        <p:nvSpPr>
          <p:cNvPr id="24" name="TextBox 23"/>
          <p:cNvSpPr txBox="1"/>
          <p:nvPr/>
        </p:nvSpPr>
        <p:spPr>
          <a:xfrm>
            <a:off x="4283968" y="3277435"/>
            <a:ext cx="2242565" cy="1077218"/>
          </a:xfrm>
          <a:prstGeom prst="rect">
            <a:avLst/>
          </a:prstGeom>
          <a:noFill/>
          <a:ln>
            <a:solidFill>
              <a:schemeClr val="tx1"/>
            </a:solidFill>
            <a:prstDash val="solid"/>
          </a:ln>
        </p:spPr>
        <p:txBody>
          <a:bodyPr wrap="square" rtlCol="0">
            <a:spAutoFit/>
          </a:bodyPr>
          <a:lstStyle/>
          <a:p>
            <a:pPr marL="93663" indent="-93663">
              <a:buFont typeface="Arial" panose="020B0604020202020204" pitchFamily="34" charset="0"/>
              <a:buChar char="•"/>
            </a:pPr>
            <a:r>
              <a:rPr lang="en-CA" sz="1600" dirty="0">
                <a:latin typeface="Calibri" panose="020F0502020204030204" pitchFamily="34" charset="0"/>
                <a:cs typeface="Calibri" panose="020F0502020204030204" pitchFamily="34" charset="0"/>
              </a:rPr>
              <a:t>video keys</a:t>
            </a:r>
          </a:p>
          <a:p>
            <a:pPr marL="93663" indent="-93663">
              <a:buFont typeface="Arial" panose="020B0604020202020204" pitchFamily="34" charset="0"/>
              <a:buChar char="•"/>
            </a:pPr>
            <a:r>
              <a:rPr lang="en-CA" sz="1600" dirty="0">
                <a:latin typeface="Calibri" panose="020F0502020204030204" pitchFamily="34" charset="0"/>
                <a:cs typeface="Calibri" panose="020F0502020204030204" pitchFamily="34" charset="0"/>
              </a:rPr>
              <a:t>links between videos and filters (phases, topics, speakers)</a:t>
            </a:r>
          </a:p>
        </p:txBody>
      </p:sp>
      <p:pic>
        <p:nvPicPr>
          <p:cNvPr id="26" name="Picture 2" descr="http://cliparting.com/wp-content/uploads/2016/06/Black-and-white-cloud-clipart-clipart-kid.bmp"/>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68144" y="899429"/>
            <a:ext cx="2817764" cy="1738067"/>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p:cNvSpPr/>
          <p:nvPr/>
        </p:nvSpPr>
        <p:spPr>
          <a:xfrm>
            <a:off x="6328319" y="1399709"/>
            <a:ext cx="2132113" cy="877163"/>
          </a:xfrm>
          <a:prstGeom prst="rect">
            <a:avLst/>
          </a:prstGeom>
        </p:spPr>
        <p:txBody>
          <a:bodyPr wrap="square">
            <a:spAutoFit/>
          </a:bodyPr>
          <a:lstStyle/>
          <a:p>
            <a:pPr algn="ctr"/>
            <a:r>
              <a:rPr lang="en-CA" sz="1700" b="1" dirty="0">
                <a:solidFill>
                  <a:schemeClr val="tx1"/>
                </a:solidFill>
                <a:latin typeface="Calibri" panose="020F0502020204030204" pitchFamily="34" charset="0"/>
                <a:cs typeface="Calibri" panose="020F0502020204030204" pitchFamily="34" charset="0"/>
              </a:rPr>
              <a:t>Recommendation Engine</a:t>
            </a:r>
          </a:p>
          <a:p>
            <a:pPr algn="ctr"/>
            <a:r>
              <a:rPr lang="en-CA" sz="1700" dirty="0">
                <a:latin typeface="Calibri" panose="020F0502020204030204" pitchFamily="34" charset="0"/>
                <a:cs typeface="Calibri" panose="020F0502020204030204" pitchFamily="34" charset="0"/>
              </a:rPr>
              <a:t>(web service)</a:t>
            </a:r>
            <a:endParaRPr lang="en-CA" sz="1700" dirty="0">
              <a:solidFill>
                <a:schemeClr val="tx1"/>
              </a:solidFill>
              <a:latin typeface="Calibri" panose="020F0502020204030204" pitchFamily="34" charset="0"/>
              <a:cs typeface="Calibri" panose="020F0502020204030204" pitchFamily="34" charset="0"/>
            </a:endParaRPr>
          </a:p>
        </p:txBody>
      </p:sp>
      <p:sp>
        <p:nvSpPr>
          <p:cNvPr id="25" name="Title 1"/>
          <p:cNvSpPr txBox="1">
            <a:spLocks/>
          </p:cNvSpPr>
          <p:nvPr/>
        </p:nvSpPr>
        <p:spPr>
          <a:xfrm>
            <a:off x="457200" y="0"/>
            <a:ext cx="8229600" cy="744379"/>
          </a:xfrm>
          <a:prstGeom prst="rect">
            <a:avLst/>
          </a:prstGeom>
        </p:spPr>
        <p:txBody>
          <a:bodyPr vert="horz" lIns="91440" tIns="45720" rIns="91440" bIns="45720" rtlCol="0" anchor="b">
            <a:normAutofit/>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CA" sz="4000" b="1" dirty="0">
                <a:solidFill>
                  <a:schemeClr val="accent1">
                    <a:lumMod val="50000"/>
                  </a:schemeClr>
                </a:solidFill>
                <a:effectLst/>
                <a:latin typeface="Calibri" panose="020F0502020204030204" pitchFamily="34" charset="0"/>
              </a:rPr>
              <a:t>System structure of breast cancer app</a:t>
            </a:r>
          </a:p>
        </p:txBody>
      </p:sp>
      <p:cxnSp>
        <p:nvCxnSpPr>
          <p:cNvPr id="3" name="Straight Arrow Connector 2"/>
          <p:cNvCxnSpPr/>
          <p:nvPr/>
        </p:nvCxnSpPr>
        <p:spPr>
          <a:xfrm flipV="1">
            <a:off x="1583668" y="2563480"/>
            <a:ext cx="0" cy="195350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2852192" y="1697023"/>
            <a:ext cx="2913098" cy="378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flipV="1">
            <a:off x="2829392" y="1912639"/>
            <a:ext cx="2822728" cy="4193"/>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6722671" y="2737690"/>
            <a:ext cx="0" cy="179272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H="1">
            <a:off x="7037383" y="2777152"/>
            <a:ext cx="16768" cy="1792721"/>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9022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a:bodyPr>
          <a:lstStyle/>
          <a:p>
            <a:r>
              <a:rPr lang="en-CA" sz="4000" b="1" dirty="0">
                <a:solidFill>
                  <a:schemeClr val="accent1">
                    <a:lumMod val="50000"/>
                  </a:schemeClr>
                </a:solidFill>
                <a:effectLst/>
                <a:latin typeface="Calibri" panose="020F0502020204030204" pitchFamily="34" charset="0"/>
              </a:rPr>
              <a:t>Considerations</a:t>
            </a:r>
          </a:p>
        </p:txBody>
      </p:sp>
      <p:sp>
        <p:nvSpPr>
          <p:cNvPr id="3" name="Content Placeholder 2"/>
          <p:cNvSpPr>
            <a:spLocks noGrp="1"/>
          </p:cNvSpPr>
          <p:nvPr>
            <p:ph idx="1"/>
          </p:nvPr>
        </p:nvSpPr>
        <p:spPr>
          <a:xfrm>
            <a:off x="457200" y="1216159"/>
            <a:ext cx="8229600" cy="4805129"/>
          </a:xfrm>
        </p:spPr>
        <p:txBody>
          <a:bodyPr>
            <a:normAutofit/>
          </a:bodyPr>
          <a:lstStyle/>
          <a:p>
            <a:pPr marL="457200" indent="-457200">
              <a:buFont typeface="+mj-lt"/>
              <a:buAutoNum type="arabicPeriod"/>
            </a:pPr>
            <a:r>
              <a:rPr lang="en-CA" dirty="0">
                <a:solidFill>
                  <a:schemeClr val="tx1">
                    <a:lumMod val="65000"/>
                    <a:lumOff val="35000"/>
                  </a:schemeClr>
                </a:solidFill>
                <a:latin typeface="Calibri" panose="020F0502020204030204" pitchFamily="34" charset="0"/>
              </a:rPr>
              <a:t>No text to introduce the subject - v</a:t>
            </a:r>
            <a:r>
              <a:rPr lang="en-CA" sz="2400" dirty="0">
                <a:solidFill>
                  <a:schemeClr val="tx1">
                    <a:lumMod val="65000"/>
                    <a:lumOff val="35000"/>
                  </a:schemeClr>
                </a:solidFill>
                <a:latin typeface="Calibri" panose="020F0502020204030204" pitchFamily="34" charset="0"/>
              </a:rPr>
              <a:t>ideos with an introduction text</a:t>
            </a:r>
          </a:p>
          <a:p>
            <a:pPr marL="457200" indent="-457200">
              <a:buFont typeface="+mj-lt"/>
              <a:buAutoNum type="arabicPeriod"/>
            </a:pPr>
            <a:endParaRPr lang="en-CA" sz="2400" dirty="0">
              <a:solidFill>
                <a:schemeClr val="tx1">
                  <a:lumMod val="65000"/>
                  <a:lumOff val="35000"/>
                </a:schemeClr>
              </a:solidFill>
              <a:latin typeface="Calibri" panose="020F0502020204030204" pitchFamily="34" charset="0"/>
            </a:endParaRPr>
          </a:p>
          <a:p>
            <a:pPr marL="457200" indent="-457200">
              <a:buFont typeface="+mj-lt"/>
              <a:buAutoNum type="arabicPeriod"/>
            </a:pPr>
            <a:r>
              <a:rPr lang="en-CA" dirty="0">
                <a:solidFill>
                  <a:schemeClr val="tx1">
                    <a:lumMod val="65000"/>
                    <a:lumOff val="35000"/>
                  </a:schemeClr>
                </a:solidFill>
                <a:latin typeface="Calibri" panose="020F0502020204030204" pitchFamily="34" charset="0"/>
              </a:rPr>
              <a:t>‘Merged’ videos</a:t>
            </a:r>
          </a:p>
          <a:p>
            <a:pPr marL="457200" indent="-457200">
              <a:buFont typeface="+mj-lt"/>
              <a:buAutoNum type="arabicPeriod"/>
            </a:pPr>
            <a:endParaRPr lang="en-CA" dirty="0">
              <a:solidFill>
                <a:schemeClr val="tx1">
                  <a:lumMod val="65000"/>
                  <a:lumOff val="35000"/>
                </a:schemeClr>
              </a:solidFill>
              <a:latin typeface="Calibri" panose="020F0502020204030204" pitchFamily="34" charset="0"/>
            </a:endParaRPr>
          </a:p>
          <a:p>
            <a:pPr marL="457200" indent="-457200">
              <a:buFont typeface="+mj-lt"/>
              <a:buAutoNum type="arabicPeriod"/>
            </a:pPr>
            <a:r>
              <a:rPr lang="en-CA" dirty="0">
                <a:solidFill>
                  <a:schemeClr val="tx1">
                    <a:lumMod val="65000"/>
                    <a:lumOff val="35000"/>
                  </a:schemeClr>
                </a:solidFill>
                <a:latin typeface="Calibri" panose="020F0502020204030204" pitchFamily="34" charset="0"/>
              </a:rPr>
              <a:t>‘Like’ button (relevant?)</a:t>
            </a:r>
          </a:p>
          <a:p>
            <a:pPr marL="457200" indent="-457200">
              <a:buFont typeface="+mj-lt"/>
              <a:buAutoNum type="arabicPeriod"/>
            </a:pPr>
            <a:endParaRPr lang="en-CA" dirty="0">
              <a:solidFill>
                <a:schemeClr val="tx1">
                  <a:lumMod val="65000"/>
                  <a:lumOff val="35000"/>
                </a:schemeClr>
              </a:solidFill>
              <a:latin typeface="Calibri" panose="020F0502020204030204" pitchFamily="34" charset="0"/>
            </a:endParaRPr>
          </a:p>
          <a:p>
            <a:pPr marL="457200" indent="-457200">
              <a:buFont typeface="+mj-lt"/>
              <a:buAutoNum type="arabicPeriod"/>
            </a:pPr>
            <a:r>
              <a:rPr lang="en-CA" sz="2400" dirty="0">
                <a:solidFill>
                  <a:schemeClr val="tx1">
                    <a:lumMod val="65000"/>
                    <a:lumOff val="35000"/>
                  </a:schemeClr>
                </a:solidFill>
                <a:latin typeface="Calibri" panose="020F0502020204030204" pitchFamily="34" charset="0"/>
              </a:rPr>
              <a:t>Localized – app should be such that local resource information can be registered</a:t>
            </a:r>
          </a:p>
        </p:txBody>
      </p:sp>
    </p:spTree>
    <p:extLst>
      <p:ext uri="{BB962C8B-B14F-4D97-AF65-F5344CB8AC3E}">
        <p14:creationId xmlns:p14="http://schemas.microsoft.com/office/powerpoint/2010/main" val="3201214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ormel\Desktop\ARCC\Screenshot_20180527-011715.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15816" y="1225554"/>
            <a:ext cx="3195883" cy="5113413"/>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p:cNvSpPr>
            <a:spLocks noGrp="1"/>
          </p:cNvSpPr>
          <p:nvPr>
            <p:ph type="title"/>
          </p:nvPr>
        </p:nvSpPr>
        <p:spPr>
          <a:xfrm>
            <a:off x="457200" y="0"/>
            <a:ext cx="8229600" cy="1052736"/>
          </a:xfrm>
        </p:spPr>
        <p:txBody>
          <a:bodyPr>
            <a:normAutofit/>
          </a:bodyPr>
          <a:lstStyle/>
          <a:p>
            <a:r>
              <a:rPr lang="en-CA" sz="3200" b="1" dirty="0">
                <a:solidFill>
                  <a:schemeClr val="accent1">
                    <a:lumMod val="50000"/>
                  </a:schemeClr>
                </a:solidFill>
                <a:effectLst/>
                <a:latin typeface="Calibri" panose="020F0502020204030204" pitchFamily="34" charset="0"/>
              </a:rPr>
              <a:t>HERS app (Health Experiences and Real Stories)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iormel\Desktop\ARCC\Screenshot_20180527-01191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60648"/>
            <a:ext cx="3674985" cy="58799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iormel\Desktop\ARCC\Screenshot_20180527-0118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1800" y="260647"/>
            <a:ext cx="3888432" cy="62214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8393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iormel\Desktop\ARCC\Screenshot_20180527-01192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5816" y="260648"/>
            <a:ext cx="3960440" cy="63367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a:bodyPr>
          <a:lstStyle/>
          <a:p>
            <a:r>
              <a:rPr lang="en-CA" sz="4000" b="1" dirty="0">
                <a:solidFill>
                  <a:schemeClr val="accent1">
                    <a:lumMod val="50000"/>
                  </a:schemeClr>
                </a:solidFill>
                <a:effectLst/>
                <a:latin typeface="Calibri" panose="020F0502020204030204" pitchFamily="34" charset="0"/>
              </a:rPr>
              <a:t>Evaluation</a:t>
            </a:r>
          </a:p>
        </p:txBody>
      </p:sp>
      <p:sp>
        <p:nvSpPr>
          <p:cNvPr id="3" name="Content Placeholder 2"/>
          <p:cNvSpPr>
            <a:spLocks noGrp="1"/>
          </p:cNvSpPr>
          <p:nvPr>
            <p:ph idx="1"/>
          </p:nvPr>
        </p:nvSpPr>
        <p:spPr>
          <a:xfrm>
            <a:off x="457200" y="1052735"/>
            <a:ext cx="8229600" cy="5352595"/>
          </a:xfrm>
        </p:spPr>
        <p:txBody>
          <a:bodyPr>
            <a:normAutofit/>
          </a:bodyPr>
          <a:lstStyle/>
          <a:p>
            <a:endParaRPr lang="en-CA" dirty="0">
              <a:solidFill>
                <a:schemeClr val="tx1">
                  <a:lumMod val="65000"/>
                  <a:lumOff val="35000"/>
                </a:schemeClr>
              </a:solidFill>
              <a:latin typeface="Calibri" panose="020F0502020204030204" pitchFamily="34" charset="0"/>
              <a:cs typeface="Calibri" panose="020F0502020204030204" pitchFamily="34" charset="0"/>
            </a:endParaRPr>
          </a:p>
          <a:p>
            <a:endParaRPr lang="en-CA" dirty="0">
              <a:solidFill>
                <a:schemeClr val="tx1">
                  <a:lumMod val="65000"/>
                  <a:lumOff val="35000"/>
                </a:schemeClr>
              </a:solidFill>
              <a:latin typeface="Calibri" panose="020F0502020204030204" pitchFamily="34" charset="0"/>
              <a:cs typeface="Calibri" panose="020F0502020204030204" pitchFamily="34" charset="0"/>
            </a:endParaRPr>
          </a:p>
          <a:p>
            <a:endParaRPr lang="en-CA"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4" name="Content Placeholder 2"/>
          <p:cNvSpPr txBox="1">
            <a:spLocks/>
          </p:cNvSpPr>
          <p:nvPr/>
        </p:nvSpPr>
        <p:spPr>
          <a:xfrm>
            <a:off x="609600" y="1205135"/>
            <a:ext cx="8229600" cy="53525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endParaRPr lang="en-US" b="1" dirty="0">
              <a:latin typeface="Calibri" panose="020F0502020204030204" pitchFamily="34" charset="0"/>
              <a:cs typeface="Calibri" panose="020F0502020204030204" pitchFamily="34" charset="0"/>
            </a:endParaRPr>
          </a:p>
          <a:p>
            <a:r>
              <a:rPr lang="en-US" b="1" dirty="0">
                <a:solidFill>
                  <a:schemeClr val="tx1">
                    <a:lumMod val="65000"/>
                    <a:lumOff val="35000"/>
                  </a:schemeClr>
                </a:solidFill>
                <a:latin typeface="Calibri" panose="020F0502020204030204" pitchFamily="34" charset="0"/>
                <a:cs typeface="Calibri" panose="020F0502020204030204" pitchFamily="34" charset="0"/>
              </a:rPr>
              <a:t>Test results survey: </a:t>
            </a:r>
            <a:r>
              <a:rPr lang="en-US" dirty="0">
                <a:solidFill>
                  <a:schemeClr val="tx1">
                    <a:lumMod val="65000"/>
                    <a:lumOff val="35000"/>
                  </a:schemeClr>
                </a:solidFill>
                <a:latin typeface="Calibri" panose="020F0502020204030204" pitchFamily="34" charset="0"/>
                <a:cs typeface="Calibri" panose="020F0502020204030204" pitchFamily="34" charset="0"/>
              </a:rPr>
              <a:t>feeling less overwhelmed, easy to find information, feeling less lonely/isolated</a:t>
            </a:r>
          </a:p>
          <a:p>
            <a:r>
              <a:rPr lang="en-US" b="1" dirty="0">
                <a:solidFill>
                  <a:schemeClr val="tx1">
                    <a:lumMod val="65000"/>
                    <a:lumOff val="35000"/>
                  </a:schemeClr>
                </a:solidFill>
                <a:latin typeface="Calibri" panose="020F0502020204030204" pitchFamily="34" charset="0"/>
                <a:cs typeface="Calibri" panose="020F0502020204030204" pitchFamily="34" charset="0"/>
              </a:rPr>
              <a:t>Qualitative data: </a:t>
            </a:r>
            <a:r>
              <a:rPr lang="en-US" dirty="0">
                <a:solidFill>
                  <a:schemeClr val="tx1">
                    <a:lumMod val="65000"/>
                    <a:lumOff val="35000"/>
                  </a:schemeClr>
                </a:solidFill>
                <a:latin typeface="Calibri" panose="020F0502020204030204" pitchFamily="34" charset="0"/>
                <a:cs typeface="Calibri" panose="020F0502020204030204" pitchFamily="34" charset="0"/>
              </a:rPr>
              <a:t>certain clips may help patients be better prepared for ‘surprises’, help with info that wasn’t retained, videos realistic</a:t>
            </a:r>
          </a:p>
          <a:p>
            <a:r>
              <a:rPr lang="en-US" dirty="0">
                <a:solidFill>
                  <a:schemeClr val="tx1">
                    <a:lumMod val="65000"/>
                    <a:lumOff val="35000"/>
                  </a:schemeClr>
                </a:solidFill>
                <a:latin typeface="Calibri" panose="020F0502020204030204" pitchFamily="34" charset="0"/>
                <a:cs typeface="Calibri" panose="020F0502020204030204" pitchFamily="34" charset="0"/>
              </a:rPr>
              <a:t>Risk of women wanting to stay too long – need to warn them</a:t>
            </a:r>
          </a:p>
          <a:p>
            <a:endParaRPr lang="en-US" dirty="0">
              <a:solidFill>
                <a:schemeClr val="tx1">
                  <a:lumMod val="65000"/>
                  <a:lumOff val="35000"/>
                </a:schemeClr>
              </a:solidFill>
              <a:latin typeface="Calibri" panose="020F0502020204030204" pitchFamily="34" charset="0"/>
              <a:cs typeface="Calibri" panose="020F0502020204030204" pitchFamily="34" charset="0"/>
            </a:endParaRPr>
          </a:p>
          <a:p>
            <a:r>
              <a:rPr lang="en-US" b="1"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I think the objectivity of the resources complements the subjectivity of the testimonials perfectly.”</a:t>
            </a:r>
          </a:p>
          <a:p>
            <a:endParaRPr lang="en-CA" dirty="0">
              <a:solidFill>
                <a:schemeClr val="tx1">
                  <a:lumMod val="65000"/>
                  <a:lumOff val="3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549804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a:bodyPr>
          <a:lstStyle/>
          <a:p>
            <a:r>
              <a:rPr lang="en-CA" sz="4000" b="1" dirty="0">
                <a:solidFill>
                  <a:schemeClr val="accent1">
                    <a:lumMod val="50000"/>
                  </a:schemeClr>
                </a:solidFill>
                <a:effectLst/>
                <a:latin typeface="Calibri" panose="020F0502020204030204" pitchFamily="34" charset="0"/>
              </a:rPr>
              <a:t>Current state and analytic potential</a:t>
            </a:r>
          </a:p>
        </p:txBody>
      </p:sp>
      <p:sp>
        <p:nvSpPr>
          <p:cNvPr id="3" name="Content Placeholder 2"/>
          <p:cNvSpPr>
            <a:spLocks noGrp="1"/>
          </p:cNvSpPr>
          <p:nvPr>
            <p:ph idx="1"/>
          </p:nvPr>
        </p:nvSpPr>
        <p:spPr>
          <a:xfrm>
            <a:off x="457200" y="1052735"/>
            <a:ext cx="8229600" cy="5352595"/>
          </a:xfrm>
        </p:spPr>
        <p:txBody>
          <a:bodyPr>
            <a:normAutofit/>
          </a:bodyPr>
          <a:lstStyle/>
          <a:p>
            <a:r>
              <a:rPr lang="en-CA" dirty="0">
                <a:solidFill>
                  <a:schemeClr val="tx1">
                    <a:lumMod val="65000"/>
                    <a:lumOff val="35000"/>
                  </a:schemeClr>
                </a:solidFill>
                <a:latin typeface="Calibri" panose="020F0502020204030204" pitchFamily="34" charset="0"/>
                <a:cs typeface="Calibri" panose="020F0502020204030204" pitchFamily="34" charset="0"/>
              </a:rPr>
              <a:t>App developed on an Android platform only (tablets - </a:t>
            </a:r>
            <a:r>
              <a:rPr lang="en-CA" dirty="0" err="1">
                <a:solidFill>
                  <a:schemeClr val="tx1">
                    <a:lumMod val="65000"/>
                    <a:lumOff val="35000"/>
                  </a:schemeClr>
                </a:solidFill>
                <a:latin typeface="Calibri" panose="020F0502020204030204" pitchFamily="34" charset="0"/>
                <a:cs typeface="Calibri" panose="020F0502020204030204" pitchFamily="34" charset="0"/>
              </a:rPr>
              <a:t>firefox</a:t>
            </a:r>
            <a:r>
              <a:rPr lang="en-CA" dirty="0">
                <a:solidFill>
                  <a:schemeClr val="tx1">
                    <a:lumMod val="65000"/>
                    <a:lumOff val="35000"/>
                  </a:schemeClr>
                </a:solidFill>
                <a:latin typeface="Calibri" panose="020F0502020204030204" pitchFamily="34" charset="0"/>
                <a:cs typeface="Calibri" panose="020F0502020204030204" pitchFamily="34" charset="0"/>
              </a:rPr>
              <a:t>) </a:t>
            </a:r>
          </a:p>
          <a:p>
            <a:r>
              <a:rPr lang="en-CA" sz="2400" dirty="0">
                <a:solidFill>
                  <a:schemeClr val="tx1">
                    <a:lumMod val="65000"/>
                    <a:lumOff val="35000"/>
                  </a:schemeClr>
                </a:solidFill>
                <a:latin typeface="Calibri" panose="020F0502020204030204" pitchFamily="34" charset="0"/>
                <a:cs typeface="Calibri" panose="020F0502020204030204" pitchFamily="34" charset="0"/>
              </a:rPr>
              <a:t>Currently ‘on the shelf’ and available for further development and testing  </a:t>
            </a:r>
          </a:p>
          <a:p>
            <a:r>
              <a:rPr lang="en-CA" dirty="0">
                <a:solidFill>
                  <a:schemeClr val="tx1">
                    <a:lumMod val="65000"/>
                    <a:lumOff val="35000"/>
                  </a:schemeClr>
                </a:solidFill>
                <a:latin typeface="Calibri" panose="020F0502020204030204" pitchFamily="34" charset="0"/>
                <a:cs typeface="Calibri" panose="020F0502020204030204" pitchFamily="34" charset="0"/>
              </a:rPr>
              <a:t>We have established a structure and platform that can be used to host different types of content, different selection criteria, rapid mechanism for updates/changes</a:t>
            </a:r>
          </a:p>
          <a:p>
            <a:r>
              <a:rPr lang="en-CA" dirty="0">
                <a:solidFill>
                  <a:schemeClr val="tx1">
                    <a:lumMod val="65000"/>
                    <a:lumOff val="35000"/>
                  </a:schemeClr>
                </a:solidFill>
                <a:latin typeface="Calibri" panose="020F0502020204030204" pitchFamily="34" charset="0"/>
                <a:cs typeface="Calibri" panose="020F0502020204030204" pitchFamily="34" charset="0"/>
              </a:rPr>
              <a:t>Easy to add and remove clips</a:t>
            </a:r>
            <a:endParaRPr lang="en-CA" sz="2400" dirty="0">
              <a:solidFill>
                <a:schemeClr val="tx1">
                  <a:lumMod val="65000"/>
                  <a:lumOff val="35000"/>
                </a:schemeClr>
              </a:solidFill>
              <a:latin typeface="Calibri" panose="020F0502020204030204" pitchFamily="34" charset="0"/>
              <a:cs typeface="Calibri" panose="020F0502020204030204" pitchFamily="34" charset="0"/>
            </a:endParaRPr>
          </a:p>
          <a:p>
            <a:r>
              <a:rPr lang="en-CA" dirty="0">
                <a:solidFill>
                  <a:schemeClr val="tx1">
                    <a:lumMod val="65000"/>
                    <a:lumOff val="35000"/>
                  </a:schemeClr>
                </a:solidFill>
                <a:latin typeface="Calibri" panose="020F0502020204030204" pitchFamily="34" charset="0"/>
                <a:cs typeface="Calibri" panose="020F0502020204030204" pitchFamily="34" charset="0"/>
              </a:rPr>
              <a:t>Possible to combine user data with viewing history (age, ethnicity, children) to identify patterns / what videos were popular? Why?</a:t>
            </a:r>
          </a:p>
          <a:p>
            <a:r>
              <a:rPr lang="en-CA" dirty="0">
                <a:solidFill>
                  <a:schemeClr val="tx1">
                    <a:lumMod val="65000"/>
                    <a:lumOff val="35000"/>
                  </a:schemeClr>
                </a:solidFill>
                <a:latin typeface="Calibri" panose="020F0502020204030204" pitchFamily="34" charset="0"/>
                <a:cs typeface="Calibri" panose="020F0502020204030204" pitchFamily="34" charset="0"/>
              </a:rPr>
              <a:t>Sufficient volume and variation within topics?</a:t>
            </a:r>
          </a:p>
          <a:p>
            <a:endParaRPr lang="en-CA" dirty="0">
              <a:solidFill>
                <a:schemeClr val="tx1">
                  <a:lumMod val="65000"/>
                  <a:lumOff val="3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9631410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a:bodyPr>
          <a:lstStyle/>
          <a:p>
            <a:r>
              <a:rPr lang="en-CA" sz="4000" b="1" dirty="0">
                <a:solidFill>
                  <a:schemeClr val="accent1">
                    <a:lumMod val="50000"/>
                  </a:schemeClr>
                </a:solidFill>
                <a:effectLst/>
                <a:latin typeface="Calibri" panose="020F0502020204030204" pitchFamily="34" charset="0"/>
              </a:rPr>
              <a:t>Possible developments</a:t>
            </a:r>
          </a:p>
        </p:txBody>
      </p:sp>
      <p:sp>
        <p:nvSpPr>
          <p:cNvPr id="3" name="Content Placeholder 2"/>
          <p:cNvSpPr>
            <a:spLocks noGrp="1"/>
          </p:cNvSpPr>
          <p:nvPr>
            <p:ph idx="1"/>
          </p:nvPr>
        </p:nvSpPr>
        <p:spPr>
          <a:xfrm>
            <a:off x="457200" y="1316765"/>
            <a:ext cx="8229600" cy="4128459"/>
          </a:xfrm>
        </p:spPr>
        <p:txBody>
          <a:bodyPr>
            <a:normAutofit/>
          </a:bodyPr>
          <a:lstStyle/>
          <a:p>
            <a:r>
              <a:rPr lang="en-CA" dirty="0">
                <a:solidFill>
                  <a:schemeClr val="tx1">
                    <a:lumMod val="65000"/>
                    <a:lumOff val="35000"/>
                  </a:schemeClr>
                </a:solidFill>
                <a:latin typeface="Calibri" panose="020F0502020204030204" pitchFamily="34" charset="0"/>
                <a:cs typeface="Calibri" panose="020F0502020204030204" pitchFamily="34" charset="0"/>
              </a:rPr>
              <a:t>High number of users from France and USA for the Canadian website</a:t>
            </a:r>
          </a:p>
          <a:p>
            <a:r>
              <a:rPr lang="en-CA" dirty="0">
                <a:solidFill>
                  <a:schemeClr val="tx1">
                    <a:lumMod val="65000"/>
                    <a:lumOff val="35000"/>
                  </a:schemeClr>
                </a:solidFill>
                <a:latin typeface="Calibri" panose="020F0502020204030204" pitchFamily="34" charset="0"/>
                <a:cs typeface="Calibri" panose="020F0502020204030204" pitchFamily="34" charset="0"/>
              </a:rPr>
              <a:t>Add video clips from other collections (e.g. Japan, UK, USA, Germany) – relevance to Canadian immigrants, relevance to other countries?</a:t>
            </a:r>
          </a:p>
          <a:p>
            <a:r>
              <a:rPr lang="en-CA" dirty="0">
                <a:solidFill>
                  <a:schemeClr val="tx1">
                    <a:lumMod val="65000"/>
                    <a:lumOff val="35000"/>
                  </a:schemeClr>
                </a:solidFill>
                <a:latin typeface="Calibri" panose="020F0502020204030204" pitchFamily="34" charset="0"/>
                <a:cs typeface="Calibri" panose="020F0502020204030204" pitchFamily="34" charset="0"/>
              </a:rPr>
              <a:t>Add other filters such as pre-existing knowledge, information needs (basic, advanced)</a:t>
            </a:r>
          </a:p>
          <a:p>
            <a:r>
              <a:rPr lang="en-CA" dirty="0">
                <a:solidFill>
                  <a:schemeClr val="tx1">
                    <a:lumMod val="65000"/>
                    <a:lumOff val="35000"/>
                  </a:schemeClr>
                </a:solidFill>
                <a:latin typeface="Calibri" panose="020F0502020204030204" pitchFamily="34" charset="0"/>
                <a:cs typeface="Calibri" panose="020F0502020204030204" pitchFamily="34" charset="0"/>
              </a:rPr>
              <a:t>Consider the balance across process, outcome and experience narratives within this collection</a:t>
            </a:r>
            <a:endParaRPr lang="en-CA" sz="2400" dirty="0">
              <a:solidFill>
                <a:schemeClr val="tx1">
                  <a:lumMod val="65000"/>
                  <a:lumOff val="35000"/>
                </a:schemeClr>
              </a:solidFill>
              <a:latin typeface="Calibri" panose="020F0502020204030204" pitchFamily="34" charset="0"/>
              <a:cs typeface="Calibri" panose="020F0502020204030204" pitchFamily="34" charset="0"/>
            </a:endParaRPr>
          </a:p>
          <a:p>
            <a:endParaRPr lang="en-CA" sz="2400" dirty="0">
              <a:solidFill>
                <a:schemeClr val="tx1">
                  <a:lumMod val="65000"/>
                  <a:lumOff val="35000"/>
                </a:schemeClr>
              </a:solidFill>
              <a:latin typeface="Calibri" panose="020F0502020204030204" pitchFamily="34" charset="0"/>
              <a:cs typeface="Calibri" panose="020F0502020204030204" pitchFamily="34" charset="0"/>
            </a:endParaRPr>
          </a:p>
          <a:p>
            <a:endParaRPr lang="en-CA" sz="2000" dirty="0">
              <a:solidFill>
                <a:schemeClr val="tx1">
                  <a:lumMod val="65000"/>
                  <a:lumOff val="35000"/>
                </a:schemeClr>
              </a:solidFill>
              <a:latin typeface="Calibri" panose="020F0502020204030204" pitchFamily="34" charset="0"/>
              <a:cs typeface="Calibri" panose="020F0502020204030204" pitchFamily="34" charset="0"/>
            </a:endParaRPr>
          </a:p>
          <a:p>
            <a:pPr lvl="1"/>
            <a:endParaRPr lang="en-CA" dirty="0">
              <a:solidFill>
                <a:schemeClr val="tx1">
                  <a:lumMod val="65000"/>
                  <a:lumOff val="3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317249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1403648" y="3861048"/>
            <a:ext cx="6400800" cy="1224136"/>
          </a:xfrm>
        </p:spPr>
        <p:txBody>
          <a:bodyPr/>
          <a:lstStyle/>
          <a:p>
            <a:r>
              <a:rPr lang="en-CA" b="1" dirty="0">
                <a:solidFill>
                  <a:srgbClr val="002060"/>
                </a:solidFill>
              </a:rPr>
              <a:t>Thank you!</a:t>
            </a:r>
          </a:p>
          <a:p>
            <a:r>
              <a:rPr lang="en-CA" b="1" dirty="0">
                <a:solidFill>
                  <a:srgbClr val="002060"/>
                </a:solidFill>
              </a:rPr>
              <a:t>info@healthexperiences.ca</a:t>
            </a:r>
          </a:p>
        </p:txBody>
      </p:sp>
      <p:sp>
        <p:nvSpPr>
          <p:cNvPr id="6" name="Title 1"/>
          <p:cNvSpPr txBox="1">
            <a:spLocks/>
          </p:cNvSpPr>
          <p:nvPr/>
        </p:nvSpPr>
        <p:spPr>
          <a:xfrm>
            <a:off x="457200" y="2204864"/>
            <a:ext cx="8229600" cy="980728"/>
          </a:xfrm>
          <a:prstGeom prst="rect">
            <a:avLst/>
          </a:prstGeom>
        </p:spPr>
        <p:txBody>
          <a:bodyPr vert="horz" lIns="91440" tIns="45720" rIns="91440" bIns="45720" rtlCol="0" anchor="b">
            <a:normAutofit/>
          </a:bodyPr>
          <a:lstStyle>
            <a:lvl1pPr algn="ctr" defTabSz="914400" rtl="0" eaLnBrk="1" latinLnBrk="0" hangingPunct="1">
              <a:lnSpc>
                <a:spcPct val="100000"/>
              </a:lnSpc>
              <a:spcBef>
                <a:spcPct val="0"/>
              </a:spcBef>
              <a:buNone/>
              <a:defRPr sz="80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CA" sz="4000" b="1" dirty="0">
                <a:solidFill>
                  <a:schemeClr val="tx1">
                    <a:lumMod val="65000"/>
                    <a:lumOff val="35000"/>
                  </a:schemeClr>
                </a:solidFill>
                <a:effectLst/>
                <a:latin typeface="Calibri" panose="020F0502020204030204" pitchFamily="34" charset="0"/>
              </a:rPr>
              <a:t>Questions?</a:t>
            </a:r>
          </a:p>
        </p:txBody>
      </p:sp>
    </p:spTree>
    <p:extLst>
      <p:ext uri="{BB962C8B-B14F-4D97-AF65-F5344CB8AC3E}">
        <p14:creationId xmlns:p14="http://schemas.microsoft.com/office/powerpoint/2010/main" val="3218351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497" name="AutoShape 6" descr="data:image/jpeg;base64,/9j/4AAQSkZJRgABAQAAAQABAAD/2wCEAAkGBhISERUUEBQVEhAVFRUVFA8QFA8UEBQVFBQVFhQQFBQXHCYeFxkjGRUUHy8gIycpLCwsFR8xNTAqNSYrLCkBCQoKDgwOGg8PGiwkHyUqKSkpLCkpKSksLCk1LCkpKSksKSwsKSksKSksKSwsKSksLCksLCwsLCwpKSksLCksKf/AABEIAMIBAwMBIgACEQEDEQH/xAAcAAACAgMBAQAAAAAAAAAAAAAEBQMGAAECBwj/xABBEAABAwMCAwYEAgcHAwUAAAABAAIDBBEhEjEFQVEGEyJhcZEygbHBodEUI0JSYnLwJDOCkqKy4RU0YwclNXPx/8QAGgEAAwEBAQEAAAAAAAAAAAAAAgMEAQAFBv/EAC4RAAIBBAECBQMDBQEAAAAAAAABAgMRITESBEETIlFxgTJhoZHB8EKx0eHxBf/aAAwDAQACEQMRAD8AR8Pk2Thkir1BJhN4psLwJrJ6q0HNrVIaq6T1ElitxVGEa0A0TVkl1W61tincsl0o4gESFVELy9Z+kOv8R9yuLrglGIHdDKSb3N/X7bJ5S1DwcOx0I+e42Ve4c5PIFNPZYopoOg43IMPb7EOCbUnH2EZcB0BJ9z5Ku1GySzk3QKKkJlZHpcPEWv2s6/Sx381HVcHp5cPjaHdbeueoXm8PEZGfC4hG0/aqZp8Trg74A+WN0fhyWmDhljq//T6JwvG5zf5XNcPZ2fxSOp7CTs+BzXjfILT9wrP2X7UMnlZE9+iRxDW6mfE48rgEDpyVk4rOxhMYkYZG2uxr2ahjm03t+CYuaVzso8jm4PPH8cbgOoFx7hRAr1NtW2wy1w5HAvbmoKnh9PJfVG0nqQEPjPuglNnmjTlTEp32q4VTwRl8Zs/ky5sVUY+Mi3jY5vUjxBMg+aujuaDnFDShY2sY7Zw9Nj7FY4pljnkDgrXwv1Rmx6ciOhHNWCh4oyXc93L+6bljvQ8iq3Utyt0+6GpTjNZFls75zTZw+6LikaTjboPNK6GtwGyDU3l+830/JFuhsNUZ1N/1D1HJebUpOIVmieanu0g5B+oVfDjBJ/AfzTqGfoSD+BWcQpmSNsRZ3Xkhg+Ls9GPJXO18WqFrxsDv5H/lVMnwjyVslv3ckL+h0k+WQqlHzC9npMQ4+j/AmWzcx2IVl4fP3tO5p3sqyBdp8ky4BP8AE3qE2tG8b+gI6irwwBvlf3z91iX19Ke8dm230CxTcYvI3kxpw2dO4n4VZpHWKfUz8IKiLIsnnOFBDJlSyFAtks5ZE5sLlcgazZFPdhCTrUjJZQoc7K5LlqqwVE16ekSMd8NKsFOq3wp2QrLThR1NltPRLMMJJVMyn7m4SeuYlw2KqIVvUTyp3tWoaYOeGam356XMfby8JOVXFNiUK+KSlsd2HS64II1XGkF1xbI+Hfl5LuOq1AO1ElwBLiSXEncknJN1bqLs60OcXeNrgAGPDS0b3OevNS8W7LMe1zmNDHnI0eFmq2Dp5X52CoSvGxuncrMFa8ftHG2Uxj7QVA2kJ/myfdA1PC5ITpkGeRabtPoVywpEopjFkmra98pJk8Xn5dBb3Q4YNQAxnc/dakcomy2KHh6AtIOquHQltxYEkC2CLje3QZulRic0+Am3TcexRLZCefvz9ea7cfJclOJjj6AD5XHcX8xg+ylpphe2x6HCKbHf+rLUlEOYXeJ2YNmHxbIyllINwbFI4qaRgvG67em49k34AXTS6HC3he4kbeFpP1sgk1ZsbB3dhsxrH2DvC4/tt2+YUndFuHWLb4cNvQ9Cm/ZWKn7xzHtBeGtMeo55tcANjkA/NUji75I53PiNjc3jN9B6ghS8FPWDqiUQnjHDb5Zvb+gvP54Sx5BFiDsV6lw6rbLG14FtWHMOdDhuL/1iyqfbXhobpkaLZLXW28iPxT+jquE/CkInHF0Vhgs8jkUXwBv9oaPPPyQV9j0T3szAHVGsbBhPzwF6dV2g/YUtkfGZT3782yMfILEDxWTVNI7q4/hhYuhS8qN5jiDBTylSVzbFOKN2FHULoMMISyqw5NLpbWhBA2Z21+FHJso4ZFkjkZl8C2tYgAmNQhHRJqeCeSyM+FHZWmnOFU+GnKtNKcKSrsqpaDjslVe1MtWEvrUmOzqiK9xe/cutubAepICd9n4DjVk7m6T1Q1yRxdTrP8rcDl19NlcOBcNcXNABIOLZvnovQjiCJ47uGtuSPCT5sIsm1fRnuGuBdZu/wX8V8XtcbEoeo4eIJLEkEC4IIcNtsgeyPpeIj9GezxG420gmzc6jc+H1GcJkfQ5lYq4WyjQffpbbKp1RCWkjmMK8Ode9gGMBycn5XP0VN4pUEyuuBpLgAW8r3Dbg/wAp28yhkm0ZewC5cCDmUa2CyyVuECYTIGNXQC4aVKAiONEqMzkHr6rt5Qr3IWk9gsuHZzhcE8MhdM1tRtHFfJNjgg2vnooOz1PJBUN/SAGuc90QbawLDGTrHzwqnFKQ4EGxBwRvcbFezcGDKymZLIy0wFzcZ1t/bHkd/mp6lNJO3cZSl5k2UTtI8xOYYxcg6fWzgMfVK+ITXcTe6tnaCma4xMZfxymzuglBIHqDhUXiUb4XlkoIcPYjqEiiuSSN6vEh5wB3gd0Lvltupe0lL3sLxzDbgWxdo+/3QfZ6a7Dbk4fQpzJkJFVuFW/oJjmNjym6sPY5pDZndGgD8T9kp4xR91M9nIE29DkJ3wMaKKZ/XV+DbfUr2q8lKljvYSsFbmddxPXPvlYsnZZ3t9AsValgVYtEoR1E7CXzOU9FKvNksHoJ5G7ShK1uFNG5ZO24S1gdtCiMrt7lossVj2pwpEEgUQCJLcIay1ATCqRmVYqR2AkNFuncOAp6g6kGlyXVklkUZMKvVlR3zyB/dMw4/vO6en9cwhpx5POjarsjvgkAfI+V99RNmWN2hjcD1B3vtleodhgwyBsp8NrtHU+f/C8vhqdJvcjzFwR7bK1cN49KxoMZaXdXNaRyzYb7fiq+V7MnWi59qqvXPpjsWgBoJF25yfiHXol1NK8QzaQy405DW+d8Z3wl446993EDVm1n6Re/7ugi262/jUjA6Mk3NtycXuc7crf8LeWTUsCriMzg0l5JdyucjzA5BVuKMuGsjYuAB3ucFx+QDfkeqN42/WdFz4jYuvZ1v2jc8zt81yxtmWGzdPtsm28vuBtgpUMrlNMLIV5up0G2cMW3zWQz5DyXTGo2CmbLiVDIVO4KFzENzWhj2UoI5quOOVwawnJJAvYXDfUr21tPoGmMaW2AxvYea+ezgr2fsB2jbNShkj9UzMEE+Nw5HzSOoi2roBX0KuNHQ2+xje13+V1/sUf2g7PRVLPE0E7h3P1BUHaJgc6QDYi/uM/jdO+EDvKaJ+5Mbb+oFj+IK8ym3H9Siu+STPIoKZ9HU6HeKN50+ediPO6srh0269f6wm/a/syJmEgeLl5FU3hHEXsk7me+Phcfi8rk7qqpHxlyW1slTtgW9s6HxMk6+B3qMg+1/ZdNj08OA5ufb3kA+ysnaXhuumfgu2cwtF8gjcbjF0g4m3TS07eZc0nrgOd+SfSm5QhB9mY+5Uqr43epW1k4Op2+569Vi9ZaFlgmWqaWxUs7EEDYqLZU8MfwyIq1wllLJhMoXKd4KYu6ApYsrRiRssS13eExPANhW5lkM5uU1nhS2UWKKLFSRLSHKew7JBAcp1A/CCog6bBeM1JazQz43+Fuc+Z9ufJCcZgbRO7jUHkAOD23a14exr2v8W12ubj25LXHI3amyMkYwhpbaQ2uCb4Nj5clnCKIzVcX6TE+YO7guEZEhljjkY17GDcnToFtwGlUUoRcEhdST5AdPVB4uOf4Hoj6arttjrZIqmqEc8zXDSe9f4TZpHiIII2B6i+DhMKez8szjIxf16H5Fa6bhfGBUZZLbwydzm6iSWNI1ZuQD+1YZt+SmkIEjj+zcnU648OSHG/l1VO4nNJHAS1zozdoBadLjcjFxm1gUHDUVMze7ke8sc6z3vJLgxpA0XOc9FsafJXuM8SzsO6CR1VM6a5ELAWRt/eJ+KQ/QfLomrmA3A3It81zw2CwswaQBYDljYI+gpgXeP5Hl81rd9HWsIakEnzPJQupcJw+j/WO9fwUjqJTt2ZzVyt/oZUzaSwTl1OELMOS1yNjAVuhyuJI0f3SjkjQ3DaFFQ1EcN4jJC7VG4td1C4qgh2lM7CGelcF7QfpjvG0BwaGut+1v4j5pxFDUwXNPpfCLkQuPiF8kD5krz3sjV6ZfUfQg/mrvxzib4TG+M48TXDkbWt915c4JV7dmULzQsEQdsI3YmjfFuPEDpuN1V+1DaeS743N1g3B+ytFH2giqBpdZrv3XWt8ki7Q9mA7xMt6cinRpWldMS6YH2e4+C3S/IH2SftA7wRDn8X+kj7ob/oZY4uaS0jeNxO3MtPNEdrJC2NuMAnxeYb8P4gpqglVVhbi0snXDeEOdEw6mi4va3XKxT8L4/G2GNpBuGMB9Q0LE1t3GqEbAVRClNQyxVgqN0orWLYs2aOqJ+E4piq/RvynNLJlBNZHUtDHSubKRhXEhQoKSIpWYSesanMjkprQtjsTIChkzZOaOTCREZTWkls255dNz0A802SwdEVcQrBFUufKxkugscyGUSGJ7CLWc5jgWgE3tzN/RD0VW+aS8bXd9e8UcIkLmW+FkTWm7bYAPINRnaCkg1QiQuZNJJeomN+7jhc5jWtaOdrOJ9B1Q/bSClhq3CgqZKmLQGmZ5cXE20uZrsA9tgNha2Mq+k1xRPPbI4eHMfTPmkq4RM0nTSP791Q833w3Tck73t1soYabuXFsonp6gtBZsxjSSCHzNcL6NN8j2Kmg7PTx00dfFIxkbZ2RamOJkiltra5wAxsD/iCsdJWVPFaySZ9ZT01TBAWMnAEDqjwvAte2TfSTiweLDkmiyuVL31T4WEgMNxqBHiIPicG8sDY9U34REO5dHtJGSHjnf9l3tYfJKaMxx0rZI5CKts4/UuDSwxvjP61vMWLbHf4htZOXcPqv0RvEDDpZqLDOws0vAdYiVl/C2+A7qPMKecHa0dDIySyxnwmvIsLYvexTZ1W4XFhY5sqfTcSZquPDc+EOwfl1VkjrQ5oN8hBZp2Yd01cKb8V/L6LuR+EMJdj1Uc06kqq0hsco5nmsgC+5UdVUoVtWFyQSYwuoZSoRUrT3LLBXAqtAhyMrNkCxPjomkM+DS2lb6298K/8AHfHSahu1zT74P1XmtK+zrr0qnd3lHI3/AMZI9R4gvP6pWnGQyk+xUWSkOT6k4q8DJuOhVaY5N6U3CfIZHIz4gGPYXcwW49XAKo9rpXGFpv4S+YgfyiNhP4J5XTaY7+Y/C5+yrHaGq1UtOOemY/55LoqKvNMTVVj0Gi7NUzooyRkxsvk76BdYmAoiAADjS36BYubyOSwUWd6W1T8ImZ9kuqJFsUJkweCSzk5gkSEfEm8DsI6iGUmO4JcLcrkJTPREynQ9mnFLaxG6kFWFHFZESF53TLh41OHRpv6u5e2/slcjl3NxPuI/D8Z+H15uKfxbwtgppZZx2we187GsOpzWWc0XwQS7T62QVBwNssE8rp44u5aHCN3xyk3s1g9QBfzCG4fQulLnkEtF3OfyuPFk9VJxCl0l5aPCL2ac2BHLzFxn8lVFqNqaeUDKnJx8VrBrgtL3hbHrcwPeBJ4S+NrLj9boGXFoLja37ON097R0nDKapcyB0lVB+jWEmpzT+lWNnjw5bcNu04s4+SA4hWSywxVGprJQzTrja2NxEJDG3LcufbSS45yoW8XGl76yJ1TJJFpp5XyPHdOD/wC9NvjtYjS7Cbe7EdjclTC4MvD3Xd07oyYyS+WezrTyE2t4nbDk0DKuTeGOY9/ewPpnYZ+ivdqjazu43CzRi7i5z3eb+t0hM9HLTQwwgR1rnGaeqqC1sbdLXkRsdYlwdcY2u0c0fw/jks7pJKgl0z3F7nEAX1bYG2LADkABySq7fh4Nh9Rut4DEQe7Hdu6DMZ9WHHtZJhJJAfGPD1OWfInb0Pun01YEJJUg4ORzHJSwqyStLKGuK7BvB6tjy0vd4BvY2K6reItsdLQMmzgXXtyBuk0UTGAhgABN1BNNyWTak8HJtI5q6m5Q0RN1tylp25W6QF8hUJKJ1LhgXZalNj0wWq2S4HKY1DcJaRlNhoXIljOV6J2NqNTA08xb3FvsvOWq49iaqzref9fVS9ZG8Lm0nkVOZpc5p3a4j2NkxoXqHtNFoqpRyLtQ/wAQB+644fKjvyimNWHYn48+0XzP+0/mq72hbaKBv/hB97Jz2jf+rHo4/QJZ2vbZ0TekTR/qt9kdHaAq9/g9NouJXjaTvZYq4JHDA2WJDY0RVUaWSxFWeSluEvlok5SEuNxJ+jJjTQ4WzTKemajk7o2CsyWAIx4woY2IkjCmvkp7Abgl9Y5MnhKOIut6nAToK7ETAS/N+Qx+ZSmZ5lkxnIAF7eg8uqLrpNLLdcfn/XmoOExapR0bknz/AP1XR8sXMTGPiTUPVlra5scDYhbSBYnbUT8Tvy9EhAL4XW3uc88bfgB7o3jLtLPf6KCnZob5Fod8xg/ZQ0laPLu3c+hrpOSp2wlYWQvJpiP3HOx5P0fdiddneIwRAvnp46tgiLTBJe9i4EyMcMscM3I5HySakdido2LSR8iUV2Y0Pf3TyWOJvHIOTv3T5FXTlxTl6Z+LHhRpcrRXfHzc7koIH0pmNR/anSCOKhY3LYycPc48gLgerfNS8F4ZO97mxG0jPDJHKSC22CSPiAxvnpjnc+0XYynfRyOo794wd66F7R3jdIGt0Th8TLXu3lfyskkMJq4RV07wyuiAZK3bvDa3i66h+NxySKnUqVPktXtfa+1/sHT6a0+Mt+mn97fcFfTuMXeXGpriyWMHxRuBIuRzacZ87IMTJzO5s0Aq2AsLXBlXAP4cB5HUX36HqEnrqUxuAObta4Hq17Q4H8beoKyLUldK3Zr0f80LqQ8OVu217Gd8opXqLUuZCi4gNkgkU0Dspe0oqmkyulEAdwtwpQ1QU70W1RsegaePCWSU+U8exAyR5RRlYCSFjoyE47NVGmUeaGkiusoRpkBW1Hyg0DHDLD29jtNG/wDfiHu0kfcJLw+XKsfbiPVS08g5OLT/AIhf7KqULsoOnzSQ+f1DLiw1Nt5NH+Z6W9rzeoYP4WD3eUze8HB3L4gP810r7SZq4x5xD3cm0Pq/X9gJ6fwWx4yVike3KxTXKLGmC4Q8kOV3BMBupLgowEAzU2EG1tim8pFkonflMWUY8MIidlE8kuglyj2FLksjYkLmJDIxznOe4Fo2Y04NubiOV1aDGlvEI7XJ2GfZNhKwucSrcd4c9jIZHEaZe80Nv4v1bg1zyOTSbgH+ByN7OUVoi8/tOx6BIatsneaZNTXYs19/CH+IAA7Dx3+aukmmKNrR8LGj6J3VycYRgu5V/wCXTUqkqj7CXtBJdzWeY+qK4m20bPI2+Thb8kmlc5xMp2DsJnxqpHc+oFvVA4WcIlfiKSqzfx7dvyL+yrA6qDTs4OB+v2QHEaV0EzmH4mOsD6bH2siuzs2iphdyvYn+Yub9027fUBEjZRs8Wd5Obt7j6J7qcepUHpr8o8xU+fSua3GX4dgrhfaypdGDFmeOxDmk6sfvN/aBG/qUFScYbBXiRrTHE8t72Ihwa0OA1Cx5NcSR6Ku0Fa6J4e3kfcdFaOL1PesLsai2wfycLXsTydb3ueRKGVKNN8LeWQ2En1EfE5eeP5RcailYyuLWgdzWwPa4D4TLEMu+bCVRo+Ll0DYJQCY8xSW8bQT4onHm3cjofVWLh/aWOX9CaXWngmja65GlzJGGNzw7b924Oyq/B4opJtMz+7a4ODZP2Q8jwa/4ScH1S+kpThFxn6Jfpf8AaxP1VSMmnH3/AFt+9zglcrtzLGx3G63pTichc1SQ7rHBcsNit2COaYo+MpXTSYRzZVLJFEWEukQUpypjlDPwUKQMjqywMUjCF2GIXgCxaq6PvuGHq0td7EX/AAJVMhhsVdezMuullj8iPwVcbCkUJcU4/cfU1FgIfeojb/GD7NuoONC9fGP4ofqp4W/2xo6aj/oUHGP/AJCP+aH6hWw38MU9fJcCFi0SsURUVGv4m5owj+C8X1M8Ryk3EmeFJIqtzcAr0I01OJFzcZHobqkOGEsqzlAcErCRkompeg48XYby5K5uCTKcQbJDTHKfUqXNDabDmswlfHRaKQ9GO+hTiBJ+1FaYYi9uHgt0k2Pi1Ag2O+yynmSRtTCZTOJVb6kCa39zHG2R5tqe8ud4zbfJt5Bo6Kaq4k6ZgazfTd56W5KHiD5TI6V7AyKV7HPZFiLOl4ZpHkb281rhbhoktzOPTOFfUSa5emjumck+GrrP+v7E80g/RgB+7+KXcTqtQa3oBdSOl/U+mPxVh7H8EiljdJMwPJfZurYBo/P6IFamnJ+oVeo52iu6RVaSucxpAPhc5pcMZ7s6mn8T7q8cfeJqEO3JDSD5jf7oPj/CIHVMcZLYIhE57nNAABuWtJ8r2v5ArRm/9tZnkd/5yAAk9Q1UdOot3/n9g+jlwVSm9cSlaVaezNXqboI1Wu0sd8L2m5A8iMpL/wBPc9pe0YHuTzt6Ijs38bgTa4GeYOoBrh5glV9SlKm16EvQzcKyt3wEcYa2nna6m1Mdnwndrsi1jysfMKf/AKIx0cb2zNZqlZE+OQ2dESG63u/hDtWeg9UT2lqmPhAk0idrg2+dt9Q/hIQ/Dm07qeTWZRVhrhFG23dX1EgWOdnHH5rOmk5U1y9jevpqFZ8ff2CuPcKNPUPiLg+xu2Ruz2uF2vHqCgETVzhwjAa9j2RtjkDySS9mCRfIFrY5WQ9kuWGTdiMhRuU7goXBcgWTQTo2GZLIozdHQtQTSGRYyZKoJn3K1fCi15Skg2whiIjkQrXYW9aFq4JY+ytRplkbyIBUDhZx9T9Uuoq0x65BuG/dEU1aJPF1U7g1Jsc35ECUGa4+Qf8AYIXj+K+P+aH6ongv/dPP8LvxcEN2g/76I+cP+9Uw+u32Et4+S23WLosWKO5TyKrxKDBVQmFiVe+IxqkVrbOPqvUoMkqqw04G9N5QkHBH5srJoWVcSChlEMDLFO6RKmDKa0inmPpjGJU/txUGRzGNc3SHuaWg+PWA0kkchZ9h81b2Fef8Rc+N0sUzpLB7poWMa0tMjjYvcTkDR06BH0yvK5tZ4V9AJY7ui3XaPvQC07XGNShe4wOcwEOuBcjqtTNIY0agQ5xJHi1MINrPxvzwtU1NI8kRtve7SQMWvuSdlco+uhcqiunHf/f8kUETnuEbcknA5evovS+E04ijaxuzRa/U8z73Ve4RwXufEcvOCRsB0H5p+ybS0uOwBJ+Quo+oqc3xWgqUbZZW+N08lXVTMh0/qYy52p2m4jF3tHU3LseSCije+OKMm7XRuMYD2tDHtkOpzwLkizXgXAy7GBlW6Zz3i2HEkXbe7i85v63PurzS0LYWaGXAJa5wJvd4aGl319LqiUlSgk/j/InMpOz9wOClDGBo2A369T7qu8UoHxPMjLht73b+yb3+qtcoQb7G4OQdwpoVHF3DkvQqlZWvlN5CS4Y+EDHqm1LxPSyN0Uj2yxTPdGx+lwYxwYdV9Iu8uaB8hgc9VPAxY904tvu0k6TbZAu4TM04bfOC21v+FdCpBqyET5Sd5ZZbOJ8Pl0NmldqdKXOd+81znF2l3nm6UvZZExCZ2kyudgZBNw53UqSSO6mqNcsBJOwtLVyIrowQ3K26OyDkDY5hhRDYl1TtRIalOQ6KBnNwgJXWKZypdVNRQOkjuNymBQ0RU4Wsw1VvtG7zFlvgs9m281twuDdCUdO6J9nbOvb5bLlZxaN7DfhTrS3/AIPq9RcaZeqjP/1H2lt91Fw+X9af5G/VGVOamL+JlvaRrvslxxO/2FvRZ1pdBaUQ24lrxcKlcSg8ZVslnSOshu5elSfFg19C7hOHq1x7KtQs0vVihdgI6ru7g0XdHYblMqRLSUdSPU0tFMdjRiGrqGOUWkaHW2vuPQjKna9RSypUbpjnlCOXgNOMd2LXvYl5z8z5I2GAAWaAB0AAC1UvypYXYT3JtZEpJaNtguoeKxnuJA0XcW6QBuS8hoH4o+nGVvivDjJDIxuC5pAPnuPxCBPzI16KZ2e4L/ablwcImhztOwkcP7q/PTm5GLj5qx1JsVF2S4aY6fxtLXuc7UHAg+E6QLfI+6Ir2WTa0+UxcI2iBSHCAeco0uQdRgoUYzmyJhkQgctCWxRWuLuMSVFpuuWS3U0YWaNODFZCzI15SyrkstWQXgnppVNJUdEoZUqZst0TgHGQaHoWq2W2uXFQcLkrM2TwcQFFMQcCLiXSAWicR3aVFXz/AKuA8w4tP0RTRhJuKvs23R1x88oIK8kY3YIpH/rXegTPvrT07v47e9kjpH/rCfIIutqLBrhu17XexRuPmR39LLq2bCxVmq49pe5vQ/8AKxS+C/QcY/dA1G6xYqYi6v0gb/jCeU2yxYtnpC6BI5T0axYlPRWtjFxQ0xWLEtbG9gOcqenKxYmvQpbD6bdMxssWJMgiKRK+IrFi6OwZCdD1KxYqELYOuDusWI0KYRTo5qxYgYSOJjhKa3YrFi2GwZi2I5R0SxYnzBgENXE+yxYlLYctHFOjIlixZIyOgtIuM/F7LFiyl9RkjVP8R9ApKw+A/L6raxM/qRq0zVcPH8mf7GrFixcEtH//2Q=="/>
          <p:cNvSpPr>
            <a:spLocks noChangeAspect="1" noChangeArrowheads="1"/>
          </p:cNvSpPr>
          <p:nvPr/>
        </p:nvSpPr>
        <p:spPr bwMode="auto">
          <a:xfrm>
            <a:off x="100013" y="-14288"/>
            <a:ext cx="280987" cy="279401"/>
          </a:xfrm>
          <a:prstGeom prst="rect">
            <a:avLst/>
          </a:prstGeom>
          <a:noFill/>
          <a:ln w="9525">
            <a:noFill/>
            <a:miter lim="800000"/>
            <a:headEnd/>
            <a:tailEnd/>
          </a:ln>
        </p:spPr>
        <p:txBody>
          <a:bodyPr/>
          <a:lstStyle/>
          <a:p>
            <a:endParaRPr lang="en-CA">
              <a:latin typeface="Helvetica"/>
            </a:endParaRPr>
          </a:p>
        </p:txBody>
      </p:sp>
      <p:sp>
        <p:nvSpPr>
          <p:cNvPr id="234498" name="AutoShape 8" descr="data:image/jpeg;base64,/9j/4AAQSkZJRgABAQAAAQABAAD/2wCEAAkGBhISERUUEBQVEhAVFRUVFA8QFA8UEBQVFBQVFhQQFBQXHCYeFxkjGRUUHy8gIycpLCwsFR8xNTAqNSYrLCkBCQoKDgwOGg8PGiwkHyUqKSkpLCkpKSksLCk1LCkpKSksKSwsKSksKSksKSwsKSksLCksLCwsLCwpKSksLCksKf/AABEIAMIBAwMBIgACEQEDEQH/xAAcAAACAgMBAQAAAAAAAAAAAAAEBQMGAAECBwj/xABBEAABAwMCAwYEAgcHAwUAAAABAAIDBBEhEjEFQVEGEyJhcZEygbHBodEUI0JSYnLwJDOCkqKy4RU0YwclNXPx/8QAGgEAAwEBAQEAAAAAAAAAAAAAAgMEAQAFBv/EAC4RAAIBBAECBQMDBQEAAAAAAAABAgMRITESBEETIlFxgTJhoZHB8EKx0eHxBf/aAAwDAQACEQMRAD8AR8Pk2Thkir1BJhN4psLwJrJ6q0HNrVIaq6T1ElitxVGEa0A0TVkl1W61tincsl0o4gESFVELy9Z+kOv8R9yuLrglGIHdDKSb3N/X7bJ5S1DwcOx0I+e42Ve4c5PIFNPZYopoOg43IMPb7EOCbUnH2EZcB0BJ9z5Ku1GySzk3QKKkJlZHpcPEWv2s6/Sx381HVcHp5cPjaHdbeueoXm8PEZGfC4hG0/aqZp8Trg74A+WN0fhyWmDhljq//T6JwvG5zf5XNcPZ2fxSOp7CTs+BzXjfILT9wrP2X7UMnlZE9+iRxDW6mfE48rgEDpyVk4rOxhMYkYZG2uxr2ahjm03t+CYuaVzso8jm4PPH8cbgOoFx7hRAr1NtW2wy1w5HAvbmoKnh9PJfVG0nqQEPjPuglNnmjTlTEp32q4VTwRl8Zs/ky5sVUY+Mi3jY5vUjxBMg+aujuaDnFDShY2sY7Zw9Nj7FY4pljnkDgrXwv1Rmx6ciOhHNWCh4oyXc93L+6bljvQ8iq3Utyt0+6GpTjNZFls75zTZw+6LikaTjboPNK6GtwGyDU3l+830/JFuhsNUZ1N/1D1HJebUpOIVmieanu0g5B+oVfDjBJ/AfzTqGfoSD+BWcQpmSNsRZ3Xkhg+Ls9GPJXO18WqFrxsDv5H/lVMnwjyVslv3ckL+h0k+WQqlHzC9npMQ4+j/AmWzcx2IVl4fP3tO5p3sqyBdp8ky4BP8AE3qE2tG8b+gI6irwwBvlf3z91iX19Ke8dm230CxTcYvI3kxpw2dO4n4VZpHWKfUz8IKiLIsnnOFBDJlSyFAtks5ZE5sLlcgazZFPdhCTrUjJZQoc7K5LlqqwVE16ekSMd8NKsFOq3wp2QrLThR1NltPRLMMJJVMyn7m4SeuYlw2KqIVvUTyp3tWoaYOeGam356XMfby8JOVXFNiUK+KSlsd2HS64II1XGkF1xbI+Hfl5LuOq1AO1ElwBLiSXEncknJN1bqLs60OcXeNrgAGPDS0b3OevNS8W7LMe1zmNDHnI0eFmq2Dp5X52CoSvGxuncrMFa8ftHG2Uxj7QVA2kJ/myfdA1PC5ITpkGeRabtPoVywpEopjFkmra98pJk8Xn5dBb3Q4YNQAxnc/dakcomy2KHh6AtIOquHQltxYEkC2CLje3QZulRic0+Am3TcexRLZCefvz9ea7cfJclOJjj6AD5XHcX8xg+ylpphe2x6HCKbHf+rLUlEOYXeJ2YNmHxbIyllINwbFI4qaRgvG67em49k34AXTS6HC3he4kbeFpP1sgk1ZsbB3dhsxrH2DvC4/tt2+YUndFuHWLb4cNvQ9Cm/ZWKn7xzHtBeGtMeo55tcANjkA/NUji75I53PiNjc3jN9B6ghS8FPWDqiUQnjHDb5Zvb+gvP54Sx5BFiDsV6lw6rbLG14FtWHMOdDhuL/1iyqfbXhobpkaLZLXW28iPxT+jquE/CkInHF0Vhgs8jkUXwBv9oaPPPyQV9j0T3szAHVGsbBhPzwF6dV2g/YUtkfGZT3782yMfILEDxWTVNI7q4/hhYuhS8qN5jiDBTylSVzbFOKN2FHULoMMISyqw5NLpbWhBA2Z21+FHJso4ZFkjkZl8C2tYgAmNQhHRJqeCeSyM+FHZWmnOFU+GnKtNKcKSrsqpaDjslVe1MtWEvrUmOzqiK9xe/cutubAepICd9n4DjVk7m6T1Q1yRxdTrP8rcDl19NlcOBcNcXNABIOLZvnovQjiCJ47uGtuSPCT5sIsm1fRnuGuBdZu/wX8V8XtcbEoeo4eIJLEkEC4IIcNtsgeyPpeIj9GezxG420gmzc6jc+H1GcJkfQ5lYq4WyjQffpbbKp1RCWkjmMK8Ode9gGMBycn5XP0VN4pUEyuuBpLgAW8r3Dbg/wAp28yhkm0ZewC5cCDmUa2CyyVuECYTIGNXQC4aVKAiONEqMzkHr6rt5Qr3IWk9gsuHZzhcE8MhdM1tRtHFfJNjgg2vnooOz1PJBUN/SAGuc90QbawLDGTrHzwqnFKQ4EGxBwRvcbFezcGDKymZLIy0wFzcZ1t/bHkd/mp6lNJO3cZSl5k2UTtI8xOYYxcg6fWzgMfVK+ITXcTe6tnaCma4xMZfxymzuglBIHqDhUXiUb4XlkoIcPYjqEiiuSSN6vEh5wB3gd0Lvltupe0lL3sLxzDbgWxdo+/3QfZ6a7Dbk4fQpzJkJFVuFW/oJjmNjym6sPY5pDZndGgD8T9kp4xR91M9nIE29DkJ3wMaKKZ/XV+DbfUr2q8lKljvYSsFbmddxPXPvlYsnZZ3t9AsValgVYtEoR1E7CXzOU9FKvNksHoJ5G7ShK1uFNG5ZO24S1gdtCiMrt7lossVj2pwpEEgUQCJLcIay1ATCqRmVYqR2AkNFuncOAp6g6kGlyXVklkUZMKvVlR3zyB/dMw4/vO6en9cwhpx5POjarsjvgkAfI+V99RNmWN2hjcD1B3vtleodhgwyBsp8NrtHU+f/C8vhqdJvcjzFwR7bK1cN49KxoMZaXdXNaRyzYb7fiq+V7MnWi59qqvXPpjsWgBoJF25yfiHXol1NK8QzaQy405DW+d8Z3wl446993EDVm1n6Re/7ugi262/jUjA6Mk3NtycXuc7crf8LeWTUsCriMzg0l5JdyucjzA5BVuKMuGsjYuAB3ucFx+QDfkeqN42/WdFz4jYuvZ1v2jc8zt81yxtmWGzdPtsm28vuBtgpUMrlNMLIV5up0G2cMW3zWQz5DyXTGo2CmbLiVDIVO4KFzENzWhj2UoI5quOOVwawnJJAvYXDfUr21tPoGmMaW2AxvYea+ezgr2fsB2jbNShkj9UzMEE+Nw5HzSOoi2roBX0KuNHQ2+xje13+V1/sUf2g7PRVLPE0E7h3P1BUHaJgc6QDYi/uM/jdO+EDvKaJ+5Mbb+oFj+IK8ym3H9Siu+STPIoKZ9HU6HeKN50+ediPO6srh0269f6wm/a/syJmEgeLl5FU3hHEXsk7me+Phcfi8rk7qqpHxlyW1slTtgW9s6HxMk6+B3qMg+1/ZdNj08OA5ufb3kA+ysnaXhuumfgu2cwtF8gjcbjF0g4m3TS07eZc0nrgOd+SfSm5QhB9mY+5Uqr43epW1k4Op2+569Vi9ZaFlgmWqaWxUs7EEDYqLZU8MfwyIq1wllLJhMoXKd4KYu6ApYsrRiRssS13eExPANhW5lkM5uU1nhS2UWKKLFSRLSHKew7JBAcp1A/CCog6bBeM1JazQz43+Fuc+Z9ufJCcZgbRO7jUHkAOD23a14exr2v8W12ubj25LXHI3amyMkYwhpbaQ2uCb4Nj5clnCKIzVcX6TE+YO7guEZEhljjkY17GDcnToFtwGlUUoRcEhdST5AdPVB4uOf4Hoj6arttjrZIqmqEc8zXDSe9f4TZpHiIII2B6i+DhMKez8szjIxf16H5Fa6bhfGBUZZLbwydzm6iSWNI1ZuQD+1YZt+SmkIEjj+zcnU648OSHG/l1VO4nNJHAS1zozdoBadLjcjFxm1gUHDUVMze7ke8sc6z3vJLgxpA0XOc9FsafJXuM8SzsO6CR1VM6a5ELAWRt/eJ+KQ/QfLomrmA3A3It81zw2CwswaQBYDljYI+gpgXeP5Hl81rd9HWsIakEnzPJQupcJw+j/WO9fwUjqJTt2ZzVyt/oZUzaSwTl1OELMOS1yNjAVuhyuJI0f3SjkjQ3DaFFQ1EcN4jJC7VG4td1C4qgh2lM7CGelcF7QfpjvG0BwaGut+1v4j5pxFDUwXNPpfCLkQuPiF8kD5krz3sjV6ZfUfQg/mrvxzib4TG+M48TXDkbWt915c4JV7dmULzQsEQdsI3YmjfFuPEDpuN1V+1DaeS743N1g3B+ytFH2giqBpdZrv3XWt8ki7Q9mA7xMt6cinRpWldMS6YH2e4+C3S/IH2SftA7wRDn8X+kj7ob/oZY4uaS0jeNxO3MtPNEdrJC2NuMAnxeYb8P4gpqglVVhbi0snXDeEOdEw6mi4va3XKxT8L4/G2GNpBuGMB9Q0LE1t3GqEbAVRClNQyxVgqN0orWLYs2aOqJ+E4piq/RvynNLJlBNZHUtDHSubKRhXEhQoKSIpWYSesanMjkprQtjsTIChkzZOaOTCREZTWkls255dNz0A802SwdEVcQrBFUufKxkugscyGUSGJ7CLWc5jgWgE3tzN/RD0VW+aS8bXd9e8UcIkLmW+FkTWm7bYAPINRnaCkg1QiQuZNJJeomN+7jhc5jWtaOdrOJ9B1Q/bSClhq3CgqZKmLQGmZ5cXE20uZrsA9tgNha2Mq+k1xRPPbI4eHMfTPmkq4RM0nTSP791Q833w3Tck73t1soYabuXFsonp6gtBZsxjSSCHzNcL6NN8j2Kmg7PTx00dfFIxkbZ2RamOJkiltra5wAxsD/iCsdJWVPFaySZ9ZT01TBAWMnAEDqjwvAte2TfSTiweLDkmiyuVL31T4WEgMNxqBHiIPicG8sDY9U34REO5dHtJGSHjnf9l3tYfJKaMxx0rZI5CKts4/UuDSwxvjP61vMWLbHf4htZOXcPqv0RvEDDpZqLDOws0vAdYiVl/C2+A7qPMKecHa0dDIySyxnwmvIsLYvexTZ1W4XFhY5sqfTcSZquPDc+EOwfl1VkjrQ5oN8hBZp2Yd01cKb8V/L6LuR+EMJdj1Uc06kqq0hsco5nmsgC+5UdVUoVtWFyQSYwuoZSoRUrT3LLBXAqtAhyMrNkCxPjomkM+DS2lb6298K/8AHfHSahu1zT74P1XmtK+zrr0qnd3lHI3/AMZI9R4gvP6pWnGQyk+xUWSkOT6k4q8DJuOhVaY5N6U3CfIZHIz4gGPYXcwW49XAKo9rpXGFpv4S+YgfyiNhP4J5XTaY7+Y/C5+yrHaGq1UtOOemY/55LoqKvNMTVVj0Gi7NUzooyRkxsvk76BdYmAoiAADjS36BYubyOSwUWd6W1T8ImZ9kuqJFsUJkweCSzk5gkSEfEm8DsI6iGUmO4JcLcrkJTPREynQ9mnFLaxG6kFWFHFZESF53TLh41OHRpv6u5e2/slcjl3NxPuI/D8Z+H15uKfxbwtgppZZx2we187GsOpzWWc0XwQS7T62QVBwNssE8rp44u5aHCN3xyk3s1g9QBfzCG4fQulLnkEtF3OfyuPFk9VJxCl0l5aPCL2ac2BHLzFxn8lVFqNqaeUDKnJx8VrBrgtL3hbHrcwPeBJ4S+NrLj9boGXFoLja37ON097R0nDKapcyB0lVB+jWEmpzT+lWNnjw5bcNu04s4+SA4hWSywxVGprJQzTrja2NxEJDG3LcufbSS45yoW8XGl76yJ1TJJFpp5XyPHdOD/wC9NvjtYjS7Cbe7EdjclTC4MvD3Xd07oyYyS+WezrTyE2t4nbDk0DKuTeGOY9/ewPpnYZ+ivdqjazu43CzRi7i5z3eb+t0hM9HLTQwwgR1rnGaeqqC1sbdLXkRsdYlwdcY2u0c0fw/jks7pJKgl0z3F7nEAX1bYG2LADkABySq7fh4Nh9Rut4DEQe7Hdu6DMZ9WHHtZJhJJAfGPD1OWfInb0Pun01YEJJUg4ORzHJSwqyStLKGuK7BvB6tjy0vd4BvY2K6reItsdLQMmzgXXtyBuk0UTGAhgABN1BNNyWTak8HJtI5q6m5Q0RN1tylp25W6QF8hUJKJ1LhgXZalNj0wWq2S4HKY1DcJaRlNhoXIljOV6J2NqNTA08xb3FvsvOWq49iaqzref9fVS9ZG8Lm0nkVOZpc5p3a4j2NkxoXqHtNFoqpRyLtQ/wAQB+644fKjvyimNWHYn48+0XzP+0/mq72hbaKBv/hB97Jz2jf+rHo4/QJZ2vbZ0TekTR/qt9kdHaAq9/g9NouJXjaTvZYq4JHDA2WJDY0RVUaWSxFWeSluEvlok5SEuNxJ+jJjTQ4WzTKemajk7o2CsyWAIx4woY2IkjCmvkp7Abgl9Y5MnhKOIut6nAToK7ETAS/N+Qx+ZSmZ5lkxnIAF7eg8uqLrpNLLdcfn/XmoOExapR0bknz/AP1XR8sXMTGPiTUPVlra5scDYhbSBYnbUT8Tvy9EhAL4XW3uc88bfgB7o3jLtLPf6KCnZob5Fod8xg/ZQ0laPLu3c+hrpOSp2wlYWQvJpiP3HOx5P0fdiddneIwRAvnp46tgiLTBJe9i4EyMcMscM3I5HySakdido2LSR8iUV2Y0Pf3TyWOJvHIOTv3T5FXTlxTl6Z+LHhRpcrRXfHzc7koIH0pmNR/anSCOKhY3LYycPc48gLgerfNS8F4ZO97mxG0jPDJHKSC22CSPiAxvnpjnc+0XYynfRyOo794wd66F7R3jdIGt0Th8TLXu3lfyskkMJq4RV07wyuiAZK3bvDa3i66h+NxySKnUqVPktXtfa+1/sHT6a0+Mt+mn97fcFfTuMXeXGpriyWMHxRuBIuRzacZ87IMTJzO5s0Aq2AsLXBlXAP4cB5HUX36HqEnrqUxuAObta4Hq17Q4H8beoKyLUldK3Zr0f80LqQ8OVu217Gd8opXqLUuZCi4gNkgkU0Dspe0oqmkyulEAdwtwpQ1QU70W1RsegaePCWSU+U8exAyR5RRlYCSFjoyE47NVGmUeaGkiusoRpkBW1Hyg0DHDLD29jtNG/wDfiHu0kfcJLw+XKsfbiPVS08g5OLT/AIhf7KqULsoOnzSQ+f1DLiw1Nt5NH+Z6W9rzeoYP4WD3eUze8HB3L4gP810r7SZq4x5xD3cm0Pq/X9gJ6fwWx4yVike3KxTXKLGmC4Q8kOV3BMBupLgowEAzU2EG1tim8pFkonflMWUY8MIidlE8kuglyj2FLksjYkLmJDIxznOe4Fo2Y04NubiOV1aDGlvEI7XJ2GfZNhKwucSrcd4c9jIZHEaZe80Nv4v1bg1zyOTSbgH+ByN7OUVoi8/tOx6BIatsneaZNTXYs19/CH+IAA7Dx3+aukmmKNrR8LGj6J3VycYRgu5V/wCXTUqkqj7CXtBJdzWeY+qK4m20bPI2+Thb8kmlc5xMp2DsJnxqpHc+oFvVA4WcIlfiKSqzfx7dvyL+yrA6qDTs4OB+v2QHEaV0EzmH4mOsD6bH2siuzs2iphdyvYn+Yub9027fUBEjZRs8Wd5Obt7j6J7qcepUHpr8o8xU+fSua3GX4dgrhfaypdGDFmeOxDmk6sfvN/aBG/qUFScYbBXiRrTHE8t72Ihwa0OA1Cx5NcSR6Ku0Fa6J4e3kfcdFaOL1PesLsai2wfycLXsTydb3ueRKGVKNN8LeWQ2En1EfE5eeP5RcailYyuLWgdzWwPa4D4TLEMu+bCVRo+Ll0DYJQCY8xSW8bQT4onHm3cjofVWLh/aWOX9CaXWngmja65GlzJGGNzw7b924Oyq/B4opJtMz+7a4ODZP2Q8jwa/4ScH1S+kpThFxn6Jfpf8AaxP1VSMmnH3/AFt+9zglcrtzLGx3G63pTichc1SQ7rHBcsNit2COaYo+MpXTSYRzZVLJFEWEukQUpypjlDPwUKQMjqywMUjCF2GIXgCxaq6PvuGHq0td7EX/AAJVMhhsVdezMuullj8iPwVcbCkUJcU4/cfU1FgIfeojb/GD7NuoONC9fGP4ofqp4W/2xo6aj/oUHGP/AJCP+aH6hWw38MU9fJcCFi0SsURUVGv4m5owj+C8X1M8Ryk3EmeFJIqtzcAr0I01OJFzcZHobqkOGEsqzlAcErCRkompeg48XYby5K5uCTKcQbJDTHKfUqXNDabDmswlfHRaKQ9GO+hTiBJ+1FaYYi9uHgt0k2Pi1Ag2O+yynmSRtTCZTOJVb6kCa39zHG2R5tqe8ud4zbfJt5Bo6Kaq4k6ZgazfTd56W5KHiD5TI6V7AyKV7HPZFiLOl4ZpHkb281rhbhoktzOPTOFfUSa5emjumck+GrrP+v7E80g/RgB+7+KXcTqtQa3oBdSOl/U+mPxVh7H8EiljdJMwPJfZurYBo/P6IFamnJ+oVeo52iu6RVaSucxpAPhc5pcMZ7s6mn8T7q8cfeJqEO3JDSD5jf7oPj/CIHVMcZLYIhE57nNAABuWtJ8r2v5ArRm/9tZnkd/5yAAk9Q1UdOot3/n9g+jlwVSm9cSlaVaezNXqboI1Wu0sd8L2m5A8iMpL/wBPc9pe0YHuTzt6Ijs38bgTa4GeYOoBrh5glV9SlKm16EvQzcKyt3wEcYa2nna6m1Mdnwndrsi1jysfMKf/AKIx0cb2zNZqlZE+OQ2dESG63u/hDtWeg9UT2lqmPhAk0idrg2+dt9Q/hIQ/Dm07qeTWZRVhrhFG23dX1EgWOdnHH5rOmk5U1y9jevpqFZ8ff2CuPcKNPUPiLg+xu2Ruz2uF2vHqCgETVzhwjAa9j2RtjkDySS9mCRfIFrY5WQ9kuWGTdiMhRuU7goXBcgWTQTo2GZLIozdHQtQTSGRYyZKoJn3K1fCi15Skg2whiIjkQrXYW9aFq4JY+ytRplkbyIBUDhZx9T9Uuoq0x65BuG/dEU1aJPF1U7g1Jsc35ECUGa4+Qf8AYIXj+K+P+aH6ongv/dPP8LvxcEN2g/76I+cP+9Uw+u32Et4+S23WLosWKO5TyKrxKDBVQmFiVe+IxqkVrbOPqvUoMkqqw04G9N5QkHBH5srJoWVcSChlEMDLFO6RKmDKa0inmPpjGJU/txUGRzGNc3SHuaWg+PWA0kkchZ9h81b2Fef8Rc+N0sUzpLB7poWMa0tMjjYvcTkDR06BH0yvK5tZ4V9AJY7ui3XaPvQC07XGNShe4wOcwEOuBcjqtTNIY0agQ5xJHi1MINrPxvzwtU1NI8kRtve7SQMWvuSdlco+uhcqiunHf/f8kUETnuEbcknA5evovS+E04ijaxuzRa/U8z73Ve4RwXufEcvOCRsB0H5p+ybS0uOwBJ+Quo+oqc3xWgqUbZZW+N08lXVTMh0/qYy52p2m4jF3tHU3LseSCije+OKMm7XRuMYD2tDHtkOpzwLkizXgXAy7GBlW6Zz3i2HEkXbe7i85v63PurzS0LYWaGXAJa5wJvd4aGl319LqiUlSgk/j/InMpOz9wOClDGBo2A369T7qu8UoHxPMjLht73b+yb3+qtcoQb7G4OQdwpoVHF3DkvQqlZWvlN5CS4Y+EDHqm1LxPSyN0Uj2yxTPdGx+lwYxwYdV9Iu8uaB8hgc9VPAxY904tvu0k6TbZAu4TM04bfOC21v+FdCpBqyET5Sd5ZZbOJ8Pl0NmldqdKXOd+81znF2l3nm6UvZZExCZ2kyudgZBNw53UqSSO6mqNcsBJOwtLVyIrowQ3K26OyDkDY5hhRDYl1TtRIalOQ6KBnNwgJXWKZypdVNRQOkjuNymBQ0RU4Wsw1VvtG7zFlvgs9m281twuDdCUdO6J9nbOvb5bLlZxaN7DfhTrS3/AIPq9RcaZeqjP/1H2lt91Fw+X9af5G/VGVOamL+JlvaRrvslxxO/2FvRZ1pdBaUQ24lrxcKlcSg8ZVslnSOshu5elSfFg19C7hOHq1x7KtQs0vVihdgI6ru7g0XdHYblMqRLSUdSPU0tFMdjRiGrqGOUWkaHW2vuPQjKna9RSypUbpjnlCOXgNOMd2LXvYl5z8z5I2GAAWaAB0AAC1UvypYXYT3JtZEpJaNtguoeKxnuJA0XcW6QBuS8hoH4o+nGVvivDjJDIxuC5pAPnuPxCBPzI16KZ2e4L/ablwcImhztOwkcP7q/PTm5GLj5qx1JsVF2S4aY6fxtLXuc7UHAg+E6QLfI+6Ir2WTa0+UxcI2iBSHCAeco0uQdRgoUYzmyJhkQgctCWxRWuLuMSVFpuuWS3U0YWaNODFZCzI15SyrkstWQXgnppVNJUdEoZUqZst0TgHGQaHoWq2W2uXFQcLkrM2TwcQFFMQcCLiXSAWicR3aVFXz/AKuA8w4tP0RTRhJuKvs23R1x88oIK8kY3YIpH/rXegTPvrT07v47e9kjpH/rCfIIutqLBrhu17XexRuPmR39LLq2bCxVmq49pe5vQ/8AKxS+C/QcY/dA1G6xYqYi6v0gb/jCeU2yxYtnpC6BI5T0axYlPRWtjFxQ0xWLEtbG9gOcqenKxYmvQpbD6bdMxssWJMgiKRK+IrFi6OwZCdD1KxYqELYOuDusWI0KYRTo5qxYgYSOJjhKa3YrFi2GwZi2I5R0SxYnzBgENXE+yxYlLYctHFOjIlixZIyOgtIuM/F7LFiyl9RkjVP8R9ApKw+A/L6raxM/qRq0zVcPH8mf7GrFixcEtH//2Q=="/>
          <p:cNvSpPr>
            <a:spLocks noChangeAspect="1" noChangeArrowheads="1"/>
          </p:cNvSpPr>
          <p:nvPr/>
        </p:nvSpPr>
        <p:spPr bwMode="auto">
          <a:xfrm>
            <a:off x="100013" y="-14288"/>
            <a:ext cx="280987" cy="279401"/>
          </a:xfrm>
          <a:prstGeom prst="rect">
            <a:avLst/>
          </a:prstGeom>
          <a:noFill/>
          <a:ln w="9525">
            <a:noFill/>
            <a:miter lim="800000"/>
            <a:headEnd/>
            <a:tailEnd/>
          </a:ln>
        </p:spPr>
        <p:txBody>
          <a:bodyPr/>
          <a:lstStyle/>
          <a:p>
            <a:endParaRPr lang="en-CA">
              <a:latin typeface="Helvetica"/>
            </a:endParaRPr>
          </a:p>
        </p:txBody>
      </p:sp>
      <p:sp>
        <p:nvSpPr>
          <p:cNvPr id="234499" name="AutoShape 10" descr="data:image/jpeg;base64,/9j/4AAQSkZJRgABAQAAAQABAAD/2wCEAAkGBhISERUUEBQVEhAVFRUVFA8QFA8UEBQVFBQVFhQQFBQXHCYeFxkjGRUUHy8gIycpLCwsFR8xNTAqNSYrLCkBCQoKDgwOGg8PGiwkHyUqKSkpLCkpKSksLCk1LCkpKSksKSwsKSksKSksKSwsKSksLCksLCwsLCwpKSksLCksKf/AABEIAMIBAwMBIgACEQEDEQH/xAAcAAACAgMBAQAAAAAAAAAAAAAEBQMGAAECBwj/xABBEAABAwMCAwYEAgcHAwUAAAABAAIDBBEhEjEFQVEGEyJhcZEygbHBodEUI0JSYnLwJDOCkqKy4RU0YwclNXPx/8QAGgEAAwEBAQEAAAAAAAAAAAAAAgMEAQAFBv/EAC4RAAIBBAECBQMDBQEAAAAAAAABAgMRITESBEETIlFxgTJhoZHB8EKx0eHxBf/aAAwDAQACEQMRAD8AR8Pk2Thkir1BJhN4psLwJrJ6q0HNrVIaq6T1ElitxVGEa0A0TVkl1W61tincsl0o4gESFVELy9Z+kOv8R9yuLrglGIHdDKSb3N/X7bJ5S1DwcOx0I+e42Ve4c5PIFNPZYopoOg43IMPb7EOCbUnH2EZcB0BJ9z5Ku1GySzk3QKKkJlZHpcPEWv2s6/Sx381HVcHp5cPjaHdbeueoXm8PEZGfC4hG0/aqZp8Trg74A+WN0fhyWmDhljq//T6JwvG5zf5XNcPZ2fxSOp7CTs+BzXjfILT9wrP2X7UMnlZE9+iRxDW6mfE48rgEDpyVk4rOxhMYkYZG2uxr2ahjm03t+CYuaVzso8jm4PPH8cbgOoFx7hRAr1NtW2wy1w5HAvbmoKnh9PJfVG0nqQEPjPuglNnmjTlTEp32q4VTwRl8Zs/ky5sVUY+Mi3jY5vUjxBMg+aujuaDnFDShY2sY7Zw9Nj7FY4pljnkDgrXwv1Rmx6ciOhHNWCh4oyXc93L+6bljvQ8iq3Utyt0+6GpTjNZFls75zTZw+6LikaTjboPNK6GtwGyDU3l+830/JFuhsNUZ1N/1D1HJebUpOIVmieanu0g5B+oVfDjBJ/AfzTqGfoSD+BWcQpmSNsRZ3Xkhg+Ls9GPJXO18WqFrxsDv5H/lVMnwjyVslv3ckL+h0k+WQqlHzC9npMQ4+j/AmWzcx2IVl4fP3tO5p3sqyBdp8ky4BP8AE3qE2tG8b+gI6irwwBvlf3z91iX19Ke8dm230CxTcYvI3kxpw2dO4n4VZpHWKfUz8IKiLIsnnOFBDJlSyFAtks5ZE5sLlcgazZFPdhCTrUjJZQoc7K5LlqqwVE16ekSMd8NKsFOq3wp2QrLThR1NltPRLMMJJVMyn7m4SeuYlw2KqIVvUTyp3tWoaYOeGam356XMfby8JOVXFNiUK+KSlsd2HS64II1XGkF1xbI+Hfl5LuOq1AO1ElwBLiSXEncknJN1bqLs60OcXeNrgAGPDS0b3OevNS8W7LMe1zmNDHnI0eFmq2Dp5X52CoSvGxuncrMFa8ftHG2Uxj7QVA2kJ/myfdA1PC5ITpkGeRabtPoVywpEopjFkmra98pJk8Xn5dBb3Q4YNQAxnc/dakcomy2KHh6AtIOquHQltxYEkC2CLje3QZulRic0+Am3TcexRLZCefvz9ea7cfJclOJjj6AD5XHcX8xg+ylpphe2x6HCKbHf+rLUlEOYXeJ2YNmHxbIyllINwbFI4qaRgvG67em49k34AXTS6HC3he4kbeFpP1sgk1ZsbB3dhsxrH2DvC4/tt2+YUndFuHWLb4cNvQ9Cm/ZWKn7xzHtBeGtMeo55tcANjkA/NUji75I53PiNjc3jN9B6ghS8FPWDqiUQnjHDb5Zvb+gvP54Sx5BFiDsV6lw6rbLG14FtWHMOdDhuL/1iyqfbXhobpkaLZLXW28iPxT+jquE/CkInHF0Vhgs8jkUXwBv9oaPPPyQV9j0T3szAHVGsbBhPzwF6dV2g/YUtkfGZT3782yMfILEDxWTVNI7q4/hhYuhS8qN5jiDBTylSVzbFOKN2FHULoMMISyqw5NLpbWhBA2Z21+FHJso4ZFkjkZl8C2tYgAmNQhHRJqeCeSyM+FHZWmnOFU+GnKtNKcKSrsqpaDjslVe1MtWEvrUmOzqiK9xe/cutubAepICd9n4DjVk7m6T1Q1yRxdTrP8rcDl19NlcOBcNcXNABIOLZvnovQjiCJ47uGtuSPCT5sIsm1fRnuGuBdZu/wX8V8XtcbEoeo4eIJLEkEC4IIcNtsgeyPpeIj9GezxG420gmzc6jc+H1GcJkfQ5lYq4WyjQffpbbKp1RCWkjmMK8Ode9gGMBycn5XP0VN4pUEyuuBpLgAW8r3Dbg/wAp28yhkm0ZewC5cCDmUa2CyyVuECYTIGNXQC4aVKAiONEqMzkHr6rt5Qr3IWk9gsuHZzhcE8MhdM1tRtHFfJNjgg2vnooOz1PJBUN/SAGuc90QbawLDGTrHzwqnFKQ4EGxBwRvcbFezcGDKymZLIy0wFzcZ1t/bHkd/mp6lNJO3cZSl5k2UTtI8xOYYxcg6fWzgMfVK+ITXcTe6tnaCma4xMZfxymzuglBIHqDhUXiUb4XlkoIcPYjqEiiuSSN6vEh5wB3gd0Lvltupe0lL3sLxzDbgWxdo+/3QfZ6a7Dbk4fQpzJkJFVuFW/oJjmNjym6sPY5pDZndGgD8T9kp4xR91M9nIE29DkJ3wMaKKZ/XV+DbfUr2q8lKljvYSsFbmddxPXPvlYsnZZ3t9AsValgVYtEoR1E7CXzOU9FKvNksHoJ5G7ShK1uFNG5ZO24S1gdtCiMrt7lossVj2pwpEEgUQCJLcIay1ATCqRmVYqR2AkNFuncOAp6g6kGlyXVklkUZMKvVlR3zyB/dMw4/vO6en9cwhpx5POjarsjvgkAfI+V99RNmWN2hjcD1B3vtleodhgwyBsp8NrtHU+f/C8vhqdJvcjzFwR7bK1cN49KxoMZaXdXNaRyzYb7fiq+V7MnWi59qqvXPpjsWgBoJF25yfiHXol1NK8QzaQy405DW+d8Z3wl446993EDVm1n6Re/7ugi262/jUjA6Mk3NtycXuc7crf8LeWTUsCriMzg0l5JdyucjzA5BVuKMuGsjYuAB3ucFx+QDfkeqN42/WdFz4jYuvZ1v2jc8zt81yxtmWGzdPtsm28vuBtgpUMrlNMLIV5up0G2cMW3zWQz5DyXTGo2CmbLiVDIVO4KFzENzWhj2UoI5quOOVwawnJJAvYXDfUr21tPoGmMaW2AxvYea+ezgr2fsB2jbNShkj9UzMEE+Nw5HzSOoi2roBX0KuNHQ2+xje13+V1/sUf2g7PRVLPE0E7h3P1BUHaJgc6QDYi/uM/jdO+EDvKaJ+5Mbb+oFj+IK8ym3H9Siu+STPIoKZ9HU6HeKN50+ediPO6srh0269f6wm/a/syJmEgeLl5FU3hHEXsk7me+Phcfi8rk7qqpHxlyW1slTtgW9s6HxMk6+B3qMg+1/ZdNj08OA5ufb3kA+ysnaXhuumfgu2cwtF8gjcbjF0g4m3TS07eZc0nrgOd+SfSm5QhB9mY+5Uqr43epW1k4Op2+569Vi9ZaFlgmWqaWxUs7EEDYqLZU8MfwyIq1wllLJhMoXKd4KYu6ApYsrRiRssS13eExPANhW5lkM5uU1nhS2UWKKLFSRLSHKew7JBAcp1A/CCog6bBeM1JazQz43+Fuc+Z9ufJCcZgbRO7jUHkAOD23a14exr2v8W12ubj25LXHI3amyMkYwhpbaQ2uCb4Nj5clnCKIzVcX6TE+YO7guEZEhljjkY17GDcnToFtwGlUUoRcEhdST5AdPVB4uOf4Hoj6arttjrZIqmqEc8zXDSe9f4TZpHiIII2B6i+DhMKez8szjIxf16H5Fa6bhfGBUZZLbwydzm6iSWNI1ZuQD+1YZt+SmkIEjj+zcnU648OSHG/l1VO4nNJHAS1zozdoBadLjcjFxm1gUHDUVMze7ke8sc6z3vJLgxpA0XOc9FsafJXuM8SzsO6CR1VM6a5ELAWRt/eJ+KQ/QfLomrmA3A3It81zw2CwswaQBYDljYI+gpgXeP5Hl81rd9HWsIakEnzPJQupcJw+j/WO9fwUjqJTt2ZzVyt/oZUzaSwTl1OELMOS1yNjAVuhyuJI0f3SjkjQ3DaFFQ1EcN4jJC7VG4td1C4qgh2lM7CGelcF7QfpjvG0BwaGut+1v4j5pxFDUwXNPpfCLkQuPiF8kD5krz3sjV6ZfUfQg/mrvxzib4TG+M48TXDkbWt915c4JV7dmULzQsEQdsI3YmjfFuPEDpuN1V+1DaeS743N1g3B+ytFH2giqBpdZrv3XWt8ki7Q9mA7xMt6cinRpWldMS6YH2e4+C3S/IH2SftA7wRDn8X+kj7ob/oZY4uaS0jeNxO3MtPNEdrJC2NuMAnxeYb8P4gpqglVVhbi0snXDeEOdEw6mi4va3XKxT8L4/G2GNpBuGMB9Q0LE1t3GqEbAVRClNQyxVgqN0orWLYs2aOqJ+E4piq/RvynNLJlBNZHUtDHSubKRhXEhQoKSIpWYSesanMjkprQtjsTIChkzZOaOTCREZTWkls255dNz0A802SwdEVcQrBFUufKxkugscyGUSGJ7CLWc5jgWgE3tzN/RD0VW+aS8bXd9e8UcIkLmW+FkTWm7bYAPINRnaCkg1QiQuZNJJeomN+7jhc5jWtaOdrOJ9B1Q/bSClhq3CgqZKmLQGmZ5cXE20uZrsA9tgNha2Mq+k1xRPPbI4eHMfTPmkq4RM0nTSP791Q833w3Tck73t1soYabuXFsonp6gtBZsxjSSCHzNcL6NN8j2Kmg7PTx00dfFIxkbZ2RamOJkiltra5wAxsD/iCsdJWVPFaySZ9ZT01TBAWMnAEDqjwvAte2TfSTiweLDkmiyuVL31T4WEgMNxqBHiIPicG8sDY9U34REO5dHtJGSHjnf9l3tYfJKaMxx0rZI5CKts4/UuDSwxvjP61vMWLbHf4htZOXcPqv0RvEDDpZqLDOws0vAdYiVl/C2+A7qPMKecHa0dDIySyxnwmvIsLYvexTZ1W4XFhY5sqfTcSZquPDc+EOwfl1VkjrQ5oN8hBZp2Yd01cKb8V/L6LuR+EMJdj1Uc06kqq0hsco5nmsgC+5UdVUoVtWFyQSYwuoZSoRUrT3LLBXAqtAhyMrNkCxPjomkM+DS2lb6298K/8AHfHSahu1zT74P1XmtK+zrr0qnd3lHI3/AMZI9R4gvP6pWnGQyk+xUWSkOT6k4q8DJuOhVaY5N6U3CfIZHIz4gGPYXcwW49XAKo9rpXGFpv4S+YgfyiNhP4J5XTaY7+Y/C5+yrHaGq1UtOOemY/55LoqKvNMTVVj0Gi7NUzooyRkxsvk76BdYmAoiAADjS36BYubyOSwUWd6W1T8ImZ9kuqJFsUJkweCSzk5gkSEfEm8DsI6iGUmO4JcLcrkJTPREynQ9mnFLaxG6kFWFHFZESF53TLh41OHRpv6u5e2/slcjl3NxPuI/D8Z+H15uKfxbwtgppZZx2we187GsOpzWWc0XwQS7T62QVBwNssE8rp44u5aHCN3xyk3s1g9QBfzCG4fQulLnkEtF3OfyuPFk9VJxCl0l5aPCL2ac2BHLzFxn8lVFqNqaeUDKnJx8VrBrgtL3hbHrcwPeBJ4S+NrLj9boGXFoLja37ON097R0nDKapcyB0lVB+jWEmpzT+lWNnjw5bcNu04s4+SA4hWSywxVGprJQzTrja2NxEJDG3LcufbSS45yoW8XGl76yJ1TJJFpp5XyPHdOD/wC9NvjtYjS7Cbe7EdjclTC4MvD3Xd07oyYyS+WezrTyE2t4nbDk0DKuTeGOY9/ewPpnYZ+ivdqjazu43CzRi7i5z3eb+t0hM9HLTQwwgR1rnGaeqqC1sbdLXkRsdYlwdcY2u0c0fw/jks7pJKgl0z3F7nEAX1bYG2LADkABySq7fh4Nh9Rut4DEQe7Hdu6DMZ9WHHtZJhJJAfGPD1OWfInb0Pun01YEJJUg4ORzHJSwqyStLKGuK7BvB6tjy0vd4BvY2K6reItsdLQMmzgXXtyBuk0UTGAhgABN1BNNyWTak8HJtI5q6m5Q0RN1tylp25W6QF8hUJKJ1LhgXZalNj0wWq2S4HKY1DcJaRlNhoXIljOV6J2NqNTA08xb3FvsvOWq49iaqzref9fVS9ZG8Lm0nkVOZpc5p3a4j2NkxoXqHtNFoqpRyLtQ/wAQB+644fKjvyimNWHYn48+0XzP+0/mq72hbaKBv/hB97Jz2jf+rHo4/QJZ2vbZ0TekTR/qt9kdHaAq9/g9NouJXjaTvZYq4JHDA2WJDY0RVUaWSxFWeSluEvlok5SEuNxJ+jJjTQ4WzTKemajk7o2CsyWAIx4woY2IkjCmvkp7Abgl9Y5MnhKOIut6nAToK7ETAS/N+Qx+ZSmZ5lkxnIAF7eg8uqLrpNLLdcfn/XmoOExapR0bknz/AP1XR8sXMTGPiTUPVlra5scDYhbSBYnbUT8Tvy9EhAL4XW3uc88bfgB7o3jLtLPf6KCnZob5Fod8xg/ZQ0laPLu3c+hrpOSp2wlYWQvJpiP3HOx5P0fdiddneIwRAvnp46tgiLTBJe9i4EyMcMscM3I5HySakdido2LSR8iUV2Y0Pf3TyWOJvHIOTv3T5FXTlxTl6Z+LHhRpcrRXfHzc7koIH0pmNR/anSCOKhY3LYycPc48gLgerfNS8F4ZO97mxG0jPDJHKSC22CSPiAxvnpjnc+0XYynfRyOo794wd66F7R3jdIGt0Th8TLXu3lfyskkMJq4RV07wyuiAZK3bvDa3i66h+NxySKnUqVPktXtfa+1/sHT6a0+Mt+mn97fcFfTuMXeXGpriyWMHxRuBIuRzacZ87IMTJzO5s0Aq2AsLXBlXAP4cB5HUX36HqEnrqUxuAObta4Hq17Q4H8beoKyLUldK3Zr0f80LqQ8OVu217Gd8opXqLUuZCi4gNkgkU0Dspe0oqmkyulEAdwtwpQ1QU70W1RsegaePCWSU+U8exAyR5RRlYCSFjoyE47NVGmUeaGkiusoRpkBW1Hyg0DHDLD29jtNG/wDfiHu0kfcJLw+XKsfbiPVS08g5OLT/AIhf7KqULsoOnzSQ+f1DLiw1Nt5NH+Z6W9rzeoYP4WD3eUze8HB3L4gP810r7SZq4x5xD3cm0Pq/X9gJ6fwWx4yVike3KxTXKLGmC4Q8kOV3BMBupLgowEAzU2EG1tim8pFkonflMWUY8MIidlE8kuglyj2FLksjYkLmJDIxznOe4Fo2Y04NubiOV1aDGlvEI7XJ2GfZNhKwucSrcd4c9jIZHEaZe80Nv4v1bg1zyOTSbgH+ByN7OUVoi8/tOx6BIatsneaZNTXYs19/CH+IAA7Dx3+aukmmKNrR8LGj6J3VycYRgu5V/wCXTUqkqj7CXtBJdzWeY+qK4m20bPI2+Thb8kmlc5xMp2DsJnxqpHc+oFvVA4WcIlfiKSqzfx7dvyL+yrA6qDTs4OB+v2QHEaV0EzmH4mOsD6bH2siuzs2iphdyvYn+Yub9027fUBEjZRs8Wd5Obt7j6J7qcepUHpr8o8xU+fSua3GX4dgrhfaypdGDFmeOxDmk6sfvN/aBG/qUFScYbBXiRrTHE8t72Ihwa0OA1Cx5NcSR6Ku0Fa6J4e3kfcdFaOL1PesLsai2wfycLXsTydb3ueRKGVKNN8LeWQ2En1EfE5eeP5RcailYyuLWgdzWwPa4D4TLEMu+bCVRo+Ll0DYJQCY8xSW8bQT4onHm3cjofVWLh/aWOX9CaXWngmja65GlzJGGNzw7b924Oyq/B4opJtMz+7a4ODZP2Q8jwa/4ScH1S+kpThFxn6Jfpf8AaxP1VSMmnH3/AFt+9zglcrtzLGx3G63pTichc1SQ7rHBcsNit2COaYo+MpXTSYRzZVLJFEWEukQUpypjlDPwUKQMjqywMUjCF2GIXgCxaq6PvuGHq0td7EX/AAJVMhhsVdezMuullj8iPwVcbCkUJcU4/cfU1FgIfeojb/GD7NuoONC9fGP4ofqp4W/2xo6aj/oUHGP/AJCP+aH6hWw38MU9fJcCFi0SsURUVGv4m5owj+C8X1M8Ryk3EmeFJIqtzcAr0I01OJFzcZHobqkOGEsqzlAcErCRkompeg48XYby5K5uCTKcQbJDTHKfUqXNDabDmswlfHRaKQ9GO+hTiBJ+1FaYYi9uHgt0k2Pi1Ag2O+yynmSRtTCZTOJVb6kCa39zHG2R5tqe8ud4zbfJt5Bo6Kaq4k6ZgazfTd56W5KHiD5TI6V7AyKV7HPZFiLOl4ZpHkb281rhbhoktzOPTOFfUSa5emjumck+GrrP+v7E80g/RgB+7+KXcTqtQa3oBdSOl/U+mPxVh7H8EiljdJMwPJfZurYBo/P6IFamnJ+oVeo52iu6RVaSucxpAPhc5pcMZ7s6mn8T7q8cfeJqEO3JDSD5jf7oPj/CIHVMcZLYIhE57nNAABuWtJ8r2v5ArRm/9tZnkd/5yAAk9Q1UdOot3/n9g+jlwVSm9cSlaVaezNXqboI1Wu0sd8L2m5A8iMpL/wBPc9pe0YHuTzt6Ijs38bgTa4GeYOoBrh5glV9SlKm16EvQzcKyt3wEcYa2nna6m1Mdnwndrsi1jysfMKf/AKIx0cb2zNZqlZE+OQ2dESG63u/hDtWeg9UT2lqmPhAk0idrg2+dt9Q/hIQ/Dm07qeTWZRVhrhFG23dX1EgWOdnHH5rOmk5U1y9jevpqFZ8ff2CuPcKNPUPiLg+xu2Ruz2uF2vHqCgETVzhwjAa9j2RtjkDySS9mCRfIFrY5WQ9kuWGTdiMhRuU7goXBcgWTQTo2GZLIozdHQtQTSGRYyZKoJn3K1fCi15Skg2whiIjkQrXYW9aFq4JY+ytRplkbyIBUDhZx9T9Uuoq0x65BuG/dEU1aJPF1U7g1Jsc35ECUGa4+Qf8AYIXj+K+P+aH6ongv/dPP8LvxcEN2g/76I+cP+9Uw+u32Et4+S23WLosWKO5TyKrxKDBVQmFiVe+IxqkVrbOPqvUoMkqqw04G9N5QkHBH5srJoWVcSChlEMDLFO6RKmDKa0inmPpjGJU/txUGRzGNc3SHuaWg+PWA0kkchZ9h81b2Fef8Rc+N0sUzpLB7poWMa0tMjjYvcTkDR06BH0yvK5tZ4V9AJY7ui3XaPvQC07XGNShe4wOcwEOuBcjqtTNIY0agQ5xJHi1MINrPxvzwtU1NI8kRtve7SQMWvuSdlco+uhcqiunHf/f8kUETnuEbcknA5evovS+E04ijaxuzRa/U8z73Ve4RwXufEcvOCRsB0H5p+ybS0uOwBJ+Quo+oqc3xWgqUbZZW+N08lXVTMh0/qYy52p2m4jF3tHU3LseSCije+OKMm7XRuMYD2tDHtkOpzwLkizXgXAy7GBlW6Zz3i2HEkXbe7i85v63PurzS0LYWaGXAJa5wJvd4aGl319LqiUlSgk/j/InMpOz9wOClDGBo2A369T7qu8UoHxPMjLht73b+yb3+qtcoQb7G4OQdwpoVHF3DkvQqlZWvlN5CS4Y+EDHqm1LxPSyN0Uj2yxTPdGx+lwYxwYdV9Iu8uaB8hgc9VPAxY904tvu0k6TbZAu4TM04bfOC21v+FdCpBqyET5Sd5ZZbOJ8Pl0NmldqdKXOd+81znF2l3nm6UvZZExCZ2kyudgZBNw53UqSSO6mqNcsBJOwtLVyIrowQ3K26OyDkDY5hhRDYl1TtRIalOQ6KBnNwgJXWKZypdVNRQOkjuNymBQ0RU4Wsw1VvtG7zFlvgs9m281twuDdCUdO6J9nbOvb5bLlZxaN7DfhTrS3/AIPq9RcaZeqjP/1H2lt91Fw+X9af5G/VGVOamL+JlvaRrvslxxO/2FvRZ1pdBaUQ24lrxcKlcSg8ZVslnSOshu5elSfFg19C7hOHq1x7KtQs0vVihdgI6ru7g0XdHYblMqRLSUdSPU0tFMdjRiGrqGOUWkaHW2vuPQjKna9RSypUbpjnlCOXgNOMd2LXvYl5z8z5I2GAAWaAB0AAC1UvypYXYT3JtZEpJaNtguoeKxnuJA0XcW6QBuS8hoH4o+nGVvivDjJDIxuC5pAPnuPxCBPzI16KZ2e4L/ablwcImhztOwkcP7q/PTm5GLj5qx1JsVF2S4aY6fxtLXuc7UHAg+E6QLfI+6Ir2WTa0+UxcI2iBSHCAeco0uQdRgoUYzmyJhkQgctCWxRWuLuMSVFpuuWS3U0YWaNODFZCzI15SyrkstWQXgnppVNJUdEoZUqZst0TgHGQaHoWq2W2uXFQcLkrM2TwcQFFMQcCLiXSAWicR3aVFXz/AKuA8w4tP0RTRhJuKvs23R1x88oIK8kY3YIpH/rXegTPvrT07v47e9kjpH/rCfIIutqLBrhu17XexRuPmR39LLq2bCxVmq49pe5vQ/8AKxS+C/QcY/dA1G6xYqYi6v0gb/jCeU2yxYtnpC6BI5T0axYlPRWtjFxQ0xWLEtbG9gOcqenKxYmvQpbD6bdMxssWJMgiKRK+IrFi6OwZCdD1KxYqELYOuDusWI0KYRTo5qxYgYSOJjhKa3YrFi2GwZi2I5R0SxYnzBgENXE+yxYlLYctHFOjIlixZIyOgtIuM/F7LFiyl9RkjVP8R9ApKw+A/L6raxM/qRq0zVcPH8mf7GrFixcEtH//2Q=="/>
          <p:cNvSpPr>
            <a:spLocks noChangeAspect="1" noChangeArrowheads="1"/>
          </p:cNvSpPr>
          <p:nvPr/>
        </p:nvSpPr>
        <p:spPr bwMode="auto">
          <a:xfrm>
            <a:off x="100013" y="-14288"/>
            <a:ext cx="280987" cy="279401"/>
          </a:xfrm>
          <a:prstGeom prst="rect">
            <a:avLst/>
          </a:prstGeom>
          <a:noFill/>
          <a:ln w="9525">
            <a:noFill/>
            <a:miter lim="800000"/>
            <a:headEnd/>
            <a:tailEnd/>
          </a:ln>
        </p:spPr>
        <p:txBody>
          <a:bodyPr/>
          <a:lstStyle/>
          <a:p>
            <a:endParaRPr lang="en-CA">
              <a:latin typeface="Helvetica"/>
            </a:endParaRPr>
          </a:p>
        </p:txBody>
      </p:sp>
      <p:graphicFrame>
        <p:nvGraphicFramePr>
          <p:cNvPr id="12" name="Table 11"/>
          <p:cNvGraphicFramePr>
            <a:graphicFrameLocks noGrp="1"/>
          </p:cNvGraphicFramePr>
          <p:nvPr>
            <p:extLst>
              <p:ext uri="{D42A27DB-BD31-4B8C-83A1-F6EECF244321}">
                <p14:modId xmlns:p14="http://schemas.microsoft.com/office/powerpoint/2010/main" val="1190075684"/>
              </p:ext>
            </p:extLst>
          </p:nvPr>
        </p:nvGraphicFramePr>
        <p:xfrm>
          <a:off x="2123728" y="1509711"/>
          <a:ext cx="5256584" cy="3716339"/>
        </p:xfrm>
        <a:graphic>
          <a:graphicData uri="http://schemas.openxmlformats.org/drawingml/2006/table">
            <a:tbl>
              <a:tblPr firstRow="1" bandRow="1">
                <a:tableStyleId>{68D230F3-CF80-4859-8CE7-A43EE81993B5}</a:tableStyleId>
              </a:tblPr>
              <a:tblGrid>
                <a:gridCol w="2628292">
                  <a:extLst>
                    <a:ext uri="{9D8B030D-6E8A-4147-A177-3AD203B41FA5}">
                      <a16:colId xmlns:a16="http://schemas.microsoft.com/office/drawing/2014/main" val="20000"/>
                    </a:ext>
                  </a:extLst>
                </a:gridCol>
                <a:gridCol w="2628292">
                  <a:extLst>
                    <a:ext uri="{9D8B030D-6E8A-4147-A177-3AD203B41FA5}">
                      <a16:colId xmlns:a16="http://schemas.microsoft.com/office/drawing/2014/main" val="20001"/>
                    </a:ext>
                  </a:extLst>
                </a:gridCol>
              </a:tblGrid>
              <a:tr h="1118897">
                <a:tc>
                  <a:txBody>
                    <a:bodyPr/>
                    <a:lstStyle/>
                    <a:p>
                      <a:r>
                        <a:rPr lang="en-CA" sz="2000" dirty="0">
                          <a:latin typeface="Calibri" panose="020F0502020204030204" pitchFamily="34" charset="0"/>
                        </a:rPr>
                        <a:t>Participant</a:t>
                      </a:r>
                      <a:endParaRPr lang="en-CA" sz="2000" dirty="0">
                        <a:solidFill>
                          <a:srgbClr val="002060"/>
                        </a:solidFill>
                        <a:latin typeface="Calibri" panose="020F0502020204030204" pitchFamily="34" charset="0"/>
                      </a:endParaRPr>
                    </a:p>
                  </a:txBody>
                  <a:tcPr/>
                </a:tc>
                <a:tc>
                  <a:txBody>
                    <a:bodyPr/>
                    <a:lstStyle/>
                    <a:p>
                      <a:r>
                        <a:rPr lang="en-CA" sz="2000" dirty="0">
                          <a:latin typeface="Calibri" panose="020F0502020204030204" pitchFamily="34" charset="0"/>
                        </a:rPr>
                        <a:t>Number (36 in total)</a:t>
                      </a:r>
                      <a:endParaRPr lang="en-CA" sz="2000" dirty="0">
                        <a:solidFill>
                          <a:srgbClr val="002060"/>
                        </a:solidFill>
                        <a:latin typeface="Calibri" panose="020F0502020204030204" pitchFamily="34" charset="0"/>
                      </a:endParaRPr>
                    </a:p>
                  </a:txBody>
                  <a:tcPr/>
                </a:tc>
                <a:extLst>
                  <a:ext uri="{0D108BD9-81ED-4DB2-BD59-A6C34878D82A}">
                    <a16:rowId xmlns:a16="http://schemas.microsoft.com/office/drawing/2014/main" val="10000"/>
                  </a:ext>
                </a:extLst>
              </a:tr>
              <a:tr h="679332">
                <a:tc>
                  <a:txBody>
                    <a:bodyPr/>
                    <a:lstStyle/>
                    <a:p>
                      <a:r>
                        <a:rPr lang="en-CA" sz="2000" dirty="0">
                          <a:latin typeface="Calibri" panose="020F0502020204030204" pitchFamily="34" charset="0"/>
                        </a:rPr>
                        <a:t>Video</a:t>
                      </a:r>
                      <a:endParaRPr lang="en-CA" sz="2000" dirty="0">
                        <a:solidFill>
                          <a:srgbClr val="002060"/>
                        </a:solidFill>
                        <a:latin typeface="Calibri" panose="020F0502020204030204" pitchFamily="34" charset="0"/>
                      </a:endParaRPr>
                    </a:p>
                  </a:txBody>
                  <a:tcPr/>
                </a:tc>
                <a:tc>
                  <a:txBody>
                    <a:bodyPr/>
                    <a:lstStyle/>
                    <a:p>
                      <a:pPr marL="0" indent="0">
                        <a:buNone/>
                      </a:pPr>
                      <a:r>
                        <a:rPr lang="en-CA" sz="2000" dirty="0">
                          <a:latin typeface="Calibri" panose="020F0502020204030204" pitchFamily="34" charset="0"/>
                        </a:rPr>
                        <a:t>26 (74%)</a:t>
                      </a:r>
                      <a:endParaRPr lang="en-CA" sz="2000" dirty="0">
                        <a:solidFill>
                          <a:srgbClr val="002060"/>
                        </a:solidFill>
                        <a:latin typeface="Calibri" panose="020F0502020204030204" pitchFamily="34" charset="0"/>
                      </a:endParaRPr>
                    </a:p>
                  </a:txBody>
                  <a:tcPr/>
                </a:tc>
                <a:extLst>
                  <a:ext uri="{0D108BD9-81ED-4DB2-BD59-A6C34878D82A}">
                    <a16:rowId xmlns:a16="http://schemas.microsoft.com/office/drawing/2014/main" val="10001"/>
                  </a:ext>
                </a:extLst>
              </a:tr>
              <a:tr h="639370">
                <a:tc>
                  <a:txBody>
                    <a:bodyPr/>
                    <a:lstStyle/>
                    <a:p>
                      <a:r>
                        <a:rPr lang="en-CA" sz="2000" dirty="0">
                          <a:latin typeface="Calibri" panose="020F0502020204030204" pitchFamily="34" charset="0"/>
                        </a:rPr>
                        <a:t>Audio</a:t>
                      </a:r>
                      <a:endParaRPr lang="en-CA" sz="2000" dirty="0">
                        <a:solidFill>
                          <a:srgbClr val="002060"/>
                        </a:solidFill>
                        <a:latin typeface="Calibri" panose="020F0502020204030204" pitchFamily="34" charset="0"/>
                      </a:endParaRPr>
                    </a:p>
                  </a:txBody>
                  <a:tcPr/>
                </a:tc>
                <a:tc>
                  <a:txBody>
                    <a:bodyPr/>
                    <a:lstStyle/>
                    <a:p>
                      <a:r>
                        <a:rPr lang="en-CA" sz="2000" dirty="0">
                          <a:latin typeface="Calibri" panose="020F0502020204030204" pitchFamily="34" charset="0"/>
                        </a:rPr>
                        <a:t>7    (20%)</a:t>
                      </a:r>
                      <a:endParaRPr lang="en-CA" sz="2000" dirty="0">
                        <a:solidFill>
                          <a:srgbClr val="002060"/>
                        </a:solidFill>
                        <a:latin typeface="Calibri" panose="020F0502020204030204" pitchFamily="34" charset="0"/>
                      </a:endParaRPr>
                    </a:p>
                  </a:txBody>
                  <a:tcPr/>
                </a:tc>
                <a:extLst>
                  <a:ext uri="{0D108BD9-81ED-4DB2-BD59-A6C34878D82A}">
                    <a16:rowId xmlns:a16="http://schemas.microsoft.com/office/drawing/2014/main" val="10002"/>
                  </a:ext>
                </a:extLst>
              </a:tr>
              <a:tr h="639370">
                <a:tc>
                  <a:txBody>
                    <a:bodyPr/>
                    <a:lstStyle/>
                    <a:p>
                      <a:r>
                        <a:rPr lang="en-CA" sz="2000" dirty="0">
                          <a:latin typeface="Calibri" panose="020F0502020204030204" pitchFamily="34" charset="0"/>
                        </a:rPr>
                        <a:t>Text</a:t>
                      </a:r>
                      <a:endParaRPr lang="en-CA" sz="2000" dirty="0">
                        <a:solidFill>
                          <a:srgbClr val="002060"/>
                        </a:solidFill>
                        <a:latin typeface="Calibri" panose="020F0502020204030204" pitchFamily="34" charset="0"/>
                      </a:endParaRPr>
                    </a:p>
                  </a:txBody>
                  <a:tcPr/>
                </a:tc>
                <a:tc>
                  <a:txBody>
                    <a:bodyPr/>
                    <a:lstStyle/>
                    <a:p>
                      <a:r>
                        <a:rPr lang="en-CA" sz="2000" dirty="0">
                          <a:latin typeface="Calibri" panose="020F0502020204030204" pitchFamily="34" charset="0"/>
                        </a:rPr>
                        <a:t>2      (6%)</a:t>
                      </a:r>
                      <a:endParaRPr lang="en-CA" sz="2000" dirty="0">
                        <a:solidFill>
                          <a:srgbClr val="002060"/>
                        </a:solidFill>
                        <a:latin typeface="Calibri" panose="020F0502020204030204" pitchFamily="34" charset="0"/>
                      </a:endParaRPr>
                    </a:p>
                  </a:txBody>
                  <a:tcPr/>
                </a:tc>
                <a:extLst>
                  <a:ext uri="{0D108BD9-81ED-4DB2-BD59-A6C34878D82A}">
                    <a16:rowId xmlns:a16="http://schemas.microsoft.com/office/drawing/2014/main" val="10003"/>
                  </a:ext>
                </a:extLst>
              </a:tr>
              <a:tr h="639370">
                <a:tc>
                  <a:txBody>
                    <a:bodyPr/>
                    <a:lstStyle/>
                    <a:p>
                      <a:r>
                        <a:rPr lang="en-CA" sz="2000" dirty="0">
                          <a:latin typeface="Calibri" panose="020F0502020204030204" pitchFamily="34" charset="0"/>
                        </a:rPr>
                        <a:t>Withdrew</a:t>
                      </a:r>
                      <a:endParaRPr lang="en-CA" sz="2000" dirty="0">
                        <a:solidFill>
                          <a:srgbClr val="002060"/>
                        </a:solidFill>
                        <a:latin typeface="Calibri" panose="020F0502020204030204" pitchFamily="34" charset="0"/>
                      </a:endParaRPr>
                    </a:p>
                  </a:txBody>
                  <a:tcPr/>
                </a:tc>
                <a:tc>
                  <a:txBody>
                    <a:bodyPr/>
                    <a:lstStyle/>
                    <a:p>
                      <a:r>
                        <a:rPr lang="en-CA" sz="2000" dirty="0">
                          <a:latin typeface="Calibri" panose="020F0502020204030204" pitchFamily="34" charset="0"/>
                        </a:rPr>
                        <a:t>1   (&lt;1%)</a:t>
                      </a:r>
                      <a:endParaRPr lang="en-CA" sz="2000" dirty="0">
                        <a:solidFill>
                          <a:srgbClr val="002060"/>
                        </a:solidFill>
                        <a:latin typeface="Calibri" panose="020F0502020204030204" pitchFamily="34" charset="0"/>
                      </a:endParaRPr>
                    </a:p>
                  </a:txBody>
                  <a:tcPr/>
                </a:tc>
                <a:extLst>
                  <a:ext uri="{0D108BD9-81ED-4DB2-BD59-A6C34878D82A}">
                    <a16:rowId xmlns:a16="http://schemas.microsoft.com/office/drawing/2014/main" val="10004"/>
                  </a:ext>
                </a:extLst>
              </a:tr>
            </a:tbl>
          </a:graphicData>
        </a:graphic>
      </p:graphicFrame>
      <p:pic>
        <p:nvPicPr>
          <p:cNvPr id="234516" name="Picture 2" descr="C:\Interviews BCW\Pics\Selected BCW Pictures\35 Laurie (2).jpg"/>
          <p:cNvPicPr>
            <a:picLocks noChangeAspect="1" noChangeArrowheads="1"/>
          </p:cNvPicPr>
          <p:nvPr/>
        </p:nvPicPr>
        <p:blipFill>
          <a:blip r:embed="rId3" cstate="print"/>
          <a:srcRect l="30714" r="7047"/>
          <a:stretch>
            <a:fillRect/>
          </a:stretch>
        </p:blipFill>
        <p:spPr bwMode="auto">
          <a:xfrm>
            <a:off x="1692275" y="0"/>
            <a:ext cx="1511300" cy="1368425"/>
          </a:xfrm>
          <a:prstGeom prst="rect">
            <a:avLst/>
          </a:prstGeom>
          <a:noFill/>
          <a:ln w="9525">
            <a:noFill/>
            <a:miter lim="800000"/>
            <a:headEnd/>
            <a:tailEnd/>
          </a:ln>
        </p:spPr>
      </p:pic>
      <p:pic>
        <p:nvPicPr>
          <p:cNvPr id="234517" name="Picture 3" descr="C:\Interviews BCW\Pics\Selected BCW Pictures\1 Nadia.jpg"/>
          <p:cNvPicPr>
            <a:picLocks noChangeAspect="1" noChangeArrowheads="1"/>
          </p:cNvPicPr>
          <p:nvPr/>
        </p:nvPicPr>
        <p:blipFill>
          <a:blip r:embed="rId4" cstate="print"/>
          <a:srcRect l="9445" r="30325"/>
          <a:stretch>
            <a:fillRect/>
          </a:stretch>
        </p:blipFill>
        <p:spPr bwMode="auto">
          <a:xfrm>
            <a:off x="3203575" y="0"/>
            <a:ext cx="1439863" cy="1344613"/>
          </a:xfrm>
          <a:prstGeom prst="rect">
            <a:avLst/>
          </a:prstGeom>
          <a:noFill/>
          <a:ln w="9525">
            <a:noFill/>
            <a:miter lim="800000"/>
            <a:headEnd/>
            <a:tailEnd/>
          </a:ln>
        </p:spPr>
      </p:pic>
      <p:pic>
        <p:nvPicPr>
          <p:cNvPr id="234518" name="Picture 4" descr="C:\Interviews BCW\Pics\Selected BCW Pictures\2 Donna.jpg"/>
          <p:cNvPicPr>
            <a:picLocks noChangeAspect="1" noChangeArrowheads="1"/>
          </p:cNvPicPr>
          <p:nvPr/>
        </p:nvPicPr>
        <p:blipFill>
          <a:blip r:embed="rId5" cstate="print"/>
          <a:srcRect l="22346" r="5548"/>
          <a:stretch>
            <a:fillRect/>
          </a:stretch>
        </p:blipFill>
        <p:spPr bwMode="auto">
          <a:xfrm>
            <a:off x="0" y="5445125"/>
            <a:ext cx="1812925" cy="1412875"/>
          </a:xfrm>
          <a:prstGeom prst="rect">
            <a:avLst/>
          </a:prstGeom>
          <a:noFill/>
          <a:ln w="9525">
            <a:noFill/>
            <a:miter lim="800000"/>
            <a:headEnd/>
            <a:tailEnd/>
          </a:ln>
        </p:spPr>
      </p:pic>
      <p:pic>
        <p:nvPicPr>
          <p:cNvPr id="234519" name="Picture 5" descr="C:\Interviews BCW\Pics\Selected BCW Pictures\3 Amanda.jpg"/>
          <p:cNvPicPr>
            <a:picLocks noChangeAspect="1" noChangeArrowheads="1"/>
          </p:cNvPicPr>
          <p:nvPr/>
        </p:nvPicPr>
        <p:blipFill>
          <a:blip r:embed="rId6" cstate="print"/>
          <a:srcRect l="21996" r="17894"/>
          <a:stretch>
            <a:fillRect/>
          </a:stretch>
        </p:blipFill>
        <p:spPr bwMode="auto">
          <a:xfrm>
            <a:off x="6156325" y="0"/>
            <a:ext cx="1439863" cy="1343025"/>
          </a:xfrm>
          <a:prstGeom prst="rect">
            <a:avLst/>
          </a:prstGeom>
          <a:noFill/>
          <a:ln w="9525">
            <a:noFill/>
            <a:miter lim="800000"/>
            <a:headEnd/>
            <a:tailEnd/>
          </a:ln>
        </p:spPr>
      </p:pic>
      <p:pic>
        <p:nvPicPr>
          <p:cNvPr id="234520" name="Picture 6" descr="C:\Interviews BCW\Pics\Selected BCW Pictures\4 Joanne.jpg"/>
          <p:cNvPicPr>
            <a:picLocks noChangeAspect="1" noChangeArrowheads="1"/>
          </p:cNvPicPr>
          <p:nvPr/>
        </p:nvPicPr>
        <p:blipFill>
          <a:blip r:embed="rId7" cstate="print"/>
          <a:srcRect l="35219"/>
          <a:stretch>
            <a:fillRect/>
          </a:stretch>
        </p:blipFill>
        <p:spPr bwMode="auto">
          <a:xfrm>
            <a:off x="7596188" y="4076700"/>
            <a:ext cx="1571625" cy="1368425"/>
          </a:xfrm>
          <a:prstGeom prst="rect">
            <a:avLst/>
          </a:prstGeom>
          <a:noFill/>
          <a:ln w="9525">
            <a:noFill/>
            <a:miter lim="800000"/>
            <a:headEnd/>
            <a:tailEnd/>
          </a:ln>
        </p:spPr>
      </p:pic>
      <p:pic>
        <p:nvPicPr>
          <p:cNvPr id="234521" name="Picture 8" descr="C:\Interviews BCW\Pics\Selected BCW Pictures\6 Tina.jpg"/>
          <p:cNvPicPr>
            <a:picLocks noChangeAspect="1" noChangeArrowheads="1"/>
          </p:cNvPicPr>
          <p:nvPr/>
        </p:nvPicPr>
        <p:blipFill>
          <a:blip r:embed="rId8" cstate="print"/>
          <a:srcRect l="28416"/>
          <a:stretch>
            <a:fillRect/>
          </a:stretch>
        </p:blipFill>
        <p:spPr bwMode="auto">
          <a:xfrm>
            <a:off x="0" y="2779713"/>
            <a:ext cx="1763713" cy="1370012"/>
          </a:xfrm>
          <a:prstGeom prst="rect">
            <a:avLst/>
          </a:prstGeom>
          <a:noFill/>
          <a:ln w="9525">
            <a:noFill/>
            <a:miter lim="800000"/>
            <a:headEnd/>
            <a:tailEnd/>
          </a:ln>
        </p:spPr>
      </p:pic>
      <p:pic>
        <p:nvPicPr>
          <p:cNvPr id="234522" name="Picture 9" descr="C:\Interviews BCW\Pics\Selected BCW Pictures\8 Jeanette.jpg"/>
          <p:cNvPicPr>
            <a:picLocks noChangeAspect="1" noChangeArrowheads="1"/>
          </p:cNvPicPr>
          <p:nvPr/>
        </p:nvPicPr>
        <p:blipFill>
          <a:blip r:embed="rId9" cstate="print"/>
          <a:srcRect l="22571" r="-1294"/>
          <a:stretch>
            <a:fillRect/>
          </a:stretch>
        </p:blipFill>
        <p:spPr bwMode="auto">
          <a:xfrm>
            <a:off x="5651500" y="5416550"/>
            <a:ext cx="2016125" cy="1441450"/>
          </a:xfrm>
          <a:prstGeom prst="rect">
            <a:avLst/>
          </a:prstGeom>
          <a:noFill/>
          <a:ln w="9525">
            <a:noFill/>
            <a:miter lim="800000"/>
            <a:headEnd/>
            <a:tailEnd/>
          </a:ln>
        </p:spPr>
      </p:pic>
      <p:pic>
        <p:nvPicPr>
          <p:cNvPr id="234523" name="Picture 10" descr="C:\Interviews BCW\Pics\Selected BCW Pictures\9 Melissa.jpg"/>
          <p:cNvPicPr>
            <a:picLocks noChangeAspect="1" noChangeArrowheads="1"/>
          </p:cNvPicPr>
          <p:nvPr/>
        </p:nvPicPr>
        <p:blipFill>
          <a:blip r:embed="rId10" cstate="print"/>
          <a:srcRect l="19048"/>
          <a:stretch>
            <a:fillRect/>
          </a:stretch>
        </p:blipFill>
        <p:spPr bwMode="auto">
          <a:xfrm>
            <a:off x="1763713" y="5480050"/>
            <a:ext cx="2016125" cy="1404938"/>
          </a:xfrm>
          <a:prstGeom prst="rect">
            <a:avLst/>
          </a:prstGeom>
          <a:noFill/>
          <a:ln w="9525">
            <a:noFill/>
            <a:miter lim="800000"/>
            <a:headEnd/>
            <a:tailEnd/>
          </a:ln>
        </p:spPr>
      </p:pic>
      <p:pic>
        <p:nvPicPr>
          <p:cNvPr id="234524" name="Picture 11" descr="C:\Interviews BCW\Pics\Selected BCW Pictures\10 Patricia.jpg"/>
          <p:cNvPicPr>
            <a:picLocks noChangeAspect="1" noChangeArrowheads="1"/>
          </p:cNvPicPr>
          <p:nvPr/>
        </p:nvPicPr>
        <p:blipFill>
          <a:blip r:embed="rId11" cstate="print"/>
          <a:srcRect l="19048" r="19073"/>
          <a:stretch>
            <a:fillRect/>
          </a:stretch>
        </p:blipFill>
        <p:spPr bwMode="auto">
          <a:xfrm>
            <a:off x="7596188" y="2659063"/>
            <a:ext cx="1547812" cy="1417637"/>
          </a:xfrm>
          <a:prstGeom prst="rect">
            <a:avLst/>
          </a:prstGeom>
          <a:noFill/>
          <a:ln w="9525">
            <a:noFill/>
            <a:miter lim="800000"/>
            <a:headEnd/>
            <a:tailEnd/>
          </a:ln>
        </p:spPr>
      </p:pic>
      <p:pic>
        <p:nvPicPr>
          <p:cNvPr id="234525" name="Picture 12" descr="C:\Interviews BCW\Pics\Selected BCW Pictures\17 Julia.jpg"/>
          <p:cNvPicPr>
            <a:picLocks noChangeAspect="1" noChangeArrowheads="1"/>
          </p:cNvPicPr>
          <p:nvPr/>
        </p:nvPicPr>
        <p:blipFill>
          <a:blip r:embed="rId12" cstate="print"/>
          <a:srcRect l="15787" r="11594"/>
          <a:stretch>
            <a:fillRect/>
          </a:stretch>
        </p:blipFill>
        <p:spPr bwMode="auto">
          <a:xfrm>
            <a:off x="0" y="4132263"/>
            <a:ext cx="1763713" cy="1370012"/>
          </a:xfrm>
          <a:prstGeom prst="rect">
            <a:avLst/>
          </a:prstGeom>
          <a:noFill/>
          <a:ln w="9525">
            <a:noFill/>
            <a:miter lim="800000"/>
            <a:headEnd/>
            <a:tailEnd/>
          </a:ln>
        </p:spPr>
      </p:pic>
      <p:pic>
        <p:nvPicPr>
          <p:cNvPr id="234526" name="Picture 13" descr="C:\Interviews BCW\Pics\Selected BCW Pictures\18 Samantha.jpg"/>
          <p:cNvPicPr>
            <a:picLocks noChangeAspect="1" noChangeArrowheads="1"/>
          </p:cNvPicPr>
          <p:nvPr/>
        </p:nvPicPr>
        <p:blipFill>
          <a:blip r:embed="rId13" cstate="print"/>
          <a:srcRect l="-3191" r="21066"/>
          <a:stretch>
            <a:fillRect/>
          </a:stretch>
        </p:blipFill>
        <p:spPr bwMode="auto">
          <a:xfrm>
            <a:off x="3589338" y="5445125"/>
            <a:ext cx="2062162" cy="1412875"/>
          </a:xfrm>
          <a:prstGeom prst="rect">
            <a:avLst/>
          </a:prstGeom>
          <a:noFill/>
          <a:ln w="9525">
            <a:noFill/>
            <a:miter lim="800000"/>
            <a:headEnd/>
            <a:tailEnd/>
          </a:ln>
        </p:spPr>
      </p:pic>
      <p:pic>
        <p:nvPicPr>
          <p:cNvPr id="234527" name="Picture 14" descr="C:\Interviews BCW\Pics\Selected BCW Pictures\22 Kathryn.jpg"/>
          <p:cNvPicPr>
            <a:picLocks noChangeAspect="1" noChangeArrowheads="1"/>
          </p:cNvPicPr>
          <p:nvPr/>
        </p:nvPicPr>
        <p:blipFill>
          <a:blip r:embed="rId14" cstate="print"/>
          <a:srcRect l="18565" r="10928"/>
          <a:stretch>
            <a:fillRect/>
          </a:stretch>
        </p:blipFill>
        <p:spPr bwMode="auto">
          <a:xfrm>
            <a:off x="-36513" y="-26988"/>
            <a:ext cx="1800226" cy="1443038"/>
          </a:xfrm>
          <a:prstGeom prst="rect">
            <a:avLst/>
          </a:prstGeom>
          <a:noFill/>
          <a:ln w="9525">
            <a:noFill/>
            <a:miter lim="800000"/>
            <a:headEnd/>
            <a:tailEnd/>
          </a:ln>
        </p:spPr>
      </p:pic>
      <p:pic>
        <p:nvPicPr>
          <p:cNvPr id="234528" name="Picture 15" descr="C:\Interviews BCW\Pics\Selected BCW Pictures\24 Nalie.jpg"/>
          <p:cNvPicPr>
            <a:picLocks noChangeAspect="1" noChangeArrowheads="1"/>
          </p:cNvPicPr>
          <p:nvPr/>
        </p:nvPicPr>
        <p:blipFill>
          <a:blip r:embed="rId15" cstate="print"/>
          <a:srcRect l="25223" r="11719"/>
          <a:stretch>
            <a:fillRect/>
          </a:stretch>
        </p:blipFill>
        <p:spPr bwMode="auto">
          <a:xfrm>
            <a:off x="7591425" y="5445125"/>
            <a:ext cx="1589088" cy="1412875"/>
          </a:xfrm>
          <a:prstGeom prst="rect">
            <a:avLst/>
          </a:prstGeom>
          <a:noFill/>
          <a:ln w="9525">
            <a:noFill/>
            <a:miter lim="800000"/>
            <a:headEnd/>
            <a:tailEnd/>
          </a:ln>
        </p:spPr>
      </p:pic>
      <p:pic>
        <p:nvPicPr>
          <p:cNvPr id="234529" name="Picture 16" descr="C:\Interviews BCW\Pics\Selected BCW Pictures\26 Naoual.jpg"/>
          <p:cNvPicPr>
            <a:picLocks noChangeAspect="1" noChangeArrowheads="1"/>
          </p:cNvPicPr>
          <p:nvPr/>
        </p:nvPicPr>
        <p:blipFill>
          <a:blip r:embed="rId16" cstate="print"/>
          <a:srcRect l="18890" r="18141"/>
          <a:stretch>
            <a:fillRect/>
          </a:stretch>
        </p:blipFill>
        <p:spPr bwMode="auto">
          <a:xfrm>
            <a:off x="7596188" y="1339850"/>
            <a:ext cx="1547812" cy="1368425"/>
          </a:xfrm>
          <a:prstGeom prst="rect">
            <a:avLst/>
          </a:prstGeom>
          <a:noFill/>
          <a:ln w="9525">
            <a:noFill/>
            <a:miter lim="800000"/>
            <a:headEnd/>
            <a:tailEnd/>
          </a:ln>
        </p:spPr>
      </p:pic>
      <p:pic>
        <p:nvPicPr>
          <p:cNvPr id="234530" name="Picture 17" descr="C:\Interviews BCW\Pics\Selected BCW Pictures\29 Jocelyn.jpg"/>
          <p:cNvPicPr>
            <a:picLocks noChangeAspect="1" noChangeArrowheads="1"/>
          </p:cNvPicPr>
          <p:nvPr/>
        </p:nvPicPr>
        <p:blipFill>
          <a:blip r:embed="rId17" cstate="print"/>
          <a:srcRect l="15520" r="19510"/>
          <a:stretch>
            <a:fillRect/>
          </a:stretch>
        </p:blipFill>
        <p:spPr bwMode="auto">
          <a:xfrm>
            <a:off x="7585075" y="0"/>
            <a:ext cx="1558925" cy="1341438"/>
          </a:xfrm>
          <a:prstGeom prst="rect">
            <a:avLst/>
          </a:prstGeom>
          <a:noFill/>
          <a:ln w="9525">
            <a:noFill/>
            <a:miter lim="800000"/>
            <a:headEnd/>
            <a:tailEnd/>
          </a:ln>
        </p:spPr>
      </p:pic>
      <p:pic>
        <p:nvPicPr>
          <p:cNvPr id="234531" name="Picture 20" descr="C:\Interviews BCW\Pics\Selected BCW Pictures\33 Ginette.jpg"/>
          <p:cNvPicPr>
            <a:picLocks noChangeAspect="1" noChangeArrowheads="1"/>
          </p:cNvPicPr>
          <p:nvPr/>
        </p:nvPicPr>
        <p:blipFill>
          <a:blip r:embed="rId18" cstate="print"/>
          <a:srcRect l="13441" r="23318"/>
          <a:stretch>
            <a:fillRect/>
          </a:stretch>
        </p:blipFill>
        <p:spPr bwMode="auto">
          <a:xfrm>
            <a:off x="4643438" y="0"/>
            <a:ext cx="1512887" cy="1335088"/>
          </a:xfrm>
          <a:prstGeom prst="rect">
            <a:avLst/>
          </a:prstGeom>
          <a:noFill/>
          <a:ln w="9525">
            <a:noFill/>
            <a:miter lim="800000"/>
            <a:headEnd/>
            <a:tailEnd/>
          </a:ln>
        </p:spPr>
      </p:pic>
      <p:pic>
        <p:nvPicPr>
          <p:cNvPr id="234532" name="Picture 7" descr="C:\Interviews BCW\Pics\Selected BCW Pictures\5 Deann.jpg"/>
          <p:cNvPicPr>
            <a:picLocks noChangeAspect="1" noChangeArrowheads="1"/>
          </p:cNvPicPr>
          <p:nvPr/>
        </p:nvPicPr>
        <p:blipFill>
          <a:blip r:embed="rId19" cstate="print"/>
          <a:srcRect l="31654"/>
          <a:stretch>
            <a:fillRect/>
          </a:stretch>
        </p:blipFill>
        <p:spPr bwMode="auto">
          <a:xfrm>
            <a:off x="0" y="1341438"/>
            <a:ext cx="1766888" cy="1439862"/>
          </a:xfrm>
          <a:prstGeom prst="rect">
            <a:avLst/>
          </a:prstGeom>
          <a:noFill/>
          <a:ln w="9525">
            <a:noFill/>
            <a:miter lim="800000"/>
            <a:headEnd/>
            <a:tailEnd/>
          </a:ln>
        </p:spPr>
      </p:pic>
    </p:spTree>
    <p:extLst>
      <p:ext uri="{BB962C8B-B14F-4D97-AF65-F5344CB8AC3E}">
        <p14:creationId xmlns:p14="http://schemas.microsoft.com/office/powerpoint/2010/main" val="2045914140"/>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6024"/>
            <a:ext cx="8229600" cy="980728"/>
          </a:xfrm>
        </p:spPr>
        <p:txBody>
          <a:bodyPr>
            <a:normAutofit/>
          </a:bodyPr>
          <a:lstStyle/>
          <a:p>
            <a:r>
              <a:rPr lang="en-CA" sz="4000" b="1" dirty="0">
                <a:solidFill>
                  <a:schemeClr val="accent1">
                    <a:lumMod val="50000"/>
                  </a:schemeClr>
                </a:solidFill>
                <a:effectLst/>
                <a:latin typeface="Calibri" panose="020F0502020204030204" pitchFamily="34" charset="0"/>
              </a:rPr>
              <a:t>Impact of narratives</a:t>
            </a:r>
          </a:p>
        </p:txBody>
      </p:sp>
      <p:pic>
        <p:nvPicPr>
          <p:cNvPr id="5" name="Picture 4"/>
          <p:cNvPicPr>
            <a:picLocks noChangeAspect="1"/>
          </p:cNvPicPr>
          <p:nvPr/>
        </p:nvPicPr>
        <p:blipFill rotWithShape="1">
          <a:blip r:embed="rId3"/>
          <a:srcRect l="32551" t="18918" r="2425" b="36568"/>
          <a:stretch/>
        </p:blipFill>
        <p:spPr>
          <a:xfrm>
            <a:off x="832092" y="1556792"/>
            <a:ext cx="7479815" cy="2880320"/>
          </a:xfrm>
          <a:prstGeom prst="rect">
            <a:avLst/>
          </a:prstGeom>
        </p:spPr>
      </p:pic>
    </p:spTree>
    <p:extLst>
      <p:ext uri="{BB962C8B-B14F-4D97-AF65-F5344CB8AC3E}">
        <p14:creationId xmlns:p14="http://schemas.microsoft.com/office/powerpoint/2010/main" val="16263524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781482483"/>
              </p:ext>
            </p:extLst>
          </p:nvPr>
        </p:nvGraphicFramePr>
        <p:xfrm>
          <a:off x="2627784" y="188640"/>
          <a:ext cx="5644410" cy="7851648"/>
        </p:xfrm>
        <a:graphic>
          <a:graphicData uri="http://schemas.openxmlformats.org/drawingml/2006/table">
            <a:tbl>
              <a:tblPr firstRow="1" firstCol="1" bandRow="1">
                <a:tableStyleId>{5FD0F851-EC5A-4D38-B0AD-8093EC10F338}</a:tableStyleId>
              </a:tblPr>
              <a:tblGrid>
                <a:gridCol w="2916324">
                  <a:extLst>
                    <a:ext uri="{9D8B030D-6E8A-4147-A177-3AD203B41FA5}">
                      <a16:colId xmlns:a16="http://schemas.microsoft.com/office/drawing/2014/main" val="3127696701"/>
                    </a:ext>
                  </a:extLst>
                </a:gridCol>
                <a:gridCol w="989774">
                  <a:extLst>
                    <a:ext uri="{9D8B030D-6E8A-4147-A177-3AD203B41FA5}">
                      <a16:colId xmlns:a16="http://schemas.microsoft.com/office/drawing/2014/main" val="2081763871"/>
                    </a:ext>
                  </a:extLst>
                </a:gridCol>
                <a:gridCol w="946865">
                  <a:extLst>
                    <a:ext uri="{9D8B030D-6E8A-4147-A177-3AD203B41FA5}">
                      <a16:colId xmlns:a16="http://schemas.microsoft.com/office/drawing/2014/main" val="733545201"/>
                    </a:ext>
                  </a:extLst>
                </a:gridCol>
                <a:gridCol w="791447">
                  <a:extLst>
                    <a:ext uri="{9D8B030D-6E8A-4147-A177-3AD203B41FA5}">
                      <a16:colId xmlns:a16="http://schemas.microsoft.com/office/drawing/2014/main" val="3836110120"/>
                    </a:ext>
                  </a:extLst>
                </a:gridCol>
              </a:tblGrid>
              <a:tr h="377164">
                <a:tc>
                  <a:txBody>
                    <a:bodyPr/>
                    <a:lstStyle/>
                    <a:p>
                      <a:pPr>
                        <a:lnSpc>
                          <a:spcPct val="115000"/>
                        </a:lnSpc>
                        <a:spcAft>
                          <a:spcPts val="0"/>
                        </a:spcAft>
                      </a:pPr>
                      <a:r>
                        <a:rPr lang="en-CA" sz="1400" b="0" dirty="0">
                          <a:effectLst/>
                          <a:latin typeface="Calibri" panose="020F0502020204030204" pitchFamily="34" charset="0"/>
                          <a:cs typeface="Calibri" panose="020F0502020204030204" pitchFamily="34" charset="0"/>
                        </a:rPr>
                        <a:t>Question*</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Strongly agree</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Average biomedical</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dirty="0">
                          <a:effectLst/>
                          <a:latin typeface="Calibri" panose="020F0502020204030204" pitchFamily="34" charset="0"/>
                          <a:cs typeface="Calibri" panose="020F0502020204030204" pitchFamily="34" charset="0"/>
                        </a:rPr>
                        <a:t>Average app</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2685239948"/>
                  </a:ext>
                </a:extLst>
              </a:tr>
              <a:tr h="188582">
                <a:tc>
                  <a:txBody>
                    <a:bodyPr/>
                    <a:lstStyle/>
                    <a:p>
                      <a:pPr>
                        <a:lnSpc>
                          <a:spcPct val="115000"/>
                        </a:lnSpc>
                        <a:spcAft>
                          <a:spcPts val="0"/>
                        </a:spcAft>
                      </a:pPr>
                      <a:r>
                        <a:rPr lang="en-CA" sz="1400" b="0">
                          <a:effectLst/>
                          <a:latin typeface="Calibri" panose="020F0502020204030204" pitchFamily="34" charset="0"/>
                          <a:cs typeface="Calibri" panose="020F0502020204030204" pitchFamily="34" charset="0"/>
                        </a:rPr>
                        <a:t>I feel better informed after viewing the resources.</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5</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4.2</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4.2</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1266928323"/>
                  </a:ext>
                </a:extLst>
              </a:tr>
              <a:tr h="377164">
                <a:tc>
                  <a:txBody>
                    <a:bodyPr/>
                    <a:lstStyle/>
                    <a:p>
                      <a:pPr>
                        <a:lnSpc>
                          <a:spcPct val="115000"/>
                        </a:lnSpc>
                        <a:spcAft>
                          <a:spcPts val="0"/>
                        </a:spcAft>
                      </a:pPr>
                      <a:r>
                        <a:rPr lang="en-CA" sz="1400" b="0" dirty="0">
                          <a:effectLst/>
                          <a:latin typeface="Calibri" panose="020F0502020204030204" pitchFamily="34" charset="0"/>
                          <a:cs typeface="Calibri" panose="020F0502020204030204" pitchFamily="34" charset="0"/>
                        </a:rPr>
                        <a:t>I had a lot of  my questions answered by the resources/this app.</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5</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3.8</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4.0</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2232891372"/>
                  </a:ext>
                </a:extLst>
              </a:tr>
              <a:tr h="377164">
                <a:tc>
                  <a:txBody>
                    <a:bodyPr/>
                    <a:lstStyle/>
                    <a:p>
                      <a:pPr>
                        <a:lnSpc>
                          <a:spcPct val="115000"/>
                        </a:lnSpc>
                        <a:spcAft>
                          <a:spcPts val="0"/>
                        </a:spcAft>
                      </a:pPr>
                      <a:r>
                        <a:rPr lang="en-CA" sz="1400" b="0" dirty="0">
                          <a:effectLst/>
                          <a:latin typeface="Calibri" panose="020F0502020204030204" pitchFamily="34" charset="0"/>
                          <a:cs typeface="Calibri" panose="020F0502020204030204" pitchFamily="34" charset="0"/>
                        </a:rPr>
                        <a:t>Looking at the resources/site raised more questions for me than it answered.</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dirty="0">
                          <a:effectLst/>
                          <a:latin typeface="Calibri" panose="020F0502020204030204" pitchFamily="34" charset="0"/>
                          <a:cs typeface="Calibri" panose="020F0502020204030204" pitchFamily="34" charset="0"/>
                        </a:rPr>
                        <a:t>1</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3.2</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dirty="0">
                          <a:effectLst/>
                          <a:latin typeface="Calibri" panose="020F0502020204030204" pitchFamily="34" charset="0"/>
                          <a:cs typeface="Calibri" panose="020F0502020204030204" pitchFamily="34" charset="0"/>
                        </a:rPr>
                        <a:t>3.8</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4294069642"/>
                  </a:ext>
                </a:extLst>
              </a:tr>
              <a:tr h="377164">
                <a:tc>
                  <a:txBody>
                    <a:bodyPr/>
                    <a:lstStyle/>
                    <a:p>
                      <a:pPr>
                        <a:lnSpc>
                          <a:spcPct val="115000"/>
                        </a:lnSpc>
                        <a:spcAft>
                          <a:spcPts val="0"/>
                        </a:spcAft>
                      </a:pPr>
                      <a:r>
                        <a:rPr lang="en-CA" sz="1400" b="0">
                          <a:effectLst/>
                          <a:latin typeface="Calibri" panose="020F0502020204030204" pitchFamily="34" charset="0"/>
                          <a:cs typeface="Calibri" panose="020F0502020204030204" pitchFamily="34" charset="0"/>
                        </a:rPr>
                        <a:t>I better understand the information I need to prepare for the next steps in treatment or stages of the illness.</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5</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3.8</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4.0</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3037782635"/>
                  </a:ext>
                </a:extLst>
              </a:tr>
              <a:tr h="377164">
                <a:tc>
                  <a:txBody>
                    <a:bodyPr/>
                    <a:lstStyle/>
                    <a:p>
                      <a:pPr>
                        <a:lnSpc>
                          <a:spcPct val="115000"/>
                        </a:lnSpc>
                        <a:spcAft>
                          <a:spcPts val="0"/>
                        </a:spcAft>
                      </a:pPr>
                      <a:r>
                        <a:rPr lang="en-CA" sz="1400" b="0" dirty="0">
                          <a:effectLst/>
                          <a:latin typeface="Calibri" panose="020F0502020204030204" pitchFamily="34" charset="0"/>
                          <a:cs typeface="Calibri" panose="020F0502020204030204" pitchFamily="34" charset="0"/>
                        </a:rPr>
                        <a:t>There was so much information here, I felt overwhelmed.</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dirty="0">
                          <a:effectLst/>
                          <a:latin typeface="Calibri" panose="020F0502020204030204" pitchFamily="34" charset="0"/>
                          <a:cs typeface="Calibri" panose="020F0502020204030204" pitchFamily="34" charset="0"/>
                        </a:rPr>
                        <a:t>1</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3.4</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3.8</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1756533656"/>
                  </a:ext>
                </a:extLst>
              </a:tr>
              <a:tr h="377164">
                <a:tc>
                  <a:txBody>
                    <a:bodyPr/>
                    <a:lstStyle/>
                    <a:p>
                      <a:pPr>
                        <a:lnSpc>
                          <a:spcPct val="115000"/>
                        </a:lnSpc>
                        <a:spcAft>
                          <a:spcPts val="0"/>
                        </a:spcAft>
                      </a:pPr>
                      <a:r>
                        <a:rPr lang="en-CA" sz="1400" b="0" dirty="0">
                          <a:effectLst/>
                          <a:latin typeface="Calibri" panose="020F0502020204030204" pitchFamily="34" charset="0"/>
                          <a:cs typeface="Calibri" panose="020F0502020204030204" pitchFamily="34" charset="0"/>
                        </a:rPr>
                        <a:t>I was able to easily find the information I was looking for .</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5</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dirty="0">
                          <a:effectLst/>
                          <a:latin typeface="Calibri" panose="020F0502020204030204" pitchFamily="34" charset="0"/>
                          <a:cs typeface="Calibri" panose="020F0502020204030204" pitchFamily="34" charset="0"/>
                        </a:rPr>
                        <a:t>4.4</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2976714483"/>
                  </a:ext>
                </a:extLst>
              </a:tr>
              <a:tr h="188582">
                <a:tc>
                  <a:txBody>
                    <a:bodyPr/>
                    <a:lstStyle/>
                    <a:p>
                      <a:pPr>
                        <a:lnSpc>
                          <a:spcPct val="115000"/>
                        </a:lnSpc>
                        <a:spcAft>
                          <a:spcPts val="0"/>
                        </a:spcAft>
                      </a:pPr>
                      <a:r>
                        <a:rPr lang="en-CA" sz="1400" b="0" dirty="0">
                          <a:effectLst/>
                          <a:latin typeface="Calibri" panose="020F0502020204030204" pitchFamily="34" charset="0"/>
                          <a:cs typeface="Calibri" panose="020F0502020204030204" pitchFamily="34" charset="0"/>
                        </a:rPr>
                        <a:t>The resources made me feel less lonely or isolated.</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5</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4.4</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3339010913"/>
                  </a:ext>
                </a:extLst>
              </a:tr>
              <a:tr h="565745">
                <a:tc>
                  <a:txBody>
                    <a:bodyPr/>
                    <a:lstStyle/>
                    <a:p>
                      <a:pPr>
                        <a:lnSpc>
                          <a:spcPct val="115000"/>
                        </a:lnSpc>
                        <a:spcAft>
                          <a:spcPts val="0"/>
                        </a:spcAft>
                      </a:pPr>
                      <a:r>
                        <a:rPr lang="en-CA" sz="1400" b="0" dirty="0">
                          <a:effectLst/>
                          <a:latin typeface="Calibri" panose="020F0502020204030204" pitchFamily="34" charset="0"/>
                          <a:cs typeface="Calibri" panose="020F0502020204030204" pitchFamily="34" charset="0"/>
                        </a:rPr>
                        <a:t>If a friend or family member were in a similar position, would you recommend the resources/this app to her?</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5-definitely would</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4.6</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4.8</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3951540892"/>
                  </a:ext>
                </a:extLst>
              </a:tr>
              <a:tr h="377164">
                <a:tc>
                  <a:txBody>
                    <a:bodyPr/>
                    <a:lstStyle/>
                    <a:p>
                      <a:pPr>
                        <a:lnSpc>
                          <a:spcPct val="115000"/>
                        </a:lnSpc>
                        <a:spcAft>
                          <a:spcPts val="0"/>
                        </a:spcAft>
                      </a:pPr>
                      <a:r>
                        <a:rPr lang="en-CA" sz="1400" b="0" dirty="0">
                          <a:effectLst/>
                          <a:latin typeface="Calibri" panose="020F0502020204030204" pitchFamily="34" charset="0"/>
                          <a:cs typeface="Calibri" panose="020F0502020204030204" pitchFamily="34" charset="0"/>
                        </a:rPr>
                        <a:t>I have a better understanding of where to seek information about BC and surgery.</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5</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4.4</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4.2</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3935216114"/>
                  </a:ext>
                </a:extLst>
              </a:tr>
              <a:tr h="377164">
                <a:tc>
                  <a:txBody>
                    <a:bodyPr/>
                    <a:lstStyle/>
                    <a:p>
                      <a:pPr>
                        <a:lnSpc>
                          <a:spcPct val="115000"/>
                        </a:lnSpc>
                        <a:spcAft>
                          <a:spcPts val="0"/>
                        </a:spcAft>
                      </a:pPr>
                      <a:r>
                        <a:rPr lang="en-CA" sz="1400" b="0">
                          <a:effectLst/>
                          <a:latin typeface="Calibri" panose="020F0502020204030204" pitchFamily="34" charset="0"/>
                          <a:cs typeface="Calibri" panose="020F0502020204030204" pitchFamily="34" charset="0"/>
                        </a:rPr>
                        <a:t>It was difficult for me to relate to the information/the stories in the resources/this resource.</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5</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1.6</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1.6</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3820562907"/>
                  </a:ext>
                </a:extLst>
              </a:tr>
              <a:tr h="565745">
                <a:tc>
                  <a:txBody>
                    <a:bodyPr/>
                    <a:lstStyle/>
                    <a:p>
                      <a:pPr>
                        <a:lnSpc>
                          <a:spcPct val="115000"/>
                        </a:lnSpc>
                        <a:spcAft>
                          <a:spcPts val="0"/>
                        </a:spcAft>
                      </a:pPr>
                      <a:r>
                        <a:rPr lang="en-CA" sz="1400" b="0">
                          <a:effectLst/>
                          <a:latin typeface="Calibri" panose="020F0502020204030204" pitchFamily="34" charset="0"/>
                          <a:cs typeface="Calibri" panose="020F0502020204030204" pitchFamily="34" charset="0"/>
                        </a:rPr>
                        <a:t>The information on this app will not help me feel more confident discussing my questions and concerns with my doctor(s).</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5</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a:effectLst/>
                          <a:latin typeface="Calibri" panose="020F0502020204030204" pitchFamily="34" charset="0"/>
                          <a:cs typeface="Calibri" panose="020F0502020204030204" pitchFamily="34" charset="0"/>
                        </a:rPr>
                        <a:t>1.4</a:t>
                      </a:r>
                      <a:endParaRPr lang="en-CA" sz="1400" b="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tc>
                  <a:txBody>
                    <a:bodyPr/>
                    <a:lstStyle/>
                    <a:p>
                      <a:pPr algn="ctr">
                        <a:lnSpc>
                          <a:spcPct val="115000"/>
                        </a:lnSpc>
                        <a:spcAft>
                          <a:spcPts val="0"/>
                        </a:spcAft>
                      </a:pPr>
                      <a:r>
                        <a:rPr lang="en-CA" sz="1400" b="0" dirty="0">
                          <a:effectLst/>
                          <a:latin typeface="Calibri" panose="020F0502020204030204" pitchFamily="34" charset="0"/>
                          <a:cs typeface="Calibri" panose="020F0502020204030204" pitchFamily="34" charset="0"/>
                        </a:rPr>
                        <a:t>1.4</a:t>
                      </a:r>
                      <a:endParaRPr lang="en-CA" sz="1400" b="0" dirty="0">
                        <a:effectLst/>
                        <a:latin typeface="Calibri" panose="020F0502020204030204" pitchFamily="34" charset="0"/>
                        <a:ea typeface="Calibri" panose="020F0502020204030204" pitchFamily="34" charset="0"/>
                        <a:cs typeface="Calibri" panose="020F0502020204030204" pitchFamily="34" charset="0"/>
                      </a:endParaRPr>
                    </a:p>
                  </a:txBody>
                  <a:tcPr marL="67084" marR="67084" marT="0" marB="0" anchor="b"/>
                </a:tc>
                <a:extLst>
                  <a:ext uri="{0D108BD9-81ED-4DB2-BD59-A6C34878D82A}">
                    <a16:rowId xmlns:a16="http://schemas.microsoft.com/office/drawing/2014/main" val="1396883775"/>
                  </a:ext>
                </a:extLst>
              </a:tr>
            </a:tbl>
          </a:graphicData>
        </a:graphic>
      </p:graphicFrame>
      <p:sp>
        <p:nvSpPr>
          <p:cNvPr id="3" name="Content Placeholder 2"/>
          <p:cNvSpPr txBox="1">
            <a:spLocks/>
          </p:cNvSpPr>
          <p:nvPr/>
        </p:nvSpPr>
        <p:spPr>
          <a:xfrm>
            <a:off x="22523" y="5949280"/>
            <a:ext cx="4248472" cy="288032"/>
          </a:xfrm>
          <a:prstGeom prst="rect">
            <a:avLst/>
          </a:prstGeom>
        </p:spPr>
        <p:txBody>
          <a:bodyPr/>
          <a:lst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a:lstStyle>
          <a:p>
            <a:pPr marL="457200" lvl="1" indent="0">
              <a:buNone/>
            </a:pPr>
            <a:r>
              <a:rPr lang="en-CA" dirty="0">
                <a:solidFill>
                  <a:schemeClr val="tx1">
                    <a:lumMod val="65000"/>
                    <a:lumOff val="35000"/>
                  </a:schemeClr>
                </a:solidFill>
                <a:latin typeface="Calibri" panose="020F0502020204030204" pitchFamily="34" charset="0"/>
                <a:cs typeface="Calibri" panose="020F0502020204030204" pitchFamily="34" charset="0"/>
              </a:rPr>
              <a:t>*Adaptation from </a:t>
            </a:r>
            <a:r>
              <a:rPr lang="en-CA" dirty="0" err="1">
                <a:solidFill>
                  <a:schemeClr val="tx1">
                    <a:lumMod val="65000"/>
                    <a:lumOff val="35000"/>
                  </a:schemeClr>
                </a:solidFill>
                <a:latin typeface="Calibri" panose="020F0502020204030204" pitchFamily="34" charset="0"/>
                <a:cs typeface="Calibri" panose="020F0502020204030204" pitchFamily="34" charset="0"/>
              </a:rPr>
              <a:t>eHIQ</a:t>
            </a:r>
            <a:endParaRPr lang="en-CA" dirty="0">
              <a:solidFill>
                <a:schemeClr val="tx1">
                  <a:lumMod val="65000"/>
                  <a:lumOff val="35000"/>
                </a:schemeClr>
              </a:solidFill>
              <a:latin typeface="Calibri" panose="020F0502020204030204" pitchFamily="34" charset="0"/>
              <a:cs typeface="Calibri" panose="020F0502020204030204" pitchFamily="34" charset="0"/>
            </a:endParaRPr>
          </a:p>
        </p:txBody>
      </p:sp>
      <p:sp>
        <p:nvSpPr>
          <p:cNvPr id="4" name="Oval 3"/>
          <p:cNvSpPr/>
          <p:nvPr/>
        </p:nvSpPr>
        <p:spPr>
          <a:xfrm>
            <a:off x="6439202" y="1916832"/>
            <a:ext cx="2016224" cy="504056"/>
          </a:xfrm>
          <a:prstGeom prst="ellipse">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CA"/>
          </a:p>
        </p:txBody>
      </p:sp>
      <p:sp>
        <p:nvSpPr>
          <p:cNvPr id="6" name="Oval 5"/>
          <p:cNvSpPr/>
          <p:nvPr/>
        </p:nvSpPr>
        <p:spPr>
          <a:xfrm>
            <a:off x="6295186" y="3140968"/>
            <a:ext cx="2304256" cy="1656184"/>
          </a:xfrm>
          <a:prstGeom prst="ellipse">
            <a:avLst/>
          </a:prstGeom>
          <a:noFill/>
          <a:ln>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CA"/>
          </a:p>
        </p:txBody>
      </p:sp>
    </p:spTree>
    <p:extLst>
      <p:ext uri="{BB962C8B-B14F-4D97-AF65-F5344CB8AC3E}">
        <p14:creationId xmlns:p14="http://schemas.microsoft.com/office/powerpoint/2010/main" val="40610644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80728"/>
          </a:xfrm>
        </p:spPr>
        <p:txBody>
          <a:bodyPr>
            <a:normAutofit/>
          </a:bodyPr>
          <a:lstStyle/>
          <a:p>
            <a:r>
              <a:rPr lang="en-CA" sz="4000" b="1" dirty="0">
                <a:solidFill>
                  <a:schemeClr val="accent1">
                    <a:lumMod val="50000"/>
                  </a:schemeClr>
                </a:solidFill>
                <a:effectLst/>
                <a:latin typeface="Calibri" panose="020F0502020204030204" pitchFamily="34" charset="0"/>
              </a:rPr>
              <a:t>Aim</a:t>
            </a:r>
          </a:p>
        </p:txBody>
      </p:sp>
      <p:sp>
        <p:nvSpPr>
          <p:cNvPr id="4" name="Content Placeholder 2"/>
          <p:cNvSpPr>
            <a:spLocks noGrp="1"/>
          </p:cNvSpPr>
          <p:nvPr>
            <p:ph idx="1"/>
          </p:nvPr>
        </p:nvSpPr>
        <p:spPr>
          <a:xfrm>
            <a:off x="539552" y="1288167"/>
            <a:ext cx="8229600" cy="4805129"/>
          </a:xfrm>
        </p:spPr>
        <p:txBody>
          <a:bodyPr>
            <a:normAutofit lnSpcReduction="10000"/>
          </a:bodyPr>
          <a:lstStyle/>
          <a:p>
            <a:pPr marL="0" indent="0">
              <a:buNone/>
            </a:pPr>
            <a:r>
              <a:rPr lang="en-CA" sz="3200" dirty="0">
                <a:solidFill>
                  <a:schemeClr val="tx1">
                    <a:lumMod val="75000"/>
                    <a:lumOff val="25000"/>
                  </a:schemeClr>
                </a:solidFill>
                <a:latin typeface="Calibri" panose="020F0502020204030204" pitchFamily="34" charset="0"/>
              </a:rPr>
              <a:t>To develop and test an online ‘app’ that provides access to video narratives of other women’s experiences of breast surgery, using an existing database of personal experiences and ‘</a:t>
            </a:r>
            <a:r>
              <a:rPr lang="en-CA" sz="3200" dirty="0" err="1">
                <a:solidFill>
                  <a:schemeClr val="tx1">
                    <a:lumMod val="75000"/>
                    <a:lumOff val="25000"/>
                  </a:schemeClr>
                </a:solidFill>
                <a:latin typeface="Calibri" panose="020F0502020204030204" pitchFamily="34" charset="0"/>
              </a:rPr>
              <a:t>netflix</a:t>
            </a:r>
            <a:r>
              <a:rPr lang="en-CA" sz="3200" dirty="0">
                <a:solidFill>
                  <a:schemeClr val="tx1">
                    <a:lumMod val="75000"/>
                    <a:lumOff val="25000"/>
                  </a:schemeClr>
                </a:solidFill>
                <a:latin typeface="Calibri" panose="020F0502020204030204" pitchFamily="34" charset="0"/>
              </a:rPr>
              <a:t>’ type e-technology </a:t>
            </a:r>
          </a:p>
          <a:p>
            <a:pPr marL="0" indent="0">
              <a:buNone/>
            </a:pPr>
            <a:endParaRPr lang="en-CA" sz="3200" dirty="0">
              <a:solidFill>
                <a:schemeClr val="tx1">
                  <a:lumMod val="75000"/>
                  <a:lumOff val="25000"/>
                </a:schemeClr>
              </a:solidFill>
              <a:latin typeface="Calibri" panose="020F0502020204030204" pitchFamily="34" charset="0"/>
            </a:endParaRPr>
          </a:p>
          <a:p>
            <a:pPr marL="0" indent="0">
              <a:buNone/>
            </a:pPr>
            <a:r>
              <a:rPr lang="en-CA" sz="3200" dirty="0">
                <a:solidFill>
                  <a:schemeClr val="tx1">
                    <a:lumMod val="75000"/>
                    <a:lumOff val="25000"/>
                  </a:schemeClr>
                </a:solidFill>
                <a:latin typeface="Calibri" panose="020F0502020204030204" pitchFamily="34" charset="0"/>
              </a:rPr>
              <a:t>Quebec Breast Cancer Foundation (QBCF) </a:t>
            </a:r>
            <a:r>
              <a:rPr lang="en-CA" sz="3200" i="1" dirty="0">
                <a:solidFill>
                  <a:schemeClr val="tx1">
                    <a:lumMod val="75000"/>
                    <a:lumOff val="25000"/>
                  </a:schemeClr>
                </a:solidFill>
                <a:latin typeface="Calibri" panose="020F0502020204030204" pitchFamily="34" charset="0"/>
              </a:rPr>
              <a:t>Behind every surgery, there is a story. Women sharing their experiences to help others prepare for breast surgery </a:t>
            </a:r>
            <a:r>
              <a:rPr lang="en-CA" sz="3200" dirty="0">
                <a:solidFill>
                  <a:schemeClr val="tx1">
                    <a:lumMod val="75000"/>
                    <a:lumOff val="25000"/>
                  </a:schemeClr>
                </a:solidFill>
                <a:latin typeface="Calibri" panose="020F0502020204030204" pitchFamily="34" charset="0"/>
              </a:rPr>
              <a:t>($156,000 CAN)</a:t>
            </a:r>
          </a:p>
        </p:txBody>
      </p:sp>
    </p:spTree>
    <p:extLst>
      <p:ext uri="{BB962C8B-B14F-4D97-AF65-F5344CB8AC3E}">
        <p14:creationId xmlns:p14="http://schemas.microsoft.com/office/powerpoint/2010/main" val="2342285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rotWithShape="1">
          <a:blip r:embed="rId2"/>
          <a:srcRect l="6265" t="14319" r="31089" b="22041"/>
          <a:stretch/>
        </p:blipFill>
        <p:spPr>
          <a:xfrm>
            <a:off x="2051720" y="2132856"/>
            <a:ext cx="5040560" cy="2880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894959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343148" y="892296"/>
            <a:ext cx="2140620" cy="953706"/>
          </a:xfrm>
          <a:prstGeom prst="rect">
            <a:avLst/>
          </a:prstGeom>
          <a:solidFill>
            <a:schemeClr val="accent5">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Secondary analysis of qualitative interviews</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5" name="Text Box 3"/>
          <p:cNvSpPr txBox="1">
            <a:spLocks noChangeArrowheads="1"/>
          </p:cNvSpPr>
          <p:nvPr/>
        </p:nvSpPr>
        <p:spPr bwMode="auto">
          <a:xfrm>
            <a:off x="2987824" y="908217"/>
            <a:ext cx="5939259" cy="93660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Participants</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women diagnosed with breast </a:t>
            </a:r>
            <a:r>
              <a:rPr kumimoji="0" lang="en-US" altLang="en-US" b="0" i="0" u="none" strike="noStrike" cap="none" normalizeH="0" baseline="0" dirty="0">
                <a:ln>
                  <a:noFill/>
                </a:ln>
                <a:effectLst/>
                <a:latin typeface="Calibri" panose="020F0502020204030204" pitchFamily="34" charset="0"/>
                <a:ea typeface="Calibri" panose="020F0502020204030204" pitchFamily="34" charset="0"/>
                <a:cs typeface="Times New Roman" panose="02020603050405020304" pitchFamily="18" charset="0"/>
              </a:rPr>
              <a:t>cancer (n=35)</a:t>
            </a:r>
            <a:endParaRPr kumimoji="0" lang="en-US" altLang="en-US" sz="1000" b="0" i="0" u="none" strike="noStrike" cap="none" normalizeH="0" baseline="0" dirty="0">
              <a:ln>
                <a:noFill/>
              </a:ln>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Objective: </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To better understand women’s experiences in relation to information during the surgery phase. </a:t>
            </a: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6" name="Text Box 4"/>
          <p:cNvSpPr txBox="1">
            <a:spLocks noChangeArrowheads="1"/>
          </p:cNvSpPr>
          <p:nvPr/>
        </p:nvSpPr>
        <p:spPr bwMode="auto">
          <a:xfrm>
            <a:off x="343148" y="1988569"/>
            <a:ext cx="2140620" cy="646331"/>
          </a:xfrm>
          <a:prstGeom prst="rect">
            <a:avLst/>
          </a:prstGeom>
          <a:solidFill>
            <a:schemeClr val="accent5">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Focus group discussions (2)</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7" name="Text Box 5"/>
          <p:cNvSpPr txBox="1">
            <a:spLocks noChangeArrowheads="1"/>
          </p:cNvSpPr>
          <p:nvPr/>
        </p:nvSpPr>
        <p:spPr bwMode="auto">
          <a:xfrm>
            <a:off x="2987824" y="1942953"/>
            <a:ext cx="5939259" cy="954361"/>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Participants:</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women with breast cancer (n=11)</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Focus: </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Women’s information needs, kind of information used, preferences for HERS app, feedback on design features  app.</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8" name="Text Box 15"/>
          <p:cNvSpPr txBox="1">
            <a:spLocks noChangeArrowheads="1"/>
          </p:cNvSpPr>
          <p:nvPr/>
        </p:nvSpPr>
        <p:spPr bwMode="auto">
          <a:xfrm>
            <a:off x="323527" y="116632"/>
            <a:ext cx="8603555" cy="665608"/>
          </a:xfrm>
          <a:prstGeom prst="rect">
            <a:avLst/>
          </a:prstGeom>
          <a:solidFill>
            <a:schemeClr val="accent5">
              <a:lumMod val="20000"/>
              <a:lumOff val="8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Phase 1: Assessment of women’s (narrative) information needs while preparing for breast cancer surgery</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9" name="Text Box 1"/>
          <p:cNvSpPr txBox="1">
            <a:spLocks noChangeArrowheads="1"/>
          </p:cNvSpPr>
          <p:nvPr/>
        </p:nvSpPr>
        <p:spPr bwMode="auto">
          <a:xfrm>
            <a:off x="370928" y="2994940"/>
            <a:ext cx="8556154" cy="466820"/>
          </a:xfrm>
          <a:prstGeom prst="rect">
            <a:avLst/>
          </a:prstGeom>
          <a:solidFill>
            <a:schemeClr val="accent5">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Phase 2: Data collection and preparation contents HERS app</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10" name="Text Box 8"/>
          <p:cNvSpPr txBox="1">
            <a:spLocks noChangeArrowheads="1"/>
          </p:cNvSpPr>
          <p:nvPr/>
        </p:nvSpPr>
        <p:spPr bwMode="auto">
          <a:xfrm>
            <a:off x="343148" y="3644753"/>
            <a:ext cx="2140620" cy="646331"/>
          </a:xfrm>
          <a:prstGeom prst="rect">
            <a:avLst/>
          </a:prstGeom>
          <a:solidFill>
            <a:schemeClr val="accent5">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Interviews women with DCIS</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11" name="Text Box 9"/>
          <p:cNvSpPr txBox="1">
            <a:spLocks noChangeArrowheads="1"/>
          </p:cNvSpPr>
          <p:nvPr/>
        </p:nvSpPr>
        <p:spPr bwMode="auto">
          <a:xfrm>
            <a:off x="2987824" y="3645024"/>
            <a:ext cx="5939258" cy="65905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Participants</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women with Ductal</a:t>
            </a:r>
            <a:r>
              <a:rPr kumimoji="0" lang="en-US" altLang="en-US" b="0" i="0" u="none" strike="noStrike" cap="none" normalizeH="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Carcinoma in Situ</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(n=4)</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Focus: </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Collect surgery experiences of women with DCIS</a:t>
            </a: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12" name="Text Box 11"/>
          <p:cNvSpPr txBox="1">
            <a:spLocks noChangeArrowheads="1"/>
          </p:cNvSpPr>
          <p:nvPr/>
        </p:nvSpPr>
        <p:spPr bwMode="auto">
          <a:xfrm>
            <a:off x="343148" y="4581922"/>
            <a:ext cx="2140620" cy="429242"/>
          </a:xfrm>
          <a:prstGeom prst="rect">
            <a:avLst/>
          </a:prstGeom>
          <a:solidFill>
            <a:schemeClr val="accent5">
              <a:lumMod val="40000"/>
              <a:lumOff val="6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Creation database</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13" name="Text Box 14"/>
          <p:cNvSpPr txBox="1">
            <a:spLocks noChangeArrowheads="1"/>
          </p:cNvSpPr>
          <p:nvPr/>
        </p:nvSpPr>
        <p:spPr bwMode="auto">
          <a:xfrm>
            <a:off x="343148" y="5371204"/>
            <a:ext cx="8583933" cy="435306"/>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Phase 3: Evaluation</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14" name="Text Box 14"/>
          <p:cNvSpPr txBox="1">
            <a:spLocks noChangeArrowheads="1"/>
          </p:cNvSpPr>
          <p:nvPr/>
        </p:nvSpPr>
        <p:spPr bwMode="auto">
          <a:xfrm>
            <a:off x="2987824" y="4473022"/>
            <a:ext cx="5939258" cy="75416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Selection of over 175 appropriate video, audio and text clips from the interviews, upload to a protected </a:t>
            </a:r>
            <a:r>
              <a:rPr lang="en-US" altLang="en-US" dirty="0" err="1">
                <a:latin typeface="Calibri" panose="020F0502020204030204" pitchFamily="34" charset="0"/>
                <a:ea typeface="Calibri" panose="020F0502020204030204" pitchFamily="34" charset="0"/>
                <a:cs typeface="Times New Roman" panose="02020603050405020304" pitchFamily="18" charset="0"/>
              </a:rPr>
              <a:t>Y</a:t>
            </a:r>
            <a:r>
              <a:rPr kumimoji="0" lang="en-US" altLang="en-US"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outube</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channel. </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cxnSp>
        <p:nvCxnSpPr>
          <p:cNvPr id="15" name="Straight Arrow Connector 14"/>
          <p:cNvCxnSpPr>
            <a:stCxn id="3" idx="3"/>
            <a:endCxn id="5" idx="1"/>
          </p:cNvCxnSpPr>
          <p:nvPr/>
        </p:nvCxnSpPr>
        <p:spPr>
          <a:xfrm>
            <a:off x="2483768" y="1369149"/>
            <a:ext cx="504056" cy="7372"/>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cxnSp>
        <p:nvCxnSpPr>
          <p:cNvPr id="33" name="Straight Arrow Connector 32"/>
          <p:cNvCxnSpPr/>
          <p:nvPr/>
        </p:nvCxnSpPr>
        <p:spPr>
          <a:xfrm>
            <a:off x="2483768" y="2323580"/>
            <a:ext cx="504056" cy="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a:endCxn id="14" idx="1"/>
          </p:cNvCxnSpPr>
          <p:nvPr/>
        </p:nvCxnSpPr>
        <p:spPr>
          <a:xfrm>
            <a:off x="2518370" y="4850105"/>
            <a:ext cx="469454" cy="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475519" y="3982858"/>
            <a:ext cx="504056" cy="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7" name="Text Box 8"/>
          <p:cNvSpPr txBox="1">
            <a:spLocks noChangeArrowheads="1"/>
          </p:cNvSpPr>
          <p:nvPr/>
        </p:nvSpPr>
        <p:spPr bwMode="auto">
          <a:xfrm>
            <a:off x="323527" y="5968811"/>
            <a:ext cx="2140620" cy="646331"/>
          </a:xfrm>
          <a:prstGeom prst="rect">
            <a:avLst/>
          </a:prstGeom>
          <a:solidFill>
            <a:schemeClr val="accent5">
              <a:lumMod val="60000"/>
              <a:lumOff val="40000"/>
            </a:schemeClr>
          </a:solidFill>
          <a:ln w="9525">
            <a:solidFill>
              <a:srgbClr val="000000"/>
            </a:solid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Focus group test session</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sp>
        <p:nvSpPr>
          <p:cNvPr id="38" name="Text Box 9"/>
          <p:cNvSpPr txBox="1">
            <a:spLocks noChangeArrowheads="1"/>
          </p:cNvSpPr>
          <p:nvPr/>
        </p:nvSpPr>
        <p:spPr bwMode="auto">
          <a:xfrm>
            <a:off x="2987824" y="5907831"/>
            <a:ext cx="5939258" cy="76828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Participants</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women with breast</a:t>
            </a:r>
            <a:r>
              <a:rPr kumimoji="0" lang="en-US" altLang="en-US" b="0" i="0" u="none" strike="noStrike" cap="none" normalizeH="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cancer</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(n=6)</a:t>
            </a:r>
            <a:endParaRPr kumimoji="0" lang="en-US" altLang="en-US" sz="10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Focus: </a:t>
            </a:r>
            <a:r>
              <a:rPr kumimoji="0" lang="en-US" altLang="en-US"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Test breast cancer</a:t>
            </a:r>
            <a:r>
              <a:rPr kumimoji="0" lang="en-US" altLang="en-US" b="0" i="0" u="none" strike="noStrike" cap="none" normalizeH="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app and contents</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cxnSp>
        <p:nvCxnSpPr>
          <p:cNvPr id="39" name="Straight Arrow Connector 38"/>
          <p:cNvCxnSpPr/>
          <p:nvPr/>
        </p:nvCxnSpPr>
        <p:spPr>
          <a:xfrm>
            <a:off x="2457751" y="6291974"/>
            <a:ext cx="504056" cy="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47259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559392481"/>
              </p:ext>
            </p:extLst>
          </p:nvPr>
        </p:nvGraphicFramePr>
        <p:xfrm>
          <a:off x="971600" y="188640"/>
          <a:ext cx="7272808" cy="6874749"/>
        </p:xfrm>
        <a:graphic>
          <a:graphicData uri="http://schemas.openxmlformats.org/drawingml/2006/table">
            <a:tbl>
              <a:tblPr firstRow="1" firstCol="1" bandRow="1">
                <a:tableStyleId>{5FD0F851-EC5A-4D38-B0AD-8093EC10F338}</a:tableStyleId>
              </a:tblPr>
              <a:tblGrid>
                <a:gridCol w="1732784">
                  <a:extLst>
                    <a:ext uri="{9D8B030D-6E8A-4147-A177-3AD203B41FA5}">
                      <a16:colId xmlns:a16="http://schemas.microsoft.com/office/drawing/2014/main" val="1852382707"/>
                    </a:ext>
                  </a:extLst>
                </a:gridCol>
                <a:gridCol w="3307776">
                  <a:extLst>
                    <a:ext uri="{9D8B030D-6E8A-4147-A177-3AD203B41FA5}">
                      <a16:colId xmlns:a16="http://schemas.microsoft.com/office/drawing/2014/main" val="3120199414"/>
                    </a:ext>
                  </a:extLst>
                </a:gridCol>
                <a:gridCol w="2232248">
                  <a:extLst>
                    <a:ext uri="{9D8B030D-6E8A-4147-A177-3AD203B41FA5}">
                      <a16:colId xmlns:a16="http://schemas.microsoft.com/office/drawing/2014/main" val="3718046031"/>
                    </a:ext>
                  </a:extLst>
                </a:gridCol>
              </a:tblGrid>
              <a:tr h="263912">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Topics (11)</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Sub topics</a:t>
                      </a:r>
                      <a:r>
                        <a:rPr lang="en-CA" sz="1600" baseline="0" dirty="0">
                          <a:effectLst/>
                          <a:latin typeface="Calibri" panose="020F0502020204030204" pitchFamily="34" charset="0"/>
                          <a:cs typeface="Calibri" panose="020F0502020204030204" pitchFamily="34" charset="0"/>
                        </a:rPr>
                        <a:t> </a:t>
                      </a:r>
                      <a:r>
                        <a:rPr lang="en-CA" sz="1600" dirty="0">
                          <a:effectLst/>
                          <a:latin typeface="Calibri" panose="020F0502020204030204" pitchFamily="34" charset="0"/>
                          <a:cs typeface="Calibri" panose="020F0502020204030204" pitchFamily="34" charset="0"/>
                        </a:rPr>
                        <a:t>(25)</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Filter: Treatment phase</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995476113"/>
                  </a:ext>
                </a:extLst>
              </a:tr>
              <a:tr h="295648">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About surgery</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Preparing for surgery</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Before surgery</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48194477"/>
                  </a:ext>
                </a:extLst>
              </a:tr>
              <a:tr h="280430">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Surgery options</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Lumpectomy vs mastectomy</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Before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2940289758"/>
                  </a:ext>
                </a:extLst>
              </a:tr>
              <a:tr h="280430">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Single vs double mastectomy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Before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3725863033"/>
                  </a:ext>
                </a:extLst>
              </a:tr>
              <a:tr h="295648">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Lymph nodes</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fr-CA" sz="1600">
                          <a:effectLst/>
                          <a:latin typeface="Calibri" panose="020F0502020204030204" pitchFamily="34" charset="0"/>
                          <a:cs typeface="Calibri" panose="020F0502020204030204" pitchFamily="34" charset="0"/>
                        </a:rPr>
                        <a:t>Lymph nodes (sentinel node biopsy)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387397461"/>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Lymphedema</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Treating Lymphedema</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After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2072061848"/>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Lumpectomy</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Preparing for a lumpectomy</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Before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891611320"/>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Lumpectomy results</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After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3733247285"/>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Recovering from a lumpectomy</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After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2884997402"/>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Clear/unclear margins</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044433895"/>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Mastectomy</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Preparing for mastectomy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Before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3759416943"/>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Mastectomy results</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After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725537377"/>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Recovering from mastectomy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After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737124680"/>
                  </a:ext>
                </a:extLst>
              </a:tr>
              <a:tr h="263912">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Drains</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Recovering from mastectomy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After surgery</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3916284479"/>
                  </a:ext>
                </a:extLst>
              </a:tr>
              <a:tr h="263912">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Reconstruction</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Types of reconstruction </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Reconstruction</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078935492"/>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Creating Nipples and Areola</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Reconstruction</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398738575"/>
                  </a:ext>
                </a:extLst>
              </a:tr>
              <a:tr h="310789">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 </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Considerations around reconstruction</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Reconstruction</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3220281723"/>
                  </a:ext>
                </a:extLst>
              </a:tr>
              <a:tr h="288039">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 </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No reconstruction</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Reconstruction</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502034691"/>
                  </a:ext>
                </a:extLst>
              </a:tr>
              <a:tr h="288039">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Relationship with surgeons</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Reconstruction</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3004181182"/>
                  </a:ext>
                </a:extLst>
              </a:tr>
              <a:tr h="288039">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 </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Considerations around reconstruction</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Reconstruction</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2674627203"/>
                  </a:ext>
                </a:extLst>
              </a:tr>
              <a:tr h="270381">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Prosthesis</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Prosthesis</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Reconstruction</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1989516135"/>
                  </a:ext>
                </a:extLst>
              </a:tr>
              <a:tr h="270381">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Impact on life</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Body image / Sexuality / Emotions</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nchor="b"/>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Impact on life</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2165643981"/>
                  </a:ext>
                </a:extLst>
              </a:tr>
              <a:tr h="270381">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Children</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nchor="b"/>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Impact on life</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2289573901"/>
                  </a:ext>
                </a:extLst>
              </a:tr>
              <a:tr h="352457">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Advice for others</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a:effectLst/>
                          <a:latin typeface="Calibri" panose="020F0502020204030204" pitchFamily="34" charset="0"/>
                          <a:cs typeface="Calibri" panose="020F0502020204030204" pitchFamily="34" charset="0"/>
                        </a:rPr>
                        <a:t> </a:t>
                      </a:r>
                      <a:endParaRPr lang="en-CA" sz="16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tc>
                  <a:txBody>
                    <a:bodyPr/>
                    <a:lstStyle/>
                    <a:p>
                      <a:pPr>
                        <a:lnSpc>
                          <a:spcPct val="115000"/>
                        </a:lnSpc>
                        <a:spcAft>
                          <a:spcPts val="0"/>
                        </a:spcAft>
                      </a:pPr>
                      <a:r>
                        <a:rPr lang="en-CA" sz="1600" dirty="0">
                          <a:effectLst/>
                          <a:latin typeface="Calibri" panose="020F0502020204030204" pitchFamily="34" charset="0"/>
                          <a:cs typeface="Calibri" panose="020F0502020204030204" pitchFamily="34" charset="0"/>
                        </a:rPr>
                        <a:t> </a:t>
                      </a:r>
                      <a:endParaRPr lang="en-CA" sz="160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52743" marR="52743" marT="0" marB="0"/>
                </a:tc>
                <a:extLst>
                  <a:ext uri="{0D108BD9-81ED-4DB2-BD59-A6C34878D82A}">
                    <a16:rowId xmlns:a16="http://schemas.microsoft.com/office/drawing/2014/main" val="3653425787"/>
                  </a:ext>
                </a:extLst>
              </a:tr>
            </a:tbl>
          </a:graphicData>
        </a:graphic>
      </p:graphicFrame>
    </p:spTree>
    <p:extLst>
      <p:ext uri="{BB962C8B-B14F-4D97-AF65-F5344CB8AC3E}">
        <p14:creationId xmlns:p14="http://schemas.microsoft.com/office/powerpoint/2010/main" val="642688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1043608" y="1561024"/>
            <a:ext cx="3096344" cy="1824203"/>
            <a:chOff x="1043608" y="843558"/>
            <a:chExt cx="2952328" cy="1368152"/>
          </a:xfrm>
        </p:grpSpPr>
        <p:cxnSp>
          <p:nvCxnSpPr>
            <p:cNvPr id="5" name="Straight Arrow Connector 4"/>
            <p:cNvCxnSpPr/>
            <p:nvPr/>
          </p:nvCxnSpPr>
          <p:spPr>
            <a:xfrm flipV="1">
              <a:off x="1043608" y="1203598"/>
              <a:ext cx="1152128" cy="1008112"/>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339752" y="843558"/>
              <a:ext cx="1656184" cy="900247"/>
            </a:xfrm>
            <a:prstGeom prst="rect">
              <a:avLst/>
            </a:prstGeom>
            <a:noFill/>
          </p:spPr>
          <p:txBody>
            <a:bodyPr wrap="square" rtlCol="0">
              <a:spAutoFit/>
            </a:bodyPr>
            <a:lstStyle/>
            <a:p>
              <a:r>
                <a:rPr lang="en-CA" dirty="0">
                  <a:latin typeface="Calibri" panose="020F0502020204030204" pitchFamily="34" charset="0"/>
                  <a:cs typeface="Calibri" panose="020F0502020204030204" pitchFamily="34" charset="0"/>
                </a:rPr>
                <a:t>User profile</a:t>
              </a:r>
            </a:p>
            <a:p>
              <a:r>
                <a:rPr lang="en-CA" dirty="0">
                  <a:solidFill>
                    <a:schemeClr val="bg1">
                      <a:lumMod val="50000"/>
                    </a:schemeClr>
                  </a:solidFill>
                  <a:latin typeface="Calibri" panose="020F0502020204030204" pitchFamily="34" charset="0"/>
                  <a:cs typeface="Calibri" panose="020F0502020204030204" pitchFamily="34" charset="0"/>
                </a:rPr>
                <a:t>(age, marital status, profession)</a:t>
              </a:r>
            </a:p>
          </p:txBody>
        </p:sp>
      </p:grpSp>
      <p:grpSp>
        <p:nvGrpSpPr>
          <p:cNvPr id="23" name="Group 22"/>
          <p:cNvGrpSpPr/>
          <p:nvPr/>
        </p:nvGrpSpPr>
        <p:grpSpPr>
          <a:xfrm>
            <a:off x="1043608" y="3678849"/>
            <a:ext cx="3240360" cy="2095058"/>
            <a:chOff x="1043608" y="2431926"/>
            <a:chExt cx="3240360" cy="1571293"/>
          </a:xfrm>
        </p:grpSpPr>
        <p:cxnSp>
          <p:nvCxnSpPr>
            <p:cNvPr id="7" name="Straight Arrow Connector 6"/>
            <p:cNvCxnSpPr/>
            <p:nvPr/>
          </p:nvCxnSpPr>
          <p:spPr>
            <a:xfrm>
              <a:off x="1043608" y="2431926"/>
              <a:ext cx="1208329" cy="787896"/>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406700" y="3102972"/>
              <a:ext cx="1877268" cy="900247"/>
            </a:xfrm>
            <a:prstGeom prst="rect">
              <a:avLst/>
            </a:prstGeom>
            <a:noFill/>
          </p:spPr>
          <p:txBody>
            <a:bodyPr wrap="square" rtlCol="0">
              <a:spAutoFit/>
            </a:bodyPr>
            <a:lstStyle/>
            <a:p>
              <a:r>
                <a:rPr lang="en-CA" dirty="0">
                  <a:latin typeface="Calibri" panose="020F0502020204030204" pitchFamily="34" charset="0"/>
                  <a:cs typeface="Calibri" panose="020F0502020204030204" pitchFamily="34" charset="0"/>
                </a:rPr>
                <a:t>User interest</a:t>
              </a:r>
            </a:p>
            <a:p>
              <a:r>
                <a:rPr lang="en-CA" dirty="0">
                  <a:solidFill>
                    <a:schemeClr val="bg1">
                      <a:lumMod val="50000"/>
                    </a:schemeClr>
                  </a:solidFill>
                  <a:latin typeface="Calibri" panose="020F0502020204030204" pitchFamily="34" charset="0"/>
                  <a:cs typeface="Calibri" panose="020F0502020204030204" pitchFamily="34" charset="0"/>
                </a:rPr>
                <a:t>(phase, topic selections or keywords)</a:t>
              </a:r>
            </a:p>
          </p:txBody>
        </p:sp>
      </p:grpSp>
      <p:grpSp>
        <p:nvGrpSpPr>
          <p:cNvPr id="24" name="Group 23"/>
          <p:cNvGrpSpPr/>
          <p:nvPr/>
        </p:nvGrpSpPr>
        <p:grpSpPr>
          <a:xfrm>
            <a:off x="5172278" y="1519623"/>
            <a:ext cx="2892276" cy="1961613"/>
            <a:chOff x="5172278" y="812508"/>
            <a:chExt cx="2892276" cy="1471210"/>
          </a:xfrm>
        </p:grpSpPr>
        <p:sp>
          <p:nvSpPr>
            <p:cNvPr id="11" name="TextBox 10"/>
            <p:cNvSpPr txBox="1"/>
            <p:nvPr/>
          </p:nvSpPr>
          <p:spPr>
            <a:xfrm>
              <a:off x="5172278" y="812508"/>
              <a:ext cx="1584176" cy="1107996"/>
            </a:xfrm>
            <a:prstGeom prst="rect">
              <a:avLst/>
            </a:prstGeom>
            <a:noFill/>
          </p:spPr>
          <p:txBody>
            <a:bodyPr wrap="square" rtlCol="0">
              <a:spAutoFit/>
            </a:bodyPr>
            <a:lstStyle/>
            <a:p>
              <a:r>
                <a:rPr lang="en-CA" dirty="0">
                  <a:latin typeface="Calibri" panose="020F0502020204030204" pitchFamily="34" charset="0"/>
                  <a:cs typeface="Calibri" panose="020F0502020204030204" pitchFamily="34" charset="0"/>
                </a:rPr>
                <a:t>Speaker profile</a:t>
              </a:r>
            </a:p>
            <a:p>
              <a:pPr lvl="0"/>
              <a:r>
                <a:rPr lang="en-CA" dirty="0">
                  <a:solidFill>
                    <a:prstClr val="white">
                      <a:lumMod val="50000"/>
                    </a:prstClr>
                  </a:solidFill>
                  <a:latin typeface="Calibri" panose="020F0502020204030204" pitchFamily="34" charset="0"/>
                  <a:cs typeface="Calibri" panose="020F0502020204030204" pitchFamily="34" charset="0"/>
                </a:rPr>
                <a:t>(age, marital status, profession)</a:t>
              </a:r>
            </a:p>
            <a:p>
              <a:endParaRPr lang="en-CA" dirty="0">
                <a:latin typeface="Calibri" panose="020F0502020204030204" pitchFamily="34" charset="0"/>
                <a:cs typeface="Calibri" panose="020F0502020204030204" pitchFamily="34" charset="0"/>
              </a:endParaRPr>
            </a:p>
          </p:txBody>
        </p:sp>
        <p:cxnSp>
          <p:nvCxnSpPr>
            <p:cNvPr id="13" name="Straight Arrow Connector 12"/>
            <p:cNvCxnSpPr/>
            <p:nvPr/>
          </p:nvCxnSpPr>
          <p:spPr>
            <a:xfrm flipH="1" flipV="1">
              <a:off x="6931258" y="1380444"/>
              <a:ext cx="1133296" cy="903274"/>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p:nvGrpSpPr>
        <p:grpSpPr>
          <a:xfrm>
            <a:off x="5220072" y="3570432"/>
            <a:ext cx="2820942" cy="2018808"/>
            <a:chOff x="5220072" y="2350613"/>
            <a:chExt cx="2820942" cy="1514105"/>
          </a:xfrm>
        </p:grpSpPr>
        <p:sp>
          <p:nvSpPr>
            <p:cNvPr id="12" name="TextBox 11"/>
            <p:cNvSpPr txBox="1"/>
            <p:nvPr/>
          </p:nvSpPr>
          <p:spPr>
            <a:xfrm>
              <a:off x="5220072" y="3172221"/>
              <a:ext cx="1584176" cy="692497"/>
            </a:xfrm>
            <a:prstGeom prst="rect">
              <a:avLst/>
            </a:prstGeom>
            <a:noFill/>
          </p:spPr>
          <p:txBody>
            <a:bodyPr wrap="square" rtlCol="0">
              <a:spAutoFit/>
            </a:bodyPr>
            <a:lstStyle/>
            <a:p>
              <a:r>
                <a:rPr lang="en-CA" dirty="0">
                  <a:latin typeface="Calibri" panose="020F0502020204030204" pitchFamily="34" charset="0"/>
                  <a:cs typeface="Calibri" panose="020F0502020204030204" pitchFamily="34" charset="0"/>
                </a:rPr>
                <a:t>Video content</a:t>
              </a:r>
            </a:p>
            <a:p>
              <a:r>
                <a:rPr lang="en-CA" dirty="0">
                  <a:solidFill>
                    <a:schemeClr val="bg1">
                      <a:lumMod val="50000"/>
                    </a:schemeClr>
                  </a:solidFill>
                  <a:latin typeface="Calibri" panose="020F0502020204030204" pitchFamily="34" charset="0"/>
                  <a:cs typeface="Calibri" panose="020F0502020204030204" pitchFamily="34" charset="0"/>
                </a:rPr>
                <a:t>(phase, topic selections)</a:t>
              </a:r>
            </a:p>
          </p:txBody>
        </p:sp>
        <p:cxnSp>
          <p:nvCxnSpPr>
            <p:cNvPr id="16" name="Straight Arrow Connector 15"/>
            <p:cNvCxnSpPr/>
            <p:nvPr/>
          </p:nvCxnSpPr>
          <p:spPr>
            <a:xfrm flipH="1">
              <a:off x="6931258" y="2350613"/>
              <a:ext cx="1109756" cy="821608"/>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cxnSp>
        <p:nvCxnSpPr>
          <p:cNvPr id="21" name="Straight Arrow Connector 20"/>
          <p:cNvCxnSpPr/>
          <p:nvPr/>
        </p:nvCxnSpPr>
        <p:spPr>
          <a:xfrm flipV="1">
            <a:off x="4012942" y="5016634"/>
            <a:ext cx="1080120" cy="1"/>
          </a:xfrm>
          <a:prstGeom prst="straightConnector1">
            <a:avLst/>
          </a:prstGeom>
          <a:ln w="28575">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1026" name="Picture 2" descr="Related ima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3034672"/>
            <a:ext cx="1008112" cy="110492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video ico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41015" y="3034673"/>
            <a:ext cx="936449" cy="1018397"/>
          </a:xfrm>
          <a:prstGeom prst="rect">
            <a:avLst/>
          </a:prstGeom>
          <a:noFill/>
          <a:extLst>
            <a:ext uri="{909E8E84-426E-40DD-AFC4-6F175D3DCCD1}">
              <a14:hiddenFill xmlns:a14="http://schemas.microsoft.com/office/drawing/2010/main">
                <a:solidFill>
                  <a:srgbClr val="FFFFFF"/>
                </a:solidFill>
              </a14:hiddenFill>
            </a:ext>
          </a:extLst>
        </p:spPr>
      </p:pic>
      <p:cxnSp>
        <p:nvCxnSpPr>
          <p:cNvPr id="32" name="Straight Arrow Connector 31"/>
          <p:cNvCxnSpPr/>
          <p:nvPr/>
        </p:nvCxnSpPr>
        <p:spPr>
          <a:xfrm flipV="1">
            <a:off x="3995936" y="1921064"/>
            <a:ext cx="1080120" cy="1"/>
          </a:xfrm>
          <a:prstGeom prst="straightConnector1">
            <a:avLst/>
          </a:prstGeom>
          <a:ln w="28575">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3" name="Title 1"/>
          <p:cNvSpPr txBox="1">
            <a:spLocks/>
          </p:cNvSpPr>
          <p:nvPr/>
        </p:nvSpPr>
        <p:spPr>
          <a:xfrm>
            <a:off x="395536" y="332656"/>
            <a:ext cx="8136904" cy="864096"/>
          </a:xfrm>
          <a:prstGeom prst="rect">
            <a:avLst/>
          </a:prstGeom>
        </p:spPr>
        <p:txBody>
          <a:bodyPr vert="horz" lIns="91440" tIns="45720" rIns="91440" bIns="45720" rtlCol="0" anchor="b">
            <a:noAutofit/>
          </a:bodyPr>
          <a:lst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CA" sz="4000" b="1" dirty="0">
                <a:solidFill>
                  <a:srgbClr val="002060"/>
                </a:solidFill>
                <a:effectLst/>
                <a:latin typeface="Calibri" panose="020F0502020204030204" pitchFamily="34" charset="0"/>
              </a:rPr>
              <a:t>Recommender System</a:t>
            </a:r>
          </a:p>
        </p:txBody>
      </p:sp>
    </p:spTree>
    <p:extLst>
      <p:ext uri="{BB962C8B-B14F-4D97-AF65-F5344CB8AC3E}">
        <p14:creationId xmlns:p14="http://schemas.microsoft.com/office/powerpoint/2010/main" val="216779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pic>
        <p:nvPicPr>
          <p:cNvPr id="4" name="Content Placeholder 3"/>
          <p:cNvPicPr>
            <a:picLocks noGrp="1" noChangeAspect="1"/>
          </p:cNvPicPr>
          <p:nvPr>
            <p:ph idx="1"/>
          </p:nvPr>
        </p:nvPicPr>
        <p:blipFill rotWithShape="1">
          <a:blip r:embed="rId2"/>
          <a:srcRect l="6265" t="14319" r="31089" b="22041"/>
          <a:stretch/>
        </p:blipFill>
        <p:spPr>
          <a:xfrm>
            <a:off x="2051720" y="2132856"/>
            <a:ext cx="5040560" cy="288032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3638472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96752"/>
          </a:xfrm>
        </p:spPr>
        <p:txBody>
          <a:bodyPr>
            <a:normAutofit/>
          </a:bodyPr>
          <a:lstStyle/>
          <a:p>
            <a:r>
              <a:rPr lang="en-CA" sz="4000" b="1" dirty="0">
                <a:solidFill>
                  <a:schemeClr val="accent1">
                    <a:lumMod val="50000"/>
                  </a:schemeClr>
                </a:solidFill>
                <a:effectLst/>
                <a:latin typeface="Calibri" panose="020F0502020204030204" pitchFamily="34" charset="0"/>
              </a:rPr>
              <a:t>Components of recommendation</a:t>
            </a:r>
          </a:p>
        </p:txBody>
      </p:sp>
      <p:sp>
        <p:nvSpPr>
          <p:cNvPr id="3" name="Content Placeholder 2"/>
          <p:cNvSpPr>
            <a:spLocks noGrp="1"/>
          </p:cNvSpPr>
          <p:nvPr>
            <p:ph idx="1"/>
          </p:nvPr>
        </p:nvSpPr>
        <p:spPr>
          <a:xfrm>
            <a:off x="457200" y="1340768"/>
            <a:ext cx="8229600" cy="4805129"/>
          </a:xfrm>
        </p:spPr>
        <p:txBody>
          <a:bodyPr>
            <a:normAutofit/>
          </a:bodyPr>
          <a:lstStyle/>
          <a:p>
            <a:pPr marL="457200" indent="-457200">
              <a:buFont typeface="+mj-lt"/>
              <a:buAutoNum type="arabicPeriod"/>
            </a:pPr>
            <a:r>
              <a:rPr lang="en-CA" b="1" dirty="0">
                <a:solidFill>
                  <a:schemeClr val="tx1">
                    <a:lumMod val="65000"/>
                    <a:lumOff val="35000"/>
                  </a:schemeClr>
                </a:solidFill>
                <a:latin typeface="Calibri" panose="020F0502020204030204" pitchFamily="34" charset="0"/>
              </a:rPr>
              <a:t>Content-based matching</a:t>
            </a:r>
          </a:p>
          <a:p>
            <a:pPr lvl="1"/>
            <a:r>
              <a:rPr lang="en-CA" sz="2400" dirty="0">
                <a:solidFill>
                  <a:schemeClr val="tx1">
                    <a:lumMod val="65000"/>
                    <a:lumOff val="35000"/>
                  </a:schemeClr>
                </a:solidFill>
                <a:latin typeface="Calibri" panose="020F0502020204030204" pitchFamily="34" charset="0"/>
              </a:rPr>
              <a:t>Recommend videos from women with </a:t>
            </a:r>
            <a:r>
              <a:rPr lang="en-CA" sz="2400" u="sng" dirty="0">
                <a:solidFill>
                  <a:schemeClr val="tx1">
                    <a:lumMod val="65000"/>
                    <a:lumOff val="35000"/>
                  </a:schemeClr>
                </a:solidFill>
                <a:latin typeface="Calibri" panose="020F0502020204030204" pitchFamily="34" charset="0"/>
              </a:rPr>
              <a:t>similar</a:t>
            </a:r>
            <a:r>
              <a:rPr lang="en-CA" sz="2400" dirty="0">
                <a:solidFill>
                  <a:schemeClr val="tx1">
                    <a:lumMod val="65000"/>
                    <a:lumOff val="35000"/>
                  </a:schemeClr>
                </a:solidFill>
                <a:latin typeface="Calibri" panose="020F0502020204030204" pitchFamily="34" charset="0"/>
              </a:rPr>
              <a:t> characteristics</a:t>
            </a:r>
          </a:p>
          <a:p>
            <a:pPr lvl="1"/>
            <a:r>
              <a:rPr lang="en-CA" sz="2400" dirty="0">
                <a:solidFill>
                  <a:schemeClr val="tx1">
                    <a:lumMod val="65000"/>
                    <a:lumOff val="35000"/>
                  </a:schemeClr>
                </a:solidFill>
                <a:latin typeface="Calibri" panose="020F0502020204030204" pitchFamily="34" charset="0"/>
              </a:rPr>
              <a:t>Recommend videos on topics selected by </a:t>
            </a:r>
            <a:r>
              <a:rPr lang="en-CA" sz="2400" b="1" dirty="0">
                <a:solidFill>
                  <a:schemeClr val="tx1">
                    <a:lumMod val="65000"/>
                    <a:lumOff val="35000"/>
                  </a:schemeClr>
                </a:solidFill>
                <a:latin typeface="Calibri" panose="020F0502020204030204" pitchFamily="34" charset="0"/>
              </a:rPr>
              <a:t>user</a:t>
            </a:r>
          </a:p>
          <a:p>
            <a:pPr marL="457200" indent="-457200">
              <a:buFont typeface="+mj-lt"/>
              <a:buAutoNum type="arabicPeriod"/>
            </a:pPr>
            <a:r>
              <a:rPr lang="en-CA" b="1" dirty="0">
                <a:solidFill>
                  <a:schemeClr val="tx1">
                    <a:lumMod val="65000"/>
                    <a:lumOff val="35000"/>
                  </a:schemeClr>
                </a:solidFill>
                <a:latin typeface="Calibri" panose="020F0502020204030204" pitchFamily="34" charset="0"/>
              </a:rPr>
              <a:t>Collaborative filtering</a:t>
            </a:r>
          </a:p>
          <a:p>
            <a:pPr lvl="1"/>
            <a:r>
              <a:rPr lang="en-CA" sz="2400" dirty="0">
                <a:solidFill>
                  <a:schemeClr val="tx1">
                    <a:lumMod val="65000"/>
                    <a:lumOff val="35000"/>
                  </a:schemeClr>
                </a:solidFill>
                <a:latin typeface="Calibri" panose="020F0502020204030204" pitchFamily="34" charset="0"/>
              </a:rPr>
              <a:t>Videos related to relevant videos by </a:t>
            </a:r>
            <a:r>
              <a:rPr lang="en-CA" sz="2400" b="1" dirty="0">
                <a:solidFill>
                  <a:schemeClr val="tx1">
                    <a:lumMod val="65000"/>
                    <a:lumOff val="35000"/>
                  </a:schemeClr>
                </a:solidFill>
                <a:latin typeface="Calibri" panose="020F0502020204030204" pitchFamily="34" charset="0"/>
              </a:rPr>
              <a:t>user</a:t>
            </a:r>
          </a:p>
          <a:p>
            <a:pPr lvl="1"/>
            <a:r>
              <a:rPr lang="en-CA" sz="2400" dirty="0">
                <a:solidFill>
                  <a:schemeClr val="tx1">
                    <a:lumMod val="65000"/>
                    <a:lumOff val="35000"/>
                  </a:schemeClr>
                </a:solidFill>
                <a:latin typeface="Calibri" panose="020F0502020204030204" pitchFamily="34" charset="0"/>
              </a:rPr>
              <a:t>Videos related to relevant videos by </a:t>
            </a:r>
            <a:r>
              <a:rPr lang="en-CA" sz="2400" u="sng" dirty="0">
                <a:solidFill>
                  <a:schemeClr val="tx1">
                    <a:lumMod val="65000"/>
                    <a:lumOff val="35000"/>
                  </a:schemeClr>
                </a:solidFill>
                <a:latin typeface="Calibri" panose="020F0502020204030204" pitchFamily="34" charset="0"/>
              </a:rPr>
              <a:t>similar</a:t>
            </a:r>
            <a:r>
              <a:rPr lang="en-CA" sz="2400" dirty="0">
                <a:solidFill>
                  <a:schemeClr val="tx1">
                    <a:lumMod val="65000"/>
                    <a:lumOff val="35000"/>
                  </a:schemeClr>
                </a:solidFill>
                <a:latin typeface="Calibri" panose="020F0502020204030204" pitchFamily="34" charset="0"/>
              </a:rPr>
              <a:t> </a:t>
            </a:r>
            <a:r>
              <a:rPr lang="en-CA" sz="2400" b="1" dirty="0">
                <a:solidFill>
                  <a:schemeClr val="tx1">
                    <a:lumMod val="65000"/>
                    <a:lumOff val="35000"/>
                  </a:schemeClr>
                </a:solidFill>
                <a:latin typeface="Calibri" panose="020F0502020204030204" pitchFamily="34" charset="0"/>
              </a:rPr>
              <a:t>users</a:t>
            </a:r>
          </a:p>
          <a:p>
            <a:pPr marL="457200" indent="-457200">
              <a:buFont typeface="+mj-lt"/>
              <a:buAutoNum type="arabicPeriod"/>
            </a:pPr>
            <a:r>
              <a:rPr lang="en-CA" b="1" dirty="0">
                <a:solidFill>
                  <a:schemeClr val="tx1">
                    <a:lumMod val="65000"/>
                    <a:lumOff val="35000"/>
                  </a:schemeClr>
                </a:solidFill>
                <a:latin typeface="Calibri" panose="020F0502020204030204" pitchFamily="34" charset="0"/>
              </a:rPr>
              <a:t>Diversity</a:t>
            </a:r>
          </a:p>
          <a:p>
            <a:pPr lvl="1"/>
            <a:r>
              <a:rPr lang="en-CA" sz="2400" dirty="0">
                <a:solidFill>
                  <a:schemeClr val="tx1">
                    <a:lumMod val="65000"/>
                    <a:lumOff val="35000"/>
                  </a:schemeClr>
                </a:solidFill>
                <a:latin typeface="Calibri" panose="020F0502020204030204" pitchFamily="34" charset="0"/>
              </a:rPr>
              <a:t>Recommend videos rated as relevant</a:t>
            </a:r>
          </a:p>
          <a:p>
            <a:pPr lvl="1"/>
            <a:r>
              <a:rPr lang="en-CA" sz="2400" dirty="0">
                <a:solidFill>
                  <a:schemeClr val="tx1">
                    <a:lumMod val="65000"/>
                    <a:lumOff val="35000"/>
                  </a:schemeClr>
                </a:solidFill>
                <a:latin typeface="Calibri" panose="020F0502020204030204" pitchFamily="34" charset="0"/>
              </a:rPr>
              <a:t>Videos that ‘should’ be seen</a:t>
            </a:r>
          </a:p>
        </p:txBody>
      </p:sp>
    </p:spTree>
    <p:extLst>
      <p:ext uri="{BB962C8B-B14F-4D97-AF65-F5344CB8AC3E}">
        <p14:creationId xmlns:p14="http://schemas.microsoft.com/office/powerpoint/2010/main" val="11584764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4466</TotalTime>
  <Words>1234</Words>
  <Application>Microsoft Office PowerPoint</Application>
  <PresentationFormat>On-screen Show (4:3)</PresentationFormat>
  <Paragraphs>231</Paragraphs>
  <Slides>21</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Calibri</vt:lpstr>
      <vt:lpstr>Century Gothic</vt:lpstr>
      <vt:lpstr>Courier New</vt:lpstr>
      <vt:lpstr>Helvetica</vt:lpstr>
      <vt:lpstr>Palatino Linotype</vt:lpstr>
      <vt:lpstr>Times New Roman</vt:lpstr>
      <vt:lpstr>Executive</vt:lpstr>
      <vt:lpstr>Bringing Netflix technology to video narratives of experiences of breast surgery: helping women navigate the information tsunami</vt:lpstr>
      <vt:lpstr>PowerPoint Presentation</vt:lpstr>
      <vt:lpstr>Aim</vt:lpstr>
      <vt:lpstr>PowerPoint Presentation</vt:lpstr>
      <vt:lpstr>PowerPoint Presentation</vt:lpstr>
      <vt:lpstr>PowerPoint Presentation</vt:lpstr>
      <vt:lpstr>PowerPoint Presentation</vt:lpstr>
      <vt:lpstr>PowerPoint Presentation</vt:lpstr>
      <vt:lpstr>Components of recommendation</vt:lpstr>
      <vt:lpstr>PowerPoint Presentation</vt:lpstr>
      <vt:lpstr>Considerations</vt:lpstr>
      <vt:lpstr>HERS app (Health Experiences and Real Stories)</vt:lpstr>
      <vt:lpstr>PowerPoint Presentation</vt:lpstr>
      <vt:lpstr>PowerPoint Presentation</vt:lpstr>
      <vt:lpstr>PowerPoint Presentation</vt:lpstr>
      <vt:lpstr>Evaluation</vt:lpstr>
      <vt:lpstr>Current state and analytic potential</vt:lpstr>
      <vt:lpstr>Possible developments</vt:lpstr>
      <vt:lpstr>PowerPoint Presentation</vt:lpstr>
      <vt:lpstr>Impact of narratives</vt:lpstr>
      <vt:lpstr>PowerPoint Presentation</vt:lpstr>
    </vt:vector>
  </TitlesOfParts>
  <Company>SMHC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if we would have known?</dc:title>
  <dc:creator>Ormel Ilja</dc:creator>
  <cp:lastModifiedBy>Ormel Ilja</cp:lastModifiedBy>
  <cp:revision>172</cp:revision>
  <cp:lastPrinted>2018-05-25T14:52:00Z</cp:lastPrinted>
  <dcterms:created xsi:type="dcterms:W3CDTF">2016-10-06T18:19:07Z</dcterms:created>
  <dcterms:modified xsi:type="dcterms:W3CDTF">2021-04-27T13:35:04Z</dcterms:modified>
</cp:coreProperties>
</file>