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707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3846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750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054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106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1721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252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03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74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885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980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14/01/2021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CDE89-8A9F-445B-B95E-F5D67E0BA0E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14/01/2021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5A3E-366F-48B3-A738-9F0D8D80E8D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502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64704"/>
            <a:ext cx="7488832" cy="556919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380411" y="1828799"/>
            <a:ext cx="1608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prstClr val="black"/>
                </a:solidFill>
              </a:rPr>
              <a:t>parasympathetic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526250" y="3967713"/>
            <a:ext cx="1226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prstClr val="black"/>
                </a:solidFill>
              </a:rPr>
              <a:t>sympathetic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092336" y="182880"/>
            <a:ext cx="3610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prstClr val="black"/>
                </a:solidFill>
              </a:rPr>
              <a:t>PFS </a:t>
            </a:r>
            <a:r>
              <a:rPr lang="it-IT" sz="2800" b="1" dirty="0" err="1" smtClean="0">
                <a:solidFill>
                  <a:prstClr val="black"/>
                </a:solidFill>
              </a:rPr>
              <a:t>according</a:t>
            </a:r>
            <a:r>
              <a:rPr lang="it-IT" sz="2800" b="1" dirty="0" smtClean="0">
                <a:solidFill>
                  <a:prstClr val="black"/>
                </a:solidFill>
              </a:rPr>
              <a:t> to </a:t>
            </a:r>
            <a:r>
              <a:rPr lang="it-IT" sz="2800" b="1" dirty="0" err="1" smtClean="0">
                <a:solidFill>
                  <a:prstClr val="black"/>
                </a:solidFill>
              </a:rPr>
              <a:t>Origin</a:t>
            </a:r>
            <a:endParaRPr lang="it-IT" sz="2800" b="1" dirty="0" smtClean="0">
              <a:solidFill>
                <a:prstClr val="black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827584" y="5877272"/>
            <a:ext cx="7915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prstClr val="black"/>
                </a:solidFill>
              </a:rPr>
              <a:t>No. of </a:t>
            </a:r>
            <a:r>
              <a:rPr lang="it-IT" sz="1200" dirty="0" err="1" smtClean="0">
                <a:solidFill>
                  <a:prstClr val="black"/>
                </a:solidFill>
              </a:rPr>
              <a:t>patients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at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risk</a:t>
            </a:r>
            <a:endParaRPr lang="it-IT" sz="1200" dirty="0">
              <a:solidFill>
                <a:prstClr val="black"/>
              </a:solidFill>
            </a:endParaRPr>
          </a:p>
          <a:p>
            <a:r>
              <a:rPr lang="it-IT" sz="1200" dirty="0" err="1" smtClean="0">
                <a:solidFill>
                  <a:prstClr val="black"/>
                </a:solidFill>
              </a:rPr>
              <a:t>Parasympathetic</a:t>
            </a:r>
            <a:r>
              <a:rPr lang="it-IT" sz="1200" dirty="0" smtClean="0">
                <a:solidFill>
                  <a:prstClr val="black"/>
                </a:solidFill>
              </a:rPr>
              <a:t>        30                     27                    27                      23                     19                    15                     12                       9</a:t>
            </a:r>
          </a:p>
          <a:p>
            <a:r>
              <a:rPr lang="it-IT" sz="1200" dirty="0" err="1" smtClean="0">
                <a:solidFill>
                  <a:prstClr val="black"/>
                </a:solidFill>
              </a:rPr>
              <a:t>Sympathetic</a:t>
            </a:r>
            <a:r>
              <a:rPr lang="it-IT" sz="1200" dirty="0" smtClean="0">
                <a:solidFill>
                  <a:prstClr val="black"/>
                </a:solidFill>
              </a:rPr>
              <a:t>                16                     14                    10                       4                        4                      2                       1                        1</a:t>
            </a:r>
            <a:endParaRPr 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0800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7272807" cy="559070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123728" y="188640"/>
            <a:ext cx="5668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prstClr val="black"/>
                </a:solidFill>
              </a:rPr>
              <a:t>PFS </a:t>
            </a:r>
            <a:r>
              <a:rPr lang="it-IT" sz="2800" b="1" dirty="0" err="1" smtClean="0">
                <a:solidFill>
                  <a:prstClr val="black"/>
                </a:solidFill>
              </a:rPr>
              <a:t>according</a:t>
            </a:r>
            <a:r>
              <a:rPr lang="it-IT" sz="2800" b="1" dirty="0" smtClean="0">
                <a:solidFill>
                  <a:prstClr val="black"/>
                </a:solidFill>
              </a:rPr>
              <a:t> </a:t>
            </a:r>
            <a:r>
              <a:rPr lang="it-IT" sz="2800" b="1" dirty="0" smtClean="0">
                <a:solidFill>
                  <a:prstClr val="black"/>
                </a:solidFill>
              </a:rPr>
              <a:t>in </a:t>
            </a:r>
            <a:r>
              <a:rPr lang="it-IT" sz="2800" b="1" dirty="0" err="1" smtClean="0">
                <a:solidFill>
                  <a:prstClr val="black"/>
                </a:solidFill>
              </a:rPr>
              <a:t>Symptomatic</a:t>
            </a:r>
            <a:r>
              <a:rPr lang="it-IT" sz="2800" b="1" dirty="0" smtClean="0">
                <a:solidFill>
                  <a:prstClr val="black"/>
                </a:solidFill>
              </a:rPr>
              <a:t> or </a:t>
            </a:r>
            <a:r>
              <a:rPr lang="it-IT" sz="2800" b="1" dirty="0" err="1" smtClean="0">
                <a:solidFill>
                  <a:prstClr val="black"/>
                </a:solidFill>
              </a:rPr>
              <a:t>Not</a:t>
            </a:r>
            <a:endParaRPr lang="it-IT" sz="2800" b="1" dirty="0">
              <a:solidFill>
                <a:prstClr val="black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648498" y="2036619"/>
            <a:ext cx="4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prstClr val="black"/>
                </a:solidFill>
              </a:rPr>
              <a:t>no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300152" y="3169920"/>
            <a:ext cx="4644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prstClr val="black"/>
                </a:solidFill>
              </a:rPr>
              <a:t>yes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23528" y="594928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prstClr val="black"/>
                </a:solidFill>
              </a:rPr>
              <a:t>No. of </a:t>
            </a:r>
            <a:r>
              <a:rPr lang="it-IT" sz="1200" dirty="0" err="1" smtClean="0">
                <a:solidFill>
                  <a:prstClr val="black"/>
                </a:solidFill>
              </a:rPr>
              <a:t>patients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at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risk</a:t>
            </a:r>
            <a:endParaRPr lang="it-IT" sz="1200" dirty="0">
              <a:solidFill>
                <a:prstClr val="black"/>
              </a:solidFill>
            </a:endParaRPr>
          </a:p>
          <a:p>
            <a:r>
              <a:rPr lang="it-IT" sz="1200" dirty="0" smtClean="0">
                <a:solidFill>
                  <a:prstClr val="black"/>
                </a:solidFill>
              </a:rPr>
              <a:t>No                               33                    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smtClean="0">
                <a:solidFill>
                  <a:prstClr val="black"/>
                </a:solidFill>
              </a:rPr>
              <a:t>31              </a:t>
            </a:r>
            <a:r>
              <a:rPr lang="it-IT" sz="1200" dirty="0" smtClean="0">
                <a:solidFill>
                  <a:prstClr val="black"/>
                </a:solidFill>
              </a:rPr>
              <a:t>     </a:t>
            </a:r>
            <a:r>
              <a:rPr lang="it-IT" sz="1200" dirty="0" smtClean="0">
                <a:solidFill>
                  <a:prstClr val="black"/>
                </a:solidFill>
              </a:rPr>
              <a:t>29                     23              </a:t>
            </a:r>
            <a:r>
              <a:rPr lang="it-IT" sz="1200" dirty="0" smtClean="0">
                <a:solidFill>
                  <a:prstClr val="black"/>
                </a:solidFill>
              </a:rPr>
              <a:t>    19                    </a:t>
            </a:r>
            <a:r>
              <a:rPr lang="it-IT" sz="1200" dirty="0" smtClean="0">
                <a:solidFill>
                  <a:prstClr val="black"/>
                </a:solidFill>
              </a:rPr>
              <a:t>14                     10                  </a:t>
            </a:r>
            <a:r>
              <a:rPr lang="it-IT" sz="1200" dirty="0" smtClean="0">
                <a:solidFill>
                  <a:prstClr val="black"/>
                </a:solidFill>
              </a:rPr>
              <a:t>  </a:t>
            </a:r>
            <a:r>
              <a:rPr lang="it-IT" sz="1200" dirty="0" smtClean="0">
                <a:solidFill>
                  <a:prstClr val="black"/>
                </a:solidFill>
              </a:rPr>
              <a:t>7</a:t>
            </a:r>
          </a:p>
          <a:p>
            <a:r>
              <a:rPr lang="it-IT" sz="1200" dirty="0" smtClean="0">
                <a:solidFill>
                  <a:prstClr val="black"/>
                </a:solidFill>
              </a:rPr>
              <a:t>Yes                              13                    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smtClean="0">
                <a:solidFill>
                  <a:prstClr val="black"/>
                </a:solidFill>
              </a:rPr>
              <a:t>10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smtClean="0">
                <a:solidFill>
                  <a:prstClr val="black"/>
                </a:solidFill>
              </a:rPr>
              <a:t>8                       4                   </a:t>
            </a:r>
            <a:r>
              <a:rPr lang="it-IT" sz="1200" dirty="0" smtClean="0">
                <a:solidFill>
                  <a:prstClr val="black"/>
                </a:solidFill>
              </a:rPr>
              <a:t>  </a:t>
            </a:r>
            <a:r>
              <a:rPr lang="it-IT" sz="1200" dirty="0" smtClean="0">
                <a:solidFill>
                  <a:prstClr val="black"/>
                </a:solidFill>
              </a:rPr>
              <a:t>4</a:t>
            </a:r>
            <a:r>
              <a:rPr lang="it-IT" sz="1200" dirty="0" smtClean="0">
                <a:solidFill>
                  <a:prstClr val="black"/>
                </a:solidFill>
              </a:rPr>
              <a:t>                       3                     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3</a:t>
            </a:r>
            <a:r>
              <a:rPr lang="it-IT" sz="1200" dirty="0" smtClean="0">
                <a:solidFill>
                  <a:prstClr val="black"/>
                </a:solidFill>
              </a:rPr>
              <a:t>                   </a:t>
            </a:r>
            <a:r>
              <a:rPr lang="it-IT" sz="1200" dirty="0" smtClean="0">
                <a:solidFill>
                  <a:prstClr val="black"/>
                </a:solidFill>
              </a:rPr>
              <a:t>  </a:t>
            </a:r>
            <a:r>
              <a:rPr lang="it-IT" sz="1200" dirty="0" smtClean="0">
                <a:solidFill>
                  <a:prstClr val="black"/>
                </a:solidFill>
              </a:rPr>
              <a:t>3</a:t>
            </a:r>
            <a:endParaRPr 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686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064896" cy="555086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555776" y="188640"/>
            <a:ext cx="4805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prstClr val="black"/>
                </a:solidFill>
              </a:rPr>
              <a:t>PFS </a:t>
            </a:r>
            <a:r>
              <a:rPr lang="it-IT" sz="2800" b="1" dirty="0" err="1" smtClean="0">
                <a:solidFill>
                  <a:prstClr val="black"/>
                </a:solidFill>
              </a:rPr>
              <a:t>according</a:t>
            </a:r>
            <a:r>
              <a:rPr lang="it-IT" sz="2800" b="1" dirty="0" smtClean="0">
                <a:solidFill>
                  <a:prstClr val="black"/>
                </a:solidFill>
              </a:rPr>
              <a:t> </a:t>
            </a:r>
            <a:r>
              <a:rPr lang="it-IT" sz="2800" b="1" dirty="0" err="1" smtClean="0">
                <a:solidFill>
                  <a:prstClr val="black"/>
                </a:solidFill>
              </a:rPr>
              <a:t>to</a:t>
            </a:r>
            <a:r>
              <a:rPr lang="it-IT" sz="2800" b="1" dirty="0" smtClean="0">
                <a:solidFill>
                  <a:prstClr val="black"/>
                </a:solidFill>
              </a:rPr>
              <a:t> </a:t>
            </a:r>
            <a:r>
              <a:rPr lang="it-IT" sz="2800" b="1" dirty="0" smtClean="0">
                <a:solidFill>
                  <a:prstClr val="black"/>
                </a:solidFill>
              </a:rPr>
              <a:t>SDH </a:t>
            </a:r>
            <a:r>
              <a:rPr lang="it-IT" sz="2800" b="1" dirty="0" err="1" smtClean="0">
                <a:solidFill>
                  <a:prstClr val="black"/>
                </a:solidFill>
              </a:rPr>
              <a:t>Mutation</a:t>
            </a:r>
            <a:endParaRPr lang="it-IT" sz="2800" b="1" dirty="0">
              <a:solidFill>
                <a:prstClr val="black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723314" y="1803862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prstClr val="black"/>
                </a:solidFill>
              </a:rPr>
              <a:t>mutated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947473" y="3061855"/>
            <a:ext cx="97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prstClr val="black"/>
                </a:solidFill>
              </a:rPr>
              <a:t>wild </a:t>
            </a:r>
            <a:r>
              <a:rPr lang="it-IT" sz="1600" b="1" dirty="0" err="1" smtClean="0">
                <a:solidFill>
                  <a:prstClr val="black"/>
                </a:solidFill>
              </a:rPr>
              <a:t>type</a:t>
            </a:r>
            <a:endParaRPr lang="it-IT" sz="1600" b="1" dirty="0">
              <a:solidFill>
                <a:prstClr val="black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79512" y="57332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prstClr val="black"/>
                </a:solidFill>
              </a:rPr>
              <a:t>No. of </a:t>
            </a:r>
            <a:r>
              <a:rPr lang="it-IT" sz="1200" dirty="0" err="1" smtClean="0">
                <a:solidFill>
                  <a:prstClr val="black"/>
                </a:solidFill>
              </a:rPr>
              <a:t>patients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at</a:t>
            </a:r>
            <a:r>
              <a:rPr lang="it-IT" sz="1200" dirty="0" smtClean="0">
                <a:solidFill>
                  <a:prstClr val="black"/>
                </a:solidFill>
              </a:rPr>
              <a:t> </a:t>
            </a:r>
            <a:r>
              <a:rPr lang="it-IT" sz="1200" dirty="0" err="1" smtClean="0">
                <a:solidFill>
                  <a:prstClr val="black"/>
                </a:solidFill>
              </a:rPr>
              <a:t>risk</a:t>
            </a:r>
            <a:endParaRPr lang="it-IT" sz="1200" dirty="0">
              <a:solidFill>
                <a:prstClr val="black"/>
              </a:solidFill>
            </a:endParaRPr>
          </a:p>
          <a:p>
            <a:r>
              <a:rPr lang="it-IT" sz="1200" dirty="0" smtClean="0">
                <a:solidFill>
                  <a:prstClr val="black"/>
                </a:solidFill>
              </a:rPr>
              <a:t>Wild </a:t>
            </a:r>
            <a:r>
              <a:rPr lang="it-IT" sz="1200" dirty="0" err="1" smtClean="0">
                <a:solidFill>
                  <a:prstClr val="black"/>
                </a:solidFill>
              </a:rPr>
              <a:t>type</a:t>
            </a:r>
            <a:r>
              <a:rPr lang="it-IT" sz="1200" dirty="0" smtClean="0">
                <a:solidFill>
                  <a:prstClr val="black"/>
                </a:solidFill>
              </a:rPr>
              <a:t>                   16                </a:t>
            </a:r>
            <a:r>
              <a:rPr lang="it-IT" sz="1200" dirty="0" smtClean="0">
                <a:solidFill>
                  <a:prstClr val="black"/>
                </a:solidFill>
              </a:rPr>
              <a:t>      </a:t>
            </a:r>
            <a:r>
              <a:rPr lang="it-IT" sz="1200" dirty="0" smtClean="0">
                <a:solidFill>
                  <a:prstClr val="black"/>
                </a:solidFill>
              </a:rPr>
              <a:t>14        </a:t>
            </a:r>
            <a:r>
              <a:rPr lang="it-IT" sz="1200" dirty="0" smtClean="0">
                <a:solidFill>
                  <a:prstClr val="black"/>
                </a:solidFill>
              </a:rPr>
              <a:t>              </a:t>
            </a:r>
            <a:r>
              <a:rPr lang="it-IT" sz="1200" dirty="0" err="1" smtClean="0">
                <a:solidFill>
                  <a:prstClr val="black"/>
                </a:solidFill>
              </a:rPr>
              <a:t>14</a:t>
            </a:r>
            <a:r>
              <a:rPr lang="it-IT" sz="1200" dirty="0" smtClean="0">
                <a:solidFill>
                  <a:prstClr val="black"/>
                </a:solidFill>
              </a:rPr>
              <a:t>  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smtClean="0">
                <a:solidFill>
                  <a:prstClr val="black"/>
                </a:solidFill>
              </a:rPr>
              <a:t>8  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smtClean="0">
                <a:solidFill>
                  <a:prstClr val="black"/>
                </a:solidFill>
              </a:rPr>
              <a:t>7                     </a:t>
            </a:r>
            <a:r>
              <a:rPr lang="it-IT" sz="1200" dirty="0" smtClean="0">
                <a:solidFill>
                  <a:prstClr val="black"/>
                </a:solidFill>
              </a:rPr>
              <a:t>   </a:t>
            </a:r>
            <a:r>
              <a:rPr lang="it-IT" sz="1200" dirty="0" smtClean="0">
                <a:solidFill>
                  <a:prstClr val="black"/>
                </a:solidFill>
              </a:rPr>
              <a:t>3  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  </a:t>
            </a:r>
            <a:r>
              <a:rPr lang="it-IT" sz="1200" dirty="0" err="1" smtClean="0">
                <a:solidFill>
                  <a:prstClr val="black"/>
                </a:solidFill>
              </a:rPr>
              <a:t>3</a:t>
            </a:r>
            <a:r>
              <a:rPr lang="it-IT" sz="1200" dirty="0" smtClean="0">
                <a:solidFill>
                  <a:prstClr val="black"/>
                </a:solidFill>
              </a:rPr>
              <a:t>                </a:t>
            </a:r>
            <a:r>
              <a:rPr lang="it-IT" sz="1200" dirty="0" smtClean="0">
                <a:solidFill>
                  <a:prstClr val="black"/>
                </a:solidFill>
              </a:rPr>
              <a:t>        </a:t>
            </a:r>
            <a:r>
              <a:rPr lang="it-IT" sz="1200" dirty="0" smtClean="0">
                <a:solidFill>
                  <a:prstClr val="black"/>
                </a:solidFill>
              </a:rPr>
              <a:t>2</a:t>
            </a:r>
          </a:p>
          <a:p>
            <a:r>
              <a:rPr lang="it-IT" sz="1200" dirty="0" err="1" smtClean="0">
                <a:solidFill>
                  <a:prstClr val="black"/>
                </a:solidFill>
              </a:rPr>
              <a:t>Mutated</a:t>
            </a:r>
            <a:r>
              <a:rPr lang="it-IT" sz="1200" dirty="0" smtClean="0">
                <a:solidFill>
                  <a:prstClr val="black"/>
                </a:solidFill>
              </a:rPr>
              <a:t>                     20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err="1" smtClean="0">
                <a:solidFill>
                  <a:prstClr val="black"/>
                </a:solidFill>
              </a:rPr>
              <a:t>20</a:t>
            </a:r>
            <a:r>
              <a:rPr lang="it-IT" sz="1200" dirty="0" smtClean="0">
                <a:solidFill>
                  <a:prstClr val="black"/>
                </a:solidFill>
              </a:rPr>
              <a:t>             </a:t>
            </a:r>
            <a:r>
              <a:rPr lang="it-IT" sz="1200" dirty="0" smtClean="0">
                <a:solidFill>
                  <a:prstClr val="black"/>
                </a:solidFill>
              </a:rPr>
              <a:t>         </a:t>
            </a:r>
            <a:r>
              <a:rPr lang="it-IT" sz="1200" dirty="0" err="1" smtClean="0">
                <a:solidFill>
                  <a:prstClr val="black"/>
                </a:solidFill>
              </a:rPr>
              <a:t>20</a:t>
            </a:r>
            <a:r>
              <a:rPr lang="it-IT" sz="1200" dirty="0" smtClean="0">
                <a:solidFill>
                  <a:prstClr val="black"/>
                </a:solidFill>
              </a:rPr>
              <a:t>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smtClean="0">
                <a:solidFill>
                  <a:prstClr val="black"/>
                </a:solidFill>
              </a:rPr>
              <a:t>17                 </a:t>
            </a:r>
            <a:r>
              <a:rPr lang="it-IT" sz="1200" dirty="0" smtClean="0">
                <a:solidFill>
                  <a:prstClr val="black"/>
                </a:solidFill>
              </a:rPr>
              <a:t>     </a:t>
            </a:r>
            <a:r>
              <a:rPr lang="it-IT" sz="1200" dirty="0" smtClean="0">
                <a:solidFill>
                  <a:prstClr val="black"/>
                </a:solidFill>
              </a:rPr>
              <a:t>14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</a:t>
            </a:r>
            <a:r>
              <a:rPr lang="it-IT" sz="1200" dirty="0" smtClean="0">
                <a:solidFill>
                  <a:prstClr val="black"/>
                </a:solidFill>
              </a:rPr>
              <a:t>12                 </a:t>
            </a:r>
            <a:r>
              <a:rPr lang="it-IT" sz="1200" dirty="0" smtClean="0">
                <a:solidFill>
                  <a:prstClr val="black"/>
                </a:solidFill>
              </a:rPr>
              <a:t>        </a:t>
            </a:r>
            <a:r>
              <a:rPr lang="it-IT" sz="1200" dirty="0" smtClean="0">
                <a:solidFill>
                  <a:prstClr val="black"/>
                </a:solidFill>
              </a:rPr>
              <a:t>8                  </a:t>
            </a:r>
            <a:r>
              <a:rPr lang="it-IT" sz="1200" dirty="0" smtClean="0">
                <a:solidFill>
                  <a:prstClr val="black"/>
                </a:solidFill>
              </a:rPr>
              <a:t>      </a:t>
            </a:r>
            <a:r>
              <a:rPr lang="it-IT" sz="1200" dirty="0" smtClean="0">
                <a:solidFill>
                  <a:prstClr val="black"/>
                </a:solidFill>
              </a:rPr>
              <a:t>7</a:t>
            </a:r>
            <a:endParaRPr 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9085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Presentazione su schermo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</vt:i4>
      </vt:variant>
    </vt:vector>
  </HeadingPairs>
  <TitlesOfParts>
    <vt:vector size="5" baseType="lpstr">
      <vt:lpstr>Tema di Office</vt:lpstr>
      <vt:lpstr>1_Tema di Office</vt:lpstr>
      <vt:lpstr>Diapositiva 1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Alberto Bongiovanni</dc:creator>
  <cp:lastModifiedBy>alberto.bongiovanni</cp:lastModifiedBy>
  <cp:revision>2</cp:revision>
  <dcterms:created xsi:type="dcterms:W3CDTF">2021-01-14T15:46:22Z</dcterms:created>
  <dcterms:modified xsi:type="dcterms:W3CDTF">2021-01-14T15:49:19Z</dcterms:modified>
</cp:coreProperties>
</file>