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63" r:id="rId4"/>
    <p:sldId id="267" r:id="rId5"/>
    <p:sldId id="268" r:id="rId6"/>
    <p:sldId id="269" r:id="rId7"/>
    <p:sldId id="270" r:id="rId8"/>
    <p:sldId id="264" r:id="rId9"/>
    <p:sldId id="271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7DE0-95AB-40CE-AAC6-9D57906DCAC1}" type="datetimeFigureOut">
              <a:rPr lang="en-AU" smtClean="0"/>
              <a:t>16/06/2017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F446-9507-4C44-8E30-80295EE4F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962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7DE0-95AB-40CE-AAC6-9D57906DCAC1}" type="datetimeFigureOut">
              <a:rPr lang="en-AU" smtClean="0"/>
              <a:t>16/06/2017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F446-9507-4C44-8E30-80295EE4F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1010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7DE0-95AB-40CE-AAC6-9D57906DCAC1}" type="datetimeFigureOut">
              <a:rPr lang="en-AU" smtClean="0"/>
              <a:t>16/06/2017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F446-9507-4C44-8E30-80295EE4F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3388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7DE0-95AB-40CE-AAC6-9D57906DCAC1}" type="datetimeFigureOut">
              <a:rPr lang="en-AU" smtClean="0"/>
              <a:t>16/06/2017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F446-9507-4C44-8E30-80295EE4F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5963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7DE0-95AB-40CE-AAC6-9D57906DCAC1}" type="datetimeFigureOut">
              <a:rPr lang="en-AU" smtClean="0"/>
              <a:t>16/06/2017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F446-9507-4C44-8E30-80295EE4F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8721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7DE0-95AB-40CE-AAC6-9D57906DCAC1}" type="datetimeFigureOut">
              <a:rPr lang="en-AU" smtClean="0"/>
              <a:t>16/06/2017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F446-9507-4C44-8E30-80295EE4F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5099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7DE0-95AB-40CE-AAC6-9D57906DCAC1}" type="datetimeFigureOut">
              <a:rPr lang="en-AU" smtClean="0"/>
              <a:t>16/06/2017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F446-9507-4C44-8E30-80295EE4F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6609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7DE0-95AB-40CE-AAC6-9D57906DCAC1}" type="datetimeFigureOut">
              <a:rPr lang="en-AU" smtClean="0"/>
              <a:t>16/06/2017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F446-9507-4C44-8E30-80295EE4F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6191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7DE0-95AB-40CE-AAC6-9D57906DCAC1}" type="datetimeFigureOut">
              <a:rPr lang="en-AU" smtClean="0"/>
              <a:t>16/06/2017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F446-9507-4C44-8E30-80295EE4F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1379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7DE0-95AB-40CE-AAC6-9D57906DCAC1}" type="datetimeFigureOut">
              <a:rPr lang="en-AU" smtClean="0"/>
              <a:t>16/06/2017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F446-9507-4C44-8E30-80295EE4F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5805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67DE0-95AB-40CE-AAC6-9D57906DCAC1}" type="datetimeFigureOut">
              <a:rPr lang="en-AU" smtClean="0"/>
              <a:t>16/06/2017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BF446-9507-4C44-8E30-80295EE4F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786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67DE0-95AB-40CE-AAC6-9D57906DCAC1}" type="datetimeFigureOut">
              <a:rPr lang="en-AU" smtClean="0"/>
              <a:t>16/06/2017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BF446-9507-4C44-8E30-80295EE4F06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082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" t="44486" r="27745" b="8242"/>
          <a:stretch/>
        </p:blipFill>
        <p:spPr>
          <a:xfrm>
            <a:off x="8332039" y="942717"/>
            <a:ext cx="3791154" cy="20114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" t="44485" r="27952" b="9697"/>
          <a:stretch/>
        </p:blipFill>
        <p:spPr>
          <a:xfrm>
            <a:off x="6827089" y="4311186"/>
            <a:ext cx="3791154" cy="20240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" t="45697" r="28027" b="7532"/>
          <a:stretch/>
        </p:blipFill>
        <p:spPr>
          <a:xfrm>
            <a:off x="181471" y="942717"/>
            <a:ext cx="3768828" cy="20114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" t="44848" r="27738" b="8884"/>
          <a:stretch/>
        </p:blipFill>
        <p:spPr>
          <a:xfrm>
            <a:off x="1187829" y="4311186"/>
            <a:ext cx="3791426" cy="20240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" t="45212" r="27981" b="8485"/>
          <a:stretch/>
        </p:blipFill>
        <p:spPr>
          <a:xfrm>
            <a:off x="4245592" y="942717"/>
            <a:ext cx="3791154" cy="201141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ight Arrow 6"/>
          <p:cNvSpPr/>
          <p:nvPr/>
        </p:nvSpPr>
        <p:spPr>
          <a:xfrm>
            <a:off x="3950299" y="1847850"/>
            <a:ext cx="295293" cy="200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ight Arrow 7"/>
          <p:cNvSpPr/>
          <p:nvPr/>
        </p:nvSpPr>
        <p:spPr>
          <a:xfrm>
            <a:off x="8026999" y="1857375"/>
            <a:ext cx="295293" cy="200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ight Arrow 8"/>
          <p:cNvSpPr/>
          <p:nvPr/>
        </p:nvSpPr>
        <p:spPr>
          <a:xfrm rot="5400000" flipV="1">
            <a:off x="8671687" y="3489910"/>
            <a:ext cx="1106729" cy="2002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ight Arrow 9"/>
          <p:cNvSpPr/>
          <p:nvPr/>
        </p:nvSpPr>
        <p:spPr>
          <a:xfrm rot="10800000" flipV="1">
            <a:off x="5395087" y="5290135"/>
            <a:ext cx="1106729" cy="2002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1524000" y="3036646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 0 min</a:t>
            </a:r>
            <a:endParaRPr lang="en-A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648325" y="3036646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 30 min</a:t>
            </a:r>
            <a:endParaRPr lang="en-AU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9563100" y="3036646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 120 min</a:t>
            </a:r>
            <a:endParaRPr lang="en-AU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8191500" y="6397162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 360 min</a:t>
            </a:r>
            <a:endParaRPr lang="en-AU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2324100" y="6406687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 1440 min</a:t>
            </a:r>
            <a:endParaRPr lang="en-AU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5509054" y="6304005"/>
            <a:ext cx="1040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Fig. </a:t>
            </a:r>
            <a:r>
              <a:rPr lang="en-AU" dirty="0"/>
              <a:t>S1</a:t>
            </a:r>
          </a:p>
        </p:txBody>
      </p:sp>
    </p:spTree>
    <p:extLst>
      <p:ext uri="{BB962C8B-B14F-4D97-AF65-F5344CB8AC3E}">
        <p14:creationId xmlns:p14="http://schemas.microsoft.com/office/powerpoint/2010/main" val="2096103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5" r="3578"/>
          <a:stretch/>
        </p:blipFill>
        <p:spPr bwMode="auto">
          <a:xfrm>
            <a:off x="108065" y="96203"/>
            <a:ext cx="3674226" cy="1509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1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3" r="3817"/>
          <a:stretch/>
        </p:blipFill>
        <p:spPr bwMode="auto">
          <a:xfrm>
            <a:off x="4218700" y="117098"/>
            <a:ext cx="3599411" cy="148212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1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1" t="5318" r="3561"/>
          <a:stretch/>
        </p:blipFill>
        <p:spPr bwMode="auto">
          <a:xfrm>
            <a:off x="8254520" y="110134"/>
            <a:ext cx="3599411" cy="149605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5" t="4595" r="3858"/>
          <a:stretch/>
        </p:blipFill>
        <p:spPr bwMode="auto">
          <a:xfrm>
            <a:off x="108066" y="2307386"/>
            <a:ext cx="3674225" cy="1509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1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5" t="3486" r="4695"/>
          <a:stretch/>
        </p:blipFill>
        <p:spPr bwMode="auto">
          <a:xfrm>
            <a:off x="4189608" y="2307386"/>
            <a:ext cx="3674226" cy="150931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6" t="3116" r="4416"/>
          <a:stretch/>
        </p:blipFill>
        <p:spPr bwMode="auto">
          <a:xfrm>
            <a:off x="8229588" y="2307386"/>
            <a:ext cx="3674226" cy="150931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H="1" flipV="1">
            <a:off x="1504604" y="548640"/>
            <a:ext cx="357448" cy="332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817010" y="44339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EDR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5563976" y="701040"/>
            <a:ext cx="357448" cy="332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876382" y="59579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EDR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9615036" y="703810"/>
            <a:ext cx="357448" cy="332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927442" y="59856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EDR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9659367" y="2984266"/>
            <a:ext cx="357448" cy="332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971773" y="287901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EDR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605535" y="3003662"/>
            <a:ext cx="357448" cy="332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917941" y="2898413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EDR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1485202" y="2748737"/>
            <a:ext cx="357448" cy="332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7608" y="264348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EDR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55613" y="1689318"/>
            <a:ext cx="30619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A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64846" y="1666101"/>
            <a:ext cx="30619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A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048664" y="1668874"/>
            <a:ext cx="30619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A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36884" y="3922623"/>
            <a:ext cx="30619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A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84259" y="3921946"/>
            <a:ext cx="30619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A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034826" y="3924716"/>
            <a:ext cx="30619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A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09054" y="6304005"/>
            <a:ext cx="1040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Fig. S2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35440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9054" y="6304005"/>
            <a:ext cx="1040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Table S1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477493"/>
              </p:ext>
            </p:extLst>
          </p:nvPr>
        </p:nvGraphicFramePr>
        <p:xfrm>
          <a:off x="3172142" y="3218466"/>
          <a:ext cx="5847715" cy="156565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8872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04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96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Flow character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Excellent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≤10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1.00–1.11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25–30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11–15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1.12–1.18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31–35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Fair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16–20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1.19–1.25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36–40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Passable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21–25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1.26–1.34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41–45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Poor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26–31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1.35–1.45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46–55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Very poor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32–37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1.46–1.59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56–65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Very, very poor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&gt;38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&gt;1.60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&gt;66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708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303837"/>
              </p:ext>
            </p:extLst>
          </p:nvPr>
        </p:nvGraphicFramePr>
        <p:xfrm>
          <a:off x="2068320" y="223837"/>
          <a:ext cx="9297347" cy="207168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4818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848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306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52309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Mathematical models to determine the release kinetic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6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Equation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6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First order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AU" sz="1200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ln Q</a:t>
                      </a:r>
                      <a:r>
                        <a:rPr lang="en-AU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+K</a:t>
                      </a:r>
                      <a:r>
                        <a:rPr lang="en-AU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/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AU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amount of drug dissolved in time t,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AU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initial amount of drug in the solution,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t: time,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AU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∞: </a:t>
                      </a: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amount of</a:t>
                      </a:r>
                      <a:r>
                        <a:rPr lang="en-AU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drug dissolved in time ∞.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en-AU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 </a:t>
                      </a: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en-AU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K</a:t>
                      </a:r>
                      <a:r>
                        <a:rPr lang="en-AU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K</a:t>
                      </a:r>
                      <a:r>
                        <a:rPr lang="en-AU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K</a:t>
                      </a:r>
                      <a:r>
                        <a:rPr lang="en-AU" sz="1200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are the rate constants for first order, zero order, Hixson–Crowell, Higuchi-matrix and Korsmeyer–Peppas resepctively.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6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Zero order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AU" sz="1200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Q</a:t>
                      </a:r>
                      <a:r>
                        <a:rPr lang="en-AU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K</a:t>
                      </a:r>
                      <a:r>
                        <a:rPr lang="en-AU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6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Hixson–Crowell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AU" sz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1/3</a:t>
                      </a:r>
                      <a:r>
                        <a:rPr lang="en-AU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− Q</a:t>
                      </a:r>
                      <a:r>
                        <a:rPr lang="en-AU" sz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1/3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= </a:t>
                      </a:r>
                      <a:r>
                        <a:rPr lang="en-A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lang="en-AU" sz="1200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A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6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Higuchi-matrix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AU" sz="1200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K</a:t>
                      </a:r>
                      <a:r>
                        <a:rPr lang="en-AU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 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AU" sz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1/2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34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Korsmeyer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r>
                        <a:rPr lang="en-A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Peppas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AU" sz="1200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/Q</a:t>
                      </a:r>
                      <a:r>
                        <a:rPr lang="en-AU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∞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K</a:t>
                      </a:r>
                      <a:r>
                        <a:rPr lang="en-AU" sz="12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 </a:t>
                      </a:r>
                      <a:r>
                        <a:rPr lang="en-A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AU" sz="1200" baseline="30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509054" y="6304005"/>
            <a:ext cx="1105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Table </a:t>
            </a:r>
            <a:r>
              <a:rPr lang="en-AU" dirty="0" smtClean="0"/>
              <a:t>S2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53658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169417"/>
              </p:ext>
            </p:extLst>
          </p:nvPr>
        </p:nvGraphicFramePr>
        <p:xfrm>
          <a:off x="1175995" y="1825624"/>
          <a:ext cx="9297347" cy="172402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4818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848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306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52309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Release profiles comparison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06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Dissimilarity factor (f1)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n: sampling number,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Rj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</a:t>
                      </a:r>
                      <a:r>
                        <a:rPr lang="en-A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Tj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 percent dissolved of the reference and test products at each time point j,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476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Similarity factor (f2)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4441" marR="34441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3" name="Picture 2" descr="Full-size image (&lt;1 K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090" y="2034708"/>
            <a:ext cx="1681142" cy="399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Full-size image (&lt;1 K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660" y="2665938"/>
            <a:ext cx="3948073" cy="60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201232" y="6382950"/>
            <a:ext cx="955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Table </a:t>
            </a:r>
            <a:r>
              <a:rPr lang="en-AU" dirty="0" smtClean="0"/>
              <a:t>S3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19208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298685"/>
              </p:ext>
            </p:extLst>
          </p:nvPr>
        </p:nvGraphicFramePr>
        <p:xfrm>
          <a:off x="164756" y="1581666"/>
          <a:ext cx="11829536" cy="324570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5975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975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58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852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8524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56873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6696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45235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20850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Formulation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Medium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h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h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 h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0469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Droplet size</a:t>
                      </a:r>
                      <a:r>
                        <a:rPr lang="en-AU" sz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(nm)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PDI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Droplet size (nm)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PDI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Droplet size (nm)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PDI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3084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L-NLNS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Water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16.25 ± 3.53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 ±0.015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17.51 ± 2.32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 ±0.013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18.82</a:t>
                      </a:r>
                      <a:r>
                        <a:rPr lang="en-AU" sz="1200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4.61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 ±0.019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3084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SGF (pH 1.2)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18.48 ± 2.15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 ± 0.014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17.09 ± 3.63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 ± 0.019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19.68 ± 3.13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 ± 0.015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3084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SIF (pH 6.8)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17.28</a:t>
                      </a:r>
                      <a:r>
                        <a:rPr lang="en-AU" sz="1200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2.84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 ± 0.019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18.45</a:t>
                      </a:r>
                      <a:r>
                        <a:rPr lang="en-AU" sz="1200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3.25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 ± 0.011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20.21</a:t>
                      </a:r>
                      <a:r>
                        <a:rPr lang="en-AU" sz="1200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3.96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 ± 0.011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9160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S-NLNS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Water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75.25 ± 4.57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75.56 ± 2.91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75.34 ± 3.12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9160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SGF (pH 1.2)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72.58 ± 3.13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73.51 ± 2.42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72.94 ± 4.56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9160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SIF (pH 6.8)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76.73 ± 2.94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76.45 ± 3.51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77.02 ± 2.49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509054" y="6304005"/>
            <a:ext cx="1040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Table </a:t>
            </a:r>
            <a:r>
              <a:rPr lang="en-AU" dirty="0" smtClean="0"/>
              <a:t>S4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2404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804762"/>
              </p:ext>
            </p:extLst>
          </p:nvPr>
        </p:nvGraphicFramePr>
        <p:xfrm>
          <a:off x="3258171" y="2541873"/>
          <a:ext cx="6017634" cy="1684137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921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942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17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8498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3448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217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Ratio (L-NLNS: </a:t>
                      </a:r>
                      <a:r>
                        <a:rPr lang="en-A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Aerosil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® 200)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(%)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Flow character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1:0.4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45.83 ± 2.42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1.85 ± 0.07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66.68 ± 4.52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Very, very poor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1:0.6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31.57 ± 1.13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1.45 ± 0.04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47.32 ± 3.13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Poor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1:0.8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14.38 ± 1.92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1.17 ± 0.05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34.92 ± 3.20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05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1:1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9.67 ± 1.10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1.11 ± 0.03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27.19 ± 2.82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Excellent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509054" y="6304005"/>
            <a:ext cx="1040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Table </a:t>
            </a:r>
            <a:r>
              <a:rPr lang="en-AU" dirty="0" smtClean="0"/>
              <a:t>S5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27563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9054" y="6304005"/>
            <a:ext cx="1105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Table </a:t>
            </a:r>
            <a:r>
              <a:rPr lang="en-AU" dirty="0" smtClean="0"/>
              <a:t>S6</a:t>
            </a:r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496730"/>
              </p:ext>
            </p:extLst>
          </p:nvPr>
        </p:nvGraphicFramePr>
        <p:xfrm>
          <a:off x="2480807" y="2434919"/>
          <a:ext cx="9111719" cy="2145399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4226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361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1168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1168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9698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3919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9334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7848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Dilution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h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h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 h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5456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Droplet size (nm)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PDI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Droplet size (nm)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PDI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Droplet size (nm)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PDI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35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86.52 ± 4.57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87.78 ± 3.21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87.16 ± 4.82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35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82.84 ± 2.52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81.10 ± 3.58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82.61 ± 3.19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35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79.14 ± 1.91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79.58 ± 2.56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79.81 ± 2.99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35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76.63 ± 2.83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76.20 ± 4.81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76.16 ± 4.80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 ±0.01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9531" marR="4953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0052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9054" y="6304005"/>
            <a:ext cx="1105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/>
              <a:t>Table </a:t>
            </a:r>
            <a:r>
              <a:rPr lang="en-AU" smtClean="0"/>
              <a:t>S7</a:t>
            </a:r>
            <a:endParaRPr lang="en-AU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938481"/>
              </p:ext>
            </p:extLst>
          </p:nvPr>
        </p:nvGraphicFramePr>
        <p:xfrm>
          <a:off x="1790174" y="2726724"/>
          <a:ext cx="8746020" cy="1612829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4648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61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600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376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3768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7984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7984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954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Formulation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Medium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First order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Zero order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Hixson–Crowell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Higuchi-matrix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Korsmeyer</a:t>
                      </a: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r>
                        <a:rPr lang="en-AU" sz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Peppas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887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EDR suspension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SGF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0.987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0.7005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0.9948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0.9127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0.9234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771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SIF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0.5591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0.3794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0.4886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0.6347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0.7859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771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L-NLNS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SGF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0.8302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0.6271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0.96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0.864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0.877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7771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SIF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0.9876</a:t>
                      </a:r>
                      <a:endParaRPr lang="en-AU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0.6963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0.991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0.9101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0.9209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771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S-NLNS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SGF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0.9578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0.5325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0.8166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0.8023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0.863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771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SIF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0.9709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0.5177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0.8435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0.7771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A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0.8639</a:t>
                      </a:r>
                      <a:endParaRPr lang="en-AU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893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8000</TotalTime>
  <Words>594</Words>
  <Application>Microsoft Office PowerPoint</Application>
  <PresentationFormat>Widescreen</PresentationFormat>
  <Paragraphs>249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South Australia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Parikh, Ankitkumar Yogeshbhai - paray049</dc:creator>
  <cp:lastModifiedBy>Tanya Sinha</cp:lastModifiedBy>
  <cp:revision>70</cp:revision>
  <cp:lastPrinted>2017-05-23T04:53:54Z</cp:lastPrinted>
  <dcterms:created xsi:type="dcterms:W3CDTF">2016-09-17T04:54:22Z</dcterms:created>
  <dcterms:modified xsi:type="dcterms:W3CDTF">2017-06-16T06:59:45Z</dcterms:modified>
</cp:coreProperties>
</file>