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2" r:id="rId2"/>
    <p:sldId id="271" r:id="rId3"/>
    <p:sldId id="262" r:id="rId4"/>
    <p:sldId id="260" r:id="rId5"/>
    <p:sldId id="269" r:id="rId6"/>
    <p:sldId id="270" r:id="rId7"/>
  </p:sldIdLst>
  <p:sldSz cx="9906000" cy="6858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." initials="O" lastIdx="6" clrIdx="0"/>
  <p:cmAuthor id="1" name="村木 正人" initials="" lastIdx="0" clrIdx="1"/>
  <p:cmAuthor id="2" name="Author" initials="A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7383" autoAdjust="0"/>
  </p:normalViewPr>
  <p:slideViewPr>
    <p:cSldViewPr snapToGrid="0" snapToObjects="1">
      <p:cViewPr varScale="1">
        <p:scale>
          <a:sx n="46" d="100"/>
          <a:sy n="46" d="100"/>
        </p:scale>
        <p:origin x="1092" y="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9D108-7B22-C04B-B96E-6CD0D3646038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73BAA-2936-5A47-94FD-68458E1BE5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985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75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094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76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962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75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69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98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986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964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230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19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476C6-634B-7743-BE49-189617173E46}" type="datetimeFigureOut">
              <a:rPr kumimoji="1" lang="ja-JP" altLang="en-US" smtClean="0"/>
              <a:t>2017/9/18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FA5C1-0741-C94F-AC2E-A65AB6B539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04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870530" y="229637"/>
            <a:ext cx="5639781" cy="338554"/>
          </a:xfrm>
          <a:prstGeom prst="rect">
            <a:avLst/>
          </a:prstGeom>
          <a:ln w="12700" cmpd="sng">
            <a:noFill/>
          </a:ln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Times New Roman"/>
                <a:cs typeface="Times New Roman"/>
              </a:rPr>
              <a:t>Supplementary Figure 1:</a:t>
            </a:r>
            <a:r>
              <a:rPr lang="en-US" altLang="ja-JP" sz="1600" dirty="0">
                <a:latin typeface="Times New Roman"/>
                <a:cs typeface="Times New Roman"/>
              </a:rPr>
              <a:t> Study design and follow-up of patients</a:t>
            </a:r>
            <a:endParaRPr lang="ja-JP" altLang="en-US" sz="1600" dirty="0">
              <a:latin typeface="Times New Roman"/>
              <a:cs typeface="Times New Roman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94474" y="2629473"/>
            <a:ext cx="1844020" cy="430887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Adoair</a:t>
            </a:r>
            <a:r>
              <a:rPr lang="en-US" altLang="ja-JP" sz="1100" baseline="30000" dirty="0">
                <a:latin typeface="Times New Roman"/>
                <a:cs typeface="Times New Roman"/>
              </a:rPr>
              <a:t>®</a:t>
            </a:r>
            <a:r>
              <a:rPr lang="en-US" altLang="ja-JP" sz="1100" dirty="0">
                <a:latin typeface="Times New Roman"/>
                <a:cs typeface="Times New Roman"/>
              </a:rPr>
              <a:t> </a:t>
            </a:r>
            <a:r>
              <a:rPr lang="en-US" altLang="ja-JP" sz="1100" dirty="0" err="1">
                <a:latin typeface="Times New Roman"/>
                <a:cs typeface="Times New Roman"/>
              </a:rPr>
              <a:t>Diskus</a:t>
            </a:r>
            <a:r>
              <a:rPr lang="en-US" altLang="ja-JP" sz="1100" baseline="30000" dirty="0">
                <a:latin typeface="Times New Roman"/>
                <a:cs typeface="Times New Roman"/>
              </a:rPr>
              <a:t>®</a:t>
            </a:r>
            <a:r>
              <a:rPr lang="en-US" altLang="ja-JP" sz="1100" dirty="0">
                <a:latin typeface="Times New Roman"/>
                <a:cs typeface="Times New Roman"/>
              </a:rPr>
              <a:t> 500/100 µg</a:t>
            </a:r>
          </a:p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( 8 weeks*)</a:t>
            </a:r>
            <a:endParaRPr lang="ja-JP" altLang="en-US" sz="1100" dirty="0">
              <a:latin typeface="Times New Roman"/>
              <a:cs typeface="Times New Roman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94941" y="2616645"/>
            <a:ext cx="2066339" cy="430887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Adoair</a:t>
            </a:r>
            <a:r>
              <a:rPr lang="en-US" altLang="ja-JP" sz="1100" baseline="30000" dirty="0">
                <a:latin typeface="Times New Roman"/>
                <a:cs typeface="Times New Roman"/>
              </a:rPr>
              <a:t>®</a:t>
            </a:r>
            <a:r>
              <a:rPr lang="en-US" altLang="ja-JP" sz="1100" dirty="0">
                <a:latin typeface="Times New Roman"/>
                <a:cs typeface="Times New Roman"/>
              </a:rPr>
              <a:t> 125 Aerosol 500/100 µg</a:t>
            </a:r>
          </a:p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( 8 weeks*)</a:t>
            </a:r>
            <a:endParaRPr lang="ja-JP" altLang="en-US" sz="1100" dirty="0">
              <a:latin typeface="Times New Roman"/>
              <a:cs typeface="Times New Roman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413163" y="3925470"/>
            <a:ext cx="1844020" cy="430887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Adoair</a:t>
            </a:r>
            <a:r>
              <a:rPr lang="en-US" altLang="ja-JP" sz="1100" baseline="30000" dirty="0">
                <a:latin typeface="Times New Roman"/>
                <a:cs typeface="Times New Roman"/>
              </a:rPr>
              <a:t>®</a:t>
            </a:r>
            <a:r>
              <a:rPr lang="en-US" altLang="ja-JP" sz="1100" dirty="0">
                <a:latin typeface="Times New Roman"/>
                <a:cs typeface="Times New Roman"/>
              </a:rPr>
              <a:t> </a:t>
            </a:r>
            <a:r>
              <a:rPr lang="en-US" altLang="ja-JP" sz="1100" dirty="0" err="1">
                <a:latin typeface="Times New Roman"/>
                <a:cs typeface="Times New Roman"/>
              </a:rPr>
              <a:t>Diskus</a:t>
            </a:r>
            <a:r>
              <a:rPr lang="en-US" altLang="ja-JP" sz="1100" baseline="30000" dirty="0">
                <a:latin typeface="Times New Roman"/>
                <a:cs typeface="Times New Roman"/>
              </a:rPr>
              <a:t>®</a:t>
            </a:r>
            <a:r>
              <a:rPr lang="en-US" altLang="ja-JP" sz="1100" dirty="0">
                <a:latin typeface="Times New Roman"/>
                <a:cs typeface="Times New Roman"/>
              </a:rPr>
              <a:t> 500/100 µg</a:t>
            </a:r>
          </a:p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( 8 weeks*)</a:t>
            </a:r>
            <a:endParaRPr lang="ja-JP" altLang="en-US" sz="1100" dirty="0">
              <a:latin typeface="Times New Roman"/>
              <a:cs typeface="Times New Roman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262136" y="3936326"/>
            <a:ext cx="2066339" cy="430887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Adoair</a:t>
            </a:r>
            <a:r>
              <a:rPr lang="en-US" altLang="ja-JP" sz="1100" baseline="30000" dirty="0">
                <a:latin typeface="Times New Roman"/>
                <a:cs typeface="Times New Roman"/>
              </a:rPr>
              <a:t>®</a:t>
            </a:r>
            <a:r>
              <a:rPr lang="en-US" altLang="ja-JP" sz="1100" dirty="0">
                <a:latin typeface="Times New Roman"/>
                <a:cs typeface="Times New Roman"/>
              </a:rPr>
              <a:t> 125 Aerosol 500/100 µg</a:t>
            </a:r>
          </a:p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( 8 weeks*)</a:t>
            </a:r>
            <a:endParaRPr lang="ja-JP" altLang="en-US" sz="1100" dirty="0">
              <a:latin typeface="Times New Roman"/>
              <a:cs typeface="Times New Roman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584688" y="1176943"/>
            <a:ext cx="2217274" cy="261610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Informed consent</a:t>
            </a:r>
            <a:r>
              <a:rPr lang="ja-JP" altLang="ja-JP" sz="1100" dirty="0">
                <a:latin typeface="Times New Roman"/>
                <a:cs typeface="Times New Roman"/>
              </a:rPr>
              <a:t> </a:t>
            </a:r>
            <a:r>
              <a:rPr lang="en-US" altLang="ja-JP" sz="1100" dirty="0">
                <a:latin typeface="Times New Roman"/>
                <a:cs typeface="Times New Roman"/>
              </a:rPr>
              <a:t>obtained </a:t>
            </a:r>
            <a:r>
              <a:rPr kumimoji="1" lang="en-US" altLang="ja-JP" sz="1100" dirty="0">
                <a:latin typeface="Times New Roman"/>
                <a:cs typeface="Times New Roman"/>
              </a:rPr>
              <a:t>(n = 72) </a:t>
            </a:r>
            <a:endParaRPr kumimoji="1" lang="ja-JP" altLang="en-US" sz="1100" dirty="0">
              <a:latin typeface="Times New Roman"/>
              <a:cs typeface="Times New Roman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173370" y="1764566"/>
            <a:ext cx="1056700" cy="261610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dirty="0">
                <a:latin typeface="Times New Roman"/>
                <a:cs typeface="Times New Roman"/>
              </a:rPr>
              <a:t>Randomization</a:t>
            </a:r>
            <a:endParaRPr kumimoji="1" lang="ja-JP" altLang="en-US" sz="1100" dirty="0">
              <a:latin typeface="Times New Roman"/>
              <a:cs typeface="Times New Roman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29712" y="2326354"/>
            <a:ext cx="1556836" cy="261610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>
                <a:latin typeface="Times New Roman"/>
                <a:cs typeface="Times New Roman"/>
              </a:rPr>
              <a:t>DPI preceding (n = 37)</a:t>
            </a:r>
            <a:endParaRPr kumimoji="1" lang="ja-JP" altLang="en-US" sz="1100" b="1" dirty="0">
              <a:latin typeface="Times New Roman"/>
              <a:cs typeface="Times New Roman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488112" y="2313163"/>
            <a:ext cx="1681871" cy="261610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err="1">
                <a:latin typeface="Times New Roman"/>
                <a:cs typeface="Times New Roman"/>
              </a:rPr>
              <a:t>pMDI</a:t>
            </a:r>
            <a:r>
              <a:rPr lang="en-US" altLang="ja-JP" sz="1100" b="1" dirty="0">
                <a:latin typeface="Times New Roman"/>
                <a:cs typeface="Times New Roman"/>
              </a:rPr>
              <a:t> preceding (n = 35)</a:t>
            </a:r>
            <a:endParaRPr kumimoji="1" lang="ja-JP" altLang="en-US" sz="1100" b="1" dirty="0">
              <a:latin typeface="Times New Roman"/>
              <a:cs typeface="Times New Roman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549605" y="735333"/>
            <a:ext cx="2281632" cy="261610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1100" dirty="0">
                <a:latin typeface="Times New Roman"/>
                <a:cs typeface="Times New Roman"/>
              </a:rPr>
              <a:t>Assessed for eligibility and excluded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323227" y="1414413"/>
            <a:ext cx="1441420" cy="600164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/>
                <a:cs typeface="Times New Roman"/>
              </a:rPr>
              <a:t>ACT</a:t>
            </a:r>
          </a:p>
          <a:p>
            <a:r>
              <a:rPr kumimoji="1" lang="en-US" altLang="ja-JP" sz="1100" dirty="0">
                <a:latin typeface="Times New Roman"/>
                <a:cs typeface="Times New Roman"/>
              </a:rPr>
              <a:t>Physical examination</a:t>
            </a:r>
          </a:p>
          <a:p>
            <a:r>
              <a:rPr lang="en-US" altLang="ja-JP" sz="1100" dirty="0">
                <a:latin typeface="Times New Roman"/>
                <a:cs typeface="Times New Roman"/>
              </a:rPr>
              <a:t>Clinical examination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573597" y="4375059"/>
            <a:ext cx="1521883" cy="261610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/>
                <a:cs typeface="Times New Roman"/>
              </a:rPr>
              <a:t>Lost to follow-up (n=2)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603705" y="3061447"/>
            <a:ext cx="1502115" cy="261610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/>
                <a:cs typeface="Times New Roman"/>
              </a:rPr>
              <a:t>Revoked consent (n=1)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535616" y="4379478"/>
            <a:ext cx="1518364" cy="430887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/>
                <a:cs typeface="Times New Roman"/>
              </a:rPr>
              <a:t>Discontinued treatment</a:t>
            </a:r>
            <a:endParaRPr kumimoji="1" lang="en-US" altLang="ja-JP" sz="1100" dirty="0">
              <a:latin typeface="Times New Roman"/>
              <a:cs typeface="Times New Roman"/>
            </a:endParaRPr>
          </a:p>
          <a:p>
            <a:r>
              <a:rPr kumimoji="1" lang="en-US" altLang="ja-JP" sz="1100" dirty="0">
                <a:latin typeface="Times New Roman"/>
                <a:cs typeface="Times New Roman"/>
              </a:rPr>
              <a:t>     adverse event (n=1)</a:t>
            </a:r>
            <a:endParaRPr kumimoji="1" lang="ja-JP" altLang="en-US" sz="1100" dirty="0">
              <a:latin typeface="Times New Roman"/>
              <a:cs typeface="Times New Roman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19357" y="3245764"/>
            <a:ext cx="2824812" cy="600164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/>
                <a:cs typeface="Times New Roman"/>
              </a:rPr>
              <a:t>Questionnaire (ACT, AHQ-33-Japan, original)</a:t>
            </a:r>
          </a:p>
          <a:p>
            <a:r>
              <a:rPr kumimoji="1" lang="en-US" altLang="ja-JP" sz="1100" dirty="0">
                <a:latin typeface="Times New Roman"/>
                <a:cs typeface="Times New Roman"/>
              </a:rPr>
              <a:t>Physical examination</a:t>
            </a:r>
          </a:p>
          <a:p>
            <a:r>
              <a:rPr lang="en-US" altLang="ja-JP" sz="1100" dirty="0">
                <a:latin typeface="Times New Roman"/>
                <a:cs typeface="Times New Roman"/>
              </a:rPr>
              <a:t>Clinical examinations 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448747" y="4740070"/>
            <a:ext cx="2824812" cy="769441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/>
                <a:cs typeface="Times New Roman"/>
              </a:rPr>
              <a:t>Questionnaire (ACT, AHQ-33-Japan, original)</a:t>
            </a:r>
          </a:p>
          <a:p>
            <a:r>
              <a:rPr lang="en-US" altLang="ja-JP" sz="1100" dirty="0">
                <a:latin typeface="Times New Roman"/>
                <a:cs typeface="Times New Roman"/>
              </a:rPr>
              <a:t>Questionnaire comparing the DPI and </a:t>
            </a:r>
            <a:r>
              <a:rPr lang="en-US" altLang="ja-JP" sz="1100" dirty="0" err="1">
                <a:latin typeface="Times New Roman"/>
                <a:cs typeface="Times New Roman"/>
              </a:rPr>
              <a:t>pMDI</a:t>
            </a:r>
            <a:r>
              <a:rPr lang="en-US" altLang="ja-JP" sz="1100" dirty="0">
                <a:latin typeface="Times New Roman"/>
                <a:cs typeface="Times New Roman"/>
              </a:rPr>
              <a:t> </a:t>
            </a:r>
            <a:endParaRPr kumimoji="1" lang="en-US" altLang="ja-JP" sz="1100" dirty="0">
              <a:latin typeface="Times New Roman"/>
              <a:cs typeface="Times New Roman"/>
            </a:endParaRPr>
          </a:p>
          <a:p>
            <a:r>
              <a:rPr kumimoji="1" lang="en-US" altLang="ja-JP" sz="1100" dirty="0">
                <a:latin typeface="Times New Roman"/>
                <a:cs typeface="Times New Roman"/>
              </a:rPr>
              <a:t>Physical examination</a:t>
            </a:r>
          </a:p>
          <a:p>
            <a:r>
              <a:rPr lang="en-US" altLang="ja-JP" sz="1100" dirty="0">
                <a:latin typeface="Times New Roman"/>
                <a:cs typeface="Times New Roman"/>
              </a:rPr>
              <a:t>Clinical examination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191485" y="5911561"/>
            <a:ext cx="5439161" cy="430887"/>
          </a:xfrm>
          <a:prstGeom prst="rect">
            <a:avLst/>
          </a:prstGeom>
          <a:noFill/>
          <a:ln w="127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Times New Roman"/>
                <a:cs typeface="Times New Roman"/>
              </a:rPr>
              <a:t>*When exacerbation due to a common cold or a similar cause overlapped with the visit date, the evaluation appointment was postponed for up to 4 weeks. </a:t>
            </a:r>
            <a:endParaRPr kumimoji="1" lang="ja-JP" altLang="en-US" sz="1100" dirty="0">
              <a:latin typeface="Times New Roman"/>
              <a:cs typeface="Times New Roman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499724" y="5499431"/>
            <a:ext cx="1632178" cy="261610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/>
                <a:cs typeface="Times New Roman"/>
              </a:rPr>
              <a:t>Completed study (n = 35)</a:t>
            </a:r>
            <a:endParaRPr kumimoji="1" lang="ja-JP" altLang="en-US" sz="1100" dirty="0">
              <a:latin typeface="Times New Roman"/>
              <a:cs typeface="Times New Roman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516144" y="5499431"/>
            <a:ext cx="1632178" cy="261610"/>
          </a:xfrm>
          <a:prstGeom prst="rect">
            <a:avLst/>
          </a:prstGeom>
          <a:noFill/>
          <a:ln w="127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/>
                <a:cs typeface="Times New Roman"/>
              </a:rPr>
              <a:t>Completed study (n = 33)</a:t>
            </a:r>
            <a:endParaRPr kumimoji="1" lang="ja-JP" altLang="en-US" sz="1100" dirty="0">
              <a:latin typeface="Times New Roman"/>
              <a:cs typeface="Times New Roman"/>
            </a:endParaRPr>
          </a:p>
        </p:txBody>
      </p:sp>
      <p:cxnSp>
        <p:nvCxnSpPr>
          <p:cNvPr id="40" name="直線コネクタ 39"/>
          <p:cNvCxnSpPr>
            <a:stCxn id="24" idx="2"/>
          </p:cNvCxnSpPr>
          <p:nvPr/>
        </p:nvCxnSpPr>
        <p:spPr>
          <a:xfrm>
            <a:off x="4690421" y="996943"/>
            <a:ext cx="0" cy="18000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701720" y="1425276"/>
            <a:ext cx="0" cy="333325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図形グループ 2"/>
          <p:cNvGrpSpPr/>
          <p:nvPr/>
        </p:nvGrpSpPr>
        <p:grpSpPr>
          <a:xfrm>
            <a:off x="3299739" y="2037032"/>
            <a:ext cx="3034800" cy="291387"/>
            <a:chOff x="3299739" y="2037032"/>
            <a:chExt cx="3034800" cy="370856"/>
          </a:xfrm>
        </p:grpSpPr>
        <p:cxnSp>
          <p:nvCxnSpPr>
            <p:cNvPr id="61" name="直線コネクタ 60"/>
            <p:cNvCxnSpPr/>
            <p:nvPr/>
          </p:nvCxnSpPr>
          <p:spPr>
            <a:xfrm>
              <a:off x="3299739" y="2225389"/>
              <a:ext cx="3034800" cy="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6328111" y="2227888"/>
              <a:ext cx="0" cy="18000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>
              <a:off x="3310593" y="2223883"/>
              <a:ext cx="0" cy="18000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4701275" y="2037032"/>
              <a:ext cx="0" cy="18000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直線コネクタ 65"/>
          <p:cNvCxnSpPr/>
          <p:nvPr/>
        </p:nvCxnSpPr>
        <p:spPr>
          <a:xfrm>
            <a:off x="3299739" y="3353296"/>
            <a:ext cx="0" cy="57600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>
            <a:off x="6328111" y="3192016"/>
            <a:ext cx="0" cy="72000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>
            <a:off x="3310593" y="4850949"/>
            <a:ext cx="0" cy="66240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6319631" y="4693031"/>
            <a:ext cx="6428" cy="80640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441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190696"/>
              </p:ext>
            </p:extLst>
          </p:nvPr>
        </p:nvGraphicFramePr>
        <p:xfrm>
          <a:off x="457200" y="782310"/>
          <a:ext cx="8837125" cy="521209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1669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731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657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393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2006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7183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10800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Query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Score 1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Score 2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Score 3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Score 4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Score</a:t>
                      </a:r>
                      <a:r>
                        <a:rPr kumimoji="1"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5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08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1)  </a:t>
                      </a:r>
                      <a:r>
                        <a:rPr lang="en-US" altLang="ja-JP" sz="1000" dirty="0" err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Diskus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Could you follow the device instructions on</a:t>
                      </a:r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the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previous page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    (</a:t>
                      </a:r>
                      <a:r>
                        <a:rPr lang="en-US" altLang="ja-JP" sz="1000" i="1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i.e.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step 1. open, step 2. slide, step 3. breath out then inhale, step 4 close;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    see</a:t>
                      </a:r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instructions)?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    Aerosol: </a:t>
                      </a: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Did you shake your inhaler before inhalation (see</a:t>
                      </a:r>
                      <a:r>
                        <a:rPr kumimoji="1"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instructions)?</a:t>
                      </a:r>
                      <a:endParaRPr lang="en-US" altLang="ja-JP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well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Fairly well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Somewhat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Slightly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Not at all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080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2)</a:t>
                      </a:r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 </a:t>
                      </a:r>
                      <a:r>
                        <a:rPr lang="en-US" altLang="ja-JP" sz="1000" dirty="0" err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Diskus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Could you inhale quickly and deeply in step 3 (see</a:t>
                      </a:r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instructions)?</a:t>
                      </a:r>
                    </a:p>
                    <a:p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   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Aerosol: </a:t>
                      </a: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Did you hold your breath for long enough after</a:t>
                      </a:r>
                      <a:r>
                        <a:rPr kumimoji="1"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inspiration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(see </a:t>
                      </a:r>
                    </a:p>
                    <a:p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    instructions)?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well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Fairly well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Somewhat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Slightly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Not at all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341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3) 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Did you rinse your mouth after the inhalation?</a:t>
                      </a:r>
                      <a:endParaRPr kumimoji="1" lang="en-US" altLang="ja-JP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well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Fairly well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Somewhat 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Slightly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Not at all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4) 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Could you inhale well ?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well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Fairly well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Somewhat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Slightly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Not at all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5) 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What do you think about your</a:t>
                      </a:r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technique or handling?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easy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Easy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Fair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Difficult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difficult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6)  Side effect: h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oarseness, dysphonia</a:t>
                      </a:r>
                      <a:endParaRPr kumimoji="1" lang="en-US" altLang="ja-JP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None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Mild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Moderate 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7) </a:t>
                      </a:r>
                      <a:r>
                        <a:rPr kumimoji="1"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Side effect: t</a:t>
                      </a:r>
                      <a:r>
                        <a:rPr kumimoji="1"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hroat i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rritation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None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Mild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Moderate 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8)  Side effect: d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iscomfort in the throat</a:t>
                      </a:r>
                      <a:endParaRPr kumimoji="1" lang="en-US" altLang="ja-JP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None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Mild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Moderate 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9)  Side effect: c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ough immediately after</a:t>
                      </a:r>
                      <a:r>
                        <a:rPr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inhalation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None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Mild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Moderate 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10)</a:t>
                      </a:r>
                      <a:r>
                        <a:rPr kumimoji="1" lang="en-US" altLang="ja-JP" sz="10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Side effect: a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ftertaste</a:t>
                      </a:r>
                      <a:endParaRPr kumimoji="1" lang="en-US" altLang="ja-JP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None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Mild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Moderate 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11) Side effect: h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eadache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None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Mild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Moderate 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12) Side effect: p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alpitation</a:t>
                      </a:r>
                      <a:endParaRPr kumimoji="1" lang="en-US" altLang="ja-JP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None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Mild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Moderate 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13) Side effect: hand t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remors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None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Mild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Moderate 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severe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14)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Adherence (frequency of using Adoair</a:t>
                      </a:r>
                      <a:r>
                        <a:rPr lang="en-US" altLang="ja-JP" sz="1000" baseline="30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®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100%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80–99%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50–79%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20–49%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&lt; 20%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15) 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Over-all evaluation of Adoair</a:t>
                      </a:r>
                      <a:r>
                        <a:rPr lang="en-US" altLang="ja-JP" sz="1000" baseline="30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®</a:t>
                      </a:r>
                      <a:r>
                        <a:rPr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Excellent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Good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Fair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Poor</a:t>
                      </a:r>
                      <a:endParaRPr kumimoji="1" lang="ja-JP" altLang="en-US" sz="1000" b="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Very poor</a:t>
                      </a:r>
                      <a:endParaRPr kumimoji="1" lang="ja-JP" altLang="en-US" sz="10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330200" y="364123"/>
            <a:ext cx="9118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solidFill>
                  <a:srgbClr val="000000"/>
                </a:solidFill>
                <a:latin typeface="Times New Roman"/>
                <a:cs typeface="Times New Roman"/>
              </a:rPr>
              <a:t>Supplementary Table 1:</a:t>
            </a:r>
            <a:r>
              <a:rPr lang="en-US" altLang="ja-JP" sz="1000" dirty="0">
                <a:solidFill>
                  <a:srgbClr val="000000"/>
                </a:solidFill>
                <a:latin typeface="Times New Roman"/>
                <a:cs typeface="Times New Roman"/>
              </a:rPr>
              <a:t>  The original questionnaire for handling, side effects, adherence, and over-all evaluation 8 weeks after treatment with the SFC-DPI or the SFC-</a:t>
            </a:r>
            <a:r>
              <a:rPr lang="en-US" altLang="ja-JP" sz="1000" dirty="0" err="1">
                <a:solidFill>
                  <a:srgbClr val="000000"/>
                </a:solidFill>
                <a:latin typeface="Times New Roman"/>
                <a:cs typeface="Times New Roman"/>
              </a:rPr>
              <a:t>pMDI</a:t>
            </a:r>
            <a:endParaRPr lang="ja-JP" altLang="ja-JP" sz="1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テキスト ボックス 3"/>
          <p:cNvSpPr txBox="1"/>
          <p:nvPr/>
        </p:nvSpPr>
        <p:spPr>
          <a:xfrm>
            <a:off x="457200" y="6019800"/>
            <a:ext cx="8661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err="1">
                <a:solidFill>
                  <a:srgbClr val="000000"/>
                </a:solidFill>
                <a:latin typeface="Times New Roman"/>
                <a:cs typeface="Times New Roman"/>
              </a:rPr>
              <a:t>SFC</a:t>
            </a:r>
            <a:r>
              <a:rPr lang="en-US" altLang="ja-JP" sz="1000" dirty="0">
                <a:solidFill>
                  <a:srgbClr val="000000"/>
                </a:solidFill>
                <a:latin typeface="Times New Roman"/>
                <a:cs typeface="Times New Roman"/>
              </a:rPr>
              <a:t>, salmeterol fluticasone combination; DPI, dry powder inhaler; </a:t>
            </a:r>
            <a:r>
              <a:rPr lang="en-US" altLang="ja-JP" sz="1000" dirty="0" err="1">
                <a:solidFill>
                  <a:srgbClr val="000000"/>
                </a:solidFill>
                <a:latin typeface="Times New Roman"/>
                <a:cs typeface="Times New Roman"/>
              </a:rPr>
              <a:t>pMDI</a:t>
            </a:r>
            <a:r>
              <a:rPr lang="en-US" altLang="ja-JP" sz="1000" dirty="0">
                <a:solidFill>
                  <a:srgbClr val="000000"/>
                </a:solidFill>
                <a:latin typeface="Times New Roman"/>
                <a:cs typeface="Times New Roman"/>
              </a:rPr>
              <a:t>, pressurized metered dose inhaler. </a:t>
            </a:r>
            <a:endParaRPr lang="ja-JP" altLang="ja-JP" sz="1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9406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36723" y="471957"/>
            <a:ext cx="823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Times New Roman"/>
                <a:cs typeface="Times New Roman"/>
              </a:rPr>
              <a:t>Supplementary Table 2:</a:t>
            </a:r>
            <a:r>
              <a:rPr lang="en-US" altLang="ja-JP" sz="1200" dirty="0">
                <a:latin typeface="Times New Roman"/>
                <a:cs typeface="Times New Roman"/>
              </a:rPr>
              <a:t> The original questionnaire comparing the SFC-DPI and </a:t>
            </a:r>
            <a:r>
              <a:rPr lang="en-US" altLang="ja-JP" sz="1200" dirty="0" err="1">
                <a:latin typeface="Times New Roman"/>
                <a:cs typeface="Times New Roman"/>
              </a:rPr>
              <a:t>SFC-pMDI</a:t>
            </a:r>
            <a:r>
              <a:rPr lang="en-US" altLang="ja-JP" sz="1200" dirty="0">
                <a:latin typeface="Times New Roman"/>
                <a:cs typeface="Times New Roman"/>
              </a:rPr>
              <a:t>, administered at the end of the study </a:t>
            </a:r>
            <a:endParaRPr lang="ja-JP" altLang="ja-JP" sz="1200" dirty="0">
              <a:latin typeface="Times New Roman"/>
              <a:cs typeface="Times New Roman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312265"/>
              </p:ext>
            </p:extLst>
          </p:nvPr>
        </p:nvGraphicFramePr>
        <p:xfrm>
          <a:off x="939800" y="848267"/>
          <a:ext cx="7899398" cy="49810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639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5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16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016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525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56633">
                <a:tc rowSpan="2"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Query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Diskus</a:t>
                      </a: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is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same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Aerosol is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029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much</a:t>
                      </a:r>
                      <a:r>
                        <a:rPr kumimoji="1" lang="en-US" altLang="ja-JP" sz="12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better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better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better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much better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1) Shape, size, design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2) Handling, technique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3)</a:t>
                      </a:r>
                      <a:r>
                        <a:rPr kumimoji="1" lang="en-US" altLang="ja-JP" sz="12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Effectiveness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4) Side effect: h</a:t>
                      </a:r>
                      <a:r>
                        <a:rPr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oarseness, dysphonia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5) Side effect: throat i</a:t>
                      </a:r>
                      <a:r>
                        <a:rPr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rritation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6) Side effect: d</a:t>
                      </a:r>
                      <a:r>
                        <a:rPr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iscomfort in the throat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7) Side effect: c</a:t>
                      </a:r>
                      <a:r>
                        <a:rPr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ough immediately</a:t>
                      </a:r>
                      <a:r>
                        <a:rPr lang="en-US" altLang="ja-JP" sz="1200" baseline="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after inhalation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8) Side effect: aftertaste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9) Side effect: h</a:t>
                      </a:r>
                      <a:r>
                        <a:rPr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eadache</a:t>
                      </a: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10) Side effect: p</a:t>
                      </a:r>
                      <a:r>
                        <a:rPr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alpitation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11) Side effect: hand t</a:t>
                      </a:r>
                      <a:r>
                        <a:rPr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remors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12) Comprehensive evaluation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13) Which do you want to continue with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kumimoji="1" lang="ja-JP" altLang="en-US" sz="120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テキスト ボックス 1"/>
          <p:cNvSpPr txBox="1"/>
          <p:nvPr/>
        </p:nvSpPr>
        <p:spPr>
          <a:xfrm>
            <a:off x="939800" y="5852067"/>
            <a:ext cx="6860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altLang="ja-JP" sz="1200" dirty="0" err="1">
                <a:latin typeface="Times New Roman"/>
                <a:cs typeface="Times New Roman"/>
              </a:rPr>
              <a:t>SFC</a:t>
            </a:r>
            <a:r>
              <a:rPr lang="en-AU" altLang="ja-JP" sz="1200" dirty="0">
                <a:latin typeface="Times New Roman"/>
                <a:cs typeface="Times New Roman"/>
              </a:rPr>
              <a:t>, </a:t>
            </a:r>
            <a:r>
              <a:rPr lang="en-AU" altLang="ja-JP" sz="1200" dirty="0" err="1">
                <a:latin typeface="Times New Roman"/>
                <a:cs typeface="Times New Roman"/>
              </a:rPr>
              <a:t>salmeterol</a:t>
            </a:r>
            <a:r>
              <a:rPr lang="en-AU" altLang="ja-JP" sz="1200" dirty="0">
                <a:latin typeface="Times New Roman"/>
                <a:cs typeface="Times New Roman"/>
              </a:rPr>
              <a:t> fluticasone combination; DPI, dry powder inhaler; </a:t>
            </a:r>
            <a:r>
              <a:rPr lang="en-AU" altLang="ja-JP" sz="1200" dirty="0" err="1">
                <a:latin typeface="Times New Roman"/>
                <a:cs typeface="Times New Roman"/>
              </a:rPr>
              <a:t>pMDI</a:t>
            </a:r>
            <a:r>
              <a:rPr lang="en-AU" altLang="ja-JP" sz="1200" dirty="0">
                <a:latin typeface="Times New Roman"/>
                <a:cs typeface="Times New Roman"/>
              </a:rPr>
              <a:t>, pressurized metered dose inhaler. </a:t>
            </a:r>
          </a:p>
        </p:txBody>
      </p:sp>
    </p:spTree>
    <p:extLst>
      <p:ext uri="{BB962C8B-B14F-4D97-AF65-F5344CB8AC3E}">
        <p14:creationId xmlns:p14="http://schemas.microsoft.com/office/powerpoint/2010/main" val="1893892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918772" y="1417866"/>
            <a:ext cx="1659429" cy="3970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Expiration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R5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R20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R5-R20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X5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Fres</a:t>
            </a:r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ALX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Inspiration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R5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R20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R5-R20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X5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Fres</a:t>
            </a:r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ALX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Expiration − inspiration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R5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R20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R5-R20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X5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Fres</a:t>
            </a:r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   ALX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79078" y="1026753"/>
            <a:ext cx="1206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Adoair</a:t>
            </a:r>
            <a:r>
              <a:rPr lang="en-US" altLang="ja-JP" sz="1200" b="1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®</a:t>
            </a:r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b="1" dirty="0" err="1">
                <a:solidFill>
                  <a:srgbClr val="000000"/>
                </a:solidFill>
                <a:latin typeface="Times New Roman"/>
                <a:cs typeface="Times New Roman"/>
              </a:rPr>
              <a:t>Diskus</a:t>
            </a:r>
            <a:endParaRPr lang="en-US" altLang="ja-JP" sz="12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413851" y="1032916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Adoair</a:t>
            </a:r>
            <a:r>
              <a:rPr lang="en-US" altLang="ja-JP" sz="1200" b="1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®</a:t>
            </a:r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 Aerosol</a:t>
            </a:r>
            <a:endParaRPr kumimoji="1" lang="ja-JP" altLang="en-US" sz="12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007983" y="1041972"/>
            <a:ext cx="673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i="1" dirty="0">
                <a:solidFill>
                  <a:srgbClr val="000000"/>
                </a:solidFill>
                <a:latin typeface="Times New Roman"/>
                <a:cs typeface="Times New Roman"/>
              </a:rPr>
              <a:t>P </a:t>
            </a:r>
            <a:r>
              <a:rPr kumimoji="1"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value</a:t>
            </a:r>
            <a:endParaRPr kumimoji="1" lang="ja-JP" altLang="en-US" sz="12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52530" y="1422674"/>
            <a:ext cx="961621" cy="3970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3.81</a:t>
            </a:r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1.79 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3.09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1.24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0.73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0.67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-0.93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1.73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9.49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5.27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6.31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18.11</a:t>
            </a:r>
          </a:p>
          <a:p>
            <a:endParaRPr kumimoji="1"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2.91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1.22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2.55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0.90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0.36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0.47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-0.65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0.65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9.04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3.66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3.42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5.69</a:t>
            </a:r>
          </a:p>
          <a:p>
            <a:endParaRPr kumimoji="1"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0.90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1.08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0.53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0.66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0.37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0.48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-0.25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1.27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0.48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2.95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2.91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13.39</a:t>
            </a:r>
            <a:endParaRPr kumimoji="1"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11411" y="1421039"/>
            <a:ext cx="955911" cy="3970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3.81</a:t>
            </a:r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1.59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3.14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1.16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0.67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0.63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-0.89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1.22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9.88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4.92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5.55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11.04</a:t>
            </a:r>
          </a:p>
          <a:p>
            <a:endParaRPr kumimoji="1"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2.88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1.09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2.57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0.87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0.31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0.38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-0.68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0.52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9.12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3.04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3.13 ± 3.49</a:t>
            </a:r>
          </a:p>
          <a:p>
            <a:endParaRPr kumimoji="1"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0.93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0.86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0.57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0.63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0.36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0.46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-0.22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0.95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0.76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3.11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2.42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9.12</a:t>
            </a:r>
            <a:endParaRPr kumimoji="1"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63669" y="1421039"/>
            <a:ext cx="607859" cy="3970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0.4978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0.2712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0.2069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0.4058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0.2071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0.3071</a:t>
            </a:r>
          </a:p>
          <a:p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0.3716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0.4163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0.1427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0.3336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0.3923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0.2910</a:t>
            </a:r>
          </a:p>
          <a:p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0.3696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0.2435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0.4331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0.3953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0.1958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0.3275</a:t>
            </a:r>
          </a:p>
        </p:txBody>
      </p:sp>
      <p:grpSp>
        <p:nvGrpSpPr>
          <p:cNvPr id="15" name="図形グループ 14"/>
          <p:cNvGrpSpPr/>
          <p:nvPr/>
        </p:nvGrpSpPr>
        <p:grpSpPr>
          <a:xfrm>
            <a:off x="1783798" y="946223"/>
            <a:ext cx="6235469" cy="4536904"/>
            <a:chOff x="1252739" y="690074"/>
            <a:chExt cx="7549107" cy="4536904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1252739" y="690074"/>
              <a:ext cx="7549107" cy="0"/>
            </a:xfrm>
            <a:prstGeom prst="line">
              <a:avLst/>
            </a:prstGeom>
            <a:ln w="1905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1252739" y="1149218"/>
              <a:ext cx="7549107" cy="0"/>
            </a:xfrm>
            <a:prstGeom prst="line">
              <a:avLst/>
            </a:prstGeom>
            <a:ln w="1905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1252739" y="5226978"/>
              <a:ext cx="7549107" cy="0"/>
            </a:xfrm>
            <a:prstGeom prst="line">
              <a:avLst/>
            </a:prstGeom>
            <a:ln w="1905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テキスト ボックス 12"/>
          <p:cNvSpPr txBox="1"/>
          <p:nvPr/>
        </p:nvSpPr>
        <p:spPr>
          <a:xfrm>
            <a:off x="1684270" y="603323"/>
            <a:ext cx="6699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Supplementary Table 3: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MostGraph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-01</a:t>
            </a:r>
            <a:r>
              <a:rPr lang="en-US" altLang="ja-JP" sz="1200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®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data at expiration, inspiration, and expiration minus inspiration </a:t>
            </a:r>
            <a:endParaRPr lang="ja-JP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84270" y="5526591"/>
            <a:ext cx="6769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R5</a:t>
            </a:r>
            <a:r>
              <a:rPr lang="en-AU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, resistance at 5 Hz; </a:t>
            </a:r>
            <a:r>
              <a:rPr lang="en-AU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R20</a:t>
            </a:r>
            <a:r>
              <a:rPr lang="en-AU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, resistance at 20 Hz; </a:t>
            </a:r>
            <a:r>
              <a:rPr lang="en-AU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X5</a:t>
            </a:r>
            <a:r>
              <a:rPr lang="en-AU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, reactance at 5 Hz; </a:t>
            </a:r>
            <a:r>
              <a:rPr lang="en-AU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Fres</a:t>
            </a:r>
            <a:r>
              <a:rPr lang="en-AU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, frequency of resonance; </a:t>
            </a:r>
            <a:r>
              <a:rPr lang="en-AU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ALX</a:t>
            </a:r>
            <a:r>
              <a:rPr lang="en-AU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, low-frequency reactance area.</a:t>
            </a:r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7717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61335" y="598359"/>
            <a:ext cx="8273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Supplementary Table 4: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Comparison of factors in subjects who preferred the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SFC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-DPI and subjects who preferred the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SFC-pMDI</a:t>
            </a:r>
            <a:endParaRPr lang="ja-JP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17579" y="1073759"/>
            <a:ext cx="1147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Prefer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Adoair</a:t>
            </a:r>
            <a:r>
              <a:rPr lang="en-US" altLang="ja-JP" sz="1200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®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Diskus</a:t>
            </a:r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  <a:r>
              <a:rPr lang="en-US" altLang="ja-JP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= 24)</a:t>
            </a:r>
            <a:endParaRPr kumimoji="1" lang="ja-JP" alt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26593" y="1070512"/>
            <a:ext cx="1220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Prefer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Adoair</a:t>
            </a:r>
            <a:r>
              <a:rPr lang="en-US" altLang="ja-JP" sz="1200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®</a:t>
            </a:r>
          </a:p>
          <a:p>
            <a:pPr algn="ctr"/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Aerosol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  <a:r>
              <a:rPr lang="en-US" altLang="ja-JP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= 39)</a:t>
            </a:r>
            <a:endParaRPr kumimoji="1" lang="ja-JP" alt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84746" y="1236812"/>
            <a:ext cx="658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P </a:t>
            </a:r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value</a:t>
            </a:r>
            <a:endParaRPr kumimoji="1" lang="ja-JP" alt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29176" y="1738963"/>
            <a:ext cx="1693017" cy="3416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Sex; Male : Female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Age (years)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Height (cm)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Weight (kg)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BMI (kg/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m</a:t>
            </a:r>
            <a:r>
              <a:rPr lang="en-US" altLang="ja-JP" sz="1200" baseline="30000" dirty="0" err="1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PIF (adaptor-free)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PIF (A/A/D adaptor)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Pediatric asthma; + : -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Disease duration (years)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Smoking; Ex-: Never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ACT score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IC (L)</a:t>
            </a:r>
          </a:p>
          <a:p>
            <a:r>
              <a:rPr kumimoji="1"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FVC</a:t>
            </a:r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(L)</a:t>
            </a:r>
          </a:p>
          <a:p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FEV1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(L)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Post BD-FEV1 (L)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%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FVC</a:t>
            </a:r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%</a:t>
            </a:r>
            <a:r>
              <a:rPr kumimoji="1"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FEV1</a:t>
            </a:r>
            <a:endParaRPr kumimoji="1"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%post-BD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FEV1</a:t>
            </a:r>
            <a:endParaRPr kumimoji="1" lang="ja-JP" alt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46689" y="1738963"/>
            <a:ext cx="961621" cy="3416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12 : 12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64.0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12.9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162.5 ± 8.0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62.5 ± 10.4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23. 6 ± 2.9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213.7 ± 80.1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91.4 ± 26.3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6 : 18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13.2 ± 13.2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6 : 18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22.9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2.7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2.28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0.63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3.22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0.92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2.30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0.75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2.41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0.77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102.9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17.2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90.3 ± 16.9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94.5 ± 16.6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89843" y="1738963"/>
            <a:ext cx="966931" cy="3416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17 : 22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61.0 ± 17.6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160. 2 ± 9.4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61.8 ± 14.1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23.9 ± 4.2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208.9 ± 73.4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90.7 ±  26.9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6 : 33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9.9 ± 9.7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16 : 23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22.6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2.8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2.20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0.57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3.08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0.91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2.15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0.66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2.28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0.67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100.5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16.0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86.9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18.6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91.5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± 17.6</a:t>
            </a:r>
            <a:endParaRPr kumimoji="1" lang="ja-JP" alt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13301" y="1738963"/>
            <a:ext cx="607859" cy="3416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0.6201 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0.2374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0.1565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0.4220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0.3535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0.4074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0.4614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0.3453 </a:t>
            </a:r>
            <a:endParaRPr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0.1294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0.1951 </a:t>
            </a:r>
            <a:endParaRPr kumimoji="1" lang="en-US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0.3328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0.3023</a:t>
            </a:r>
          </a:p>
          <a:p>
            <a:r>
              <a:rPr kumimoji="1"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0.2804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0.2075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0.2463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0.2962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0.2325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0.2496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48814" y="5232133"/>
            <a:ext cx="646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SFC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, salmeterol fluticasone combination; DPI, dry powder inhaler;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pMDI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, pressurized metered dose inhaler; BMI, body mass index; PIF, peak inspiratory flow; </a:t>
            </a:r>
            <a:r>
              <a:rPr lang="pt-BR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A/A/D, adapter for Diskus</a:t>
            </a:r>
            <a:r>
              <a:rPr lang="pt-BR" altLang="ja-JP" sz="1200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®</a:t>
            </a:r>
            <a:r>
              <a:rPr lang="pt-BR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-resistance;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ACT, asthma control test; IC, inspiratory capacity; FVC, forced vital capacity; FEV1, forced expiratory volume in the first second; BD, bronchodilator.</a:t>
            </a:r>
          </a:p>
        </p:txBody>
      </p:sp>
      <p:cxnSp>
        <p:nvCxnSpPr>
          <p:cNvPr id="15" name="直線コネクタ 14"/>
          <p:cNvCxnSpPr/>
          <p:nvPr/>
        </p:nvCxnSpPr>
        <p:spPr>
          <a:xfrm>
            <a:off x="1464403" y="976781"/>
            <a:ext cx="6235469" cy="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1464403" y="1647366"/>
            <a:ext cx="6235469" cy="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1464403" y="5205521"/>
            <a:ext cx="6235469" cy="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1948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667975" y="1692676"/>
            <a:ext cx="725554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1.2941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1.4375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0.7857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1.8333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1.1863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0.5333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2.0870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0.9541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0.9333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1.6176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1.5000</a:t>
            </a:r>
            <a:endParaRPr kumimoji="1" lang="en-US" altLang="ja-JP" sz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1.3333</a:t>
            </a:r>
            <a:endParaRPr lang="en-US" altLang="ja-JP" sz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0.6053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24159" y="1706331"/>
            <a:ext cx="780520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0.4650 -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0.5156 -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0.1529 -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0.5055 -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0.4187 -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0.1630 -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0.7011 -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0.3128 -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0.3259 -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0.3174 -</a:t>
            </a:r>
            <a:endParaRPr kumimoji="1" lang="en-US" altLang="ja-JP" sz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0.4926 -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0.3670 -</a:t>
            </a:r>
            <a:endParaRPr lang="en-US" altLang="ja-JP" sz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0.0633 -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22461" y="1700777"/>
            <a:ext cx="77161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3.6247</a:t>
            </a:r>
          </a:p>
          <a:p>
            <a:pPr algn="r"/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4.0451</a:t>
            </a:r>
            <a:endParaRPr kumimoji="1" lang="en-US" altLang="ja-JP" sz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r"/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3.3253</a:t>
            </a:r>
          </a:p>
          <a:p>
            <a:pPr algn="r"/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6.6890</a:t>
            </a:r>
          </a:p>
          <a:p>
            <a:pPr algn="r"/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3.3610</a:t>
            </a:r>
          </a:p>
          <a:p>
            <a:pPr algn="r"/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1.5969</a:t>
            </a:r>
          </a:p>
          <a:p>
            <a:pPr algn="r"/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6.8094</a:t>
            </a:r>
          </a:p>
          <a:p>
            <a:pPr algn="r"/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3.0314</a:t>
            </a:r>
          </a:p>
          <a:p>
            <a:pPr algn="r"/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2.7282</a:t>
            </a:r>
          </a:p>
          <a:p>
            <a:pPr algn="r"/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11.9857</a:t>
            </a:r>
          </a:p>
          <a:p>
            <a:pPr algn="r"/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4.9480</a:t>
            </a:r>
          </a:p>
          <a:p>
            <a:pPr algn="r"/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5.5415</a:t>
            </a:r>
            <a:endParaRPr lang="en-US" altLang="ja-JP" sz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r"/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43.1142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394349" y="1713051"/>
            <a:ext cx="684966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0.6202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0.4867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0.7489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0.3505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0.7462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0.2657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0.1895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0.9347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0.8980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0.5754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0.4806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0.6679</a:t>
            </a:r>
            <a:endParaRPr lang="en-US" altLang="ja-JP" sz="1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0.7283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11111" y="873984"/>
            <a:ext cx="6234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0000"/>
                </a:solidFill>
                <a:latin typeface="Times New Roman"/>
                <a:cs typeface="Times New Roman"/>
              </a:rPr>
              <a:t>Supplementary Table 5:</a:t>
            </a:r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 Odds ratio for choosing the </a:t>
            </a:r>
            <a:r>
              <a:rPr lang="en-US" altLang="ja-JP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SFC-pMDI</a:t>
            </a:r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 over the SFC-DPI</a:t>
            </a:r>
            <a:endParaRPr lang="ja-JP" altLang="ja-JP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77868" y="1317130"/>
            <a:ext cx="99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Vs. control</a:t>
            </a:r>
            <a:endParaRPr kumimoji="1" lang="ja-JP" altLang="en-U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575365" y="1317130"/>
            <a:ext cx="946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Odds ratio</a:t>
            </a:r>
            <a:endParaRPr kumimoji="1" lang="ja-JP" altLang="en-U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38535" y="1308934"/>
            <a:ext cx="738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95% CI</a:t>
            </a:r>
            <a:endParaRPr kumimoji="1" lang="ja-JP" altLang="en-U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340887" y="1308934"/>
            <a:ext cx="739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>
                <a:solidFill>
                  <a:srgbClr val="000000"/>
                </a:solidFill>
                <a:latin typeface="Times New Roman"/>
                <a:cs typeface="Times New Roman"/>
              </a:rPr>
              <a:t>P </a:t>
            </a:r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value</a:t>
            </a:r>
            <a:endParaRPr kumimoji="1" lang="ja-JP" altLang="en-U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28075" y="1317035"/>
            <a:ext cx="1430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F</a:t>
            </a:r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actor (category)</a:t>
            </a:r>
            <a:endParaRPr kumimoji="1" lang="ja-JP" altLang="en-U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92279" y="1713051"/>
            <a:ext cx="2385589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Female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Age ≥ 65 years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ACT score ≥ 20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Pediatric asthma (-)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Disease duration &lt; 10 years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Allergic rhinitis (+)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Smoking history (+)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BMI ≥ 25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IC &lt; 2 L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%FVC &lt; 80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%FEV1 &lt; 80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Post BD-FEV1 &lt; 80%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PIF (A/A/D adaptor) 45 L/min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613264" y="1714432"/>
            <a:ext cx="992579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Male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&lt; 65 years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≤ 19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(+)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≥ 10 years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(-)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(-)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&lt; 25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&lt; 2 L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≥ 80%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≥ 80%</a:t>
            </a:r>
          </a:p>
          <a:p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≥ 80%</a:t>
            </a:r>
          </a:p>
          <a:p>
            <a:r>
              <a:rPr kumimoji="1"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≥ 45 L/min</a:t>
            </a:r>
            <a:endParaRPr kumimoji="1" lang="ja-JP" altLang="en-U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1057576" y="1671935"/>
            <a:ext cx="7380000" cy="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1057576" y="1291344"/>
            <a:ext cx="7380000" cy="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1057576" y="4664733"/>
            <a:ext cx="7380000" cy="0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1164520" y="4713788"/>
            <a:ext cx="75650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SFC</a:t>
            </a:r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, salmeterol fluticasone combination; </a:t>
            </a:r>
            <a:r>
              <a:rPr lang="en-US" altLang="ja-JP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pMDI</a:t>
            </a:r>
            <a:r>
              <a:rPr lang="en-US" altLang="ja-JP" sz="1400" dirty="0">
                <a:solidFill>
                  <a:srgbClr val="000000"/>
                </a:solidFill>
                <a:latin typeface="Times New Roman"/>
                <a:cs typeface="Times New Roman"/>
              </a:rPr>
              <a:t>, pressurized metered dose inhaler; DPI, dry powder inhaler; CI, confidence interval; ACT, asthma control test; BMI, body mass index; IC, inspiratory capacity; FVC, forced vital capacity; FEV1, forced expiratory volume in the first second; BD, bronchodilator; PIF, peak inspiratory flow.</a:t>
            </a:r>
          </a:p>
        </p:txBody>
      </p:sp>
    </p:spTree>
    <p:extLst>
      <p:ext uri="{BB962C8B-B14F-4D97-AF65-F5344CB8AC3E}">
        <p14:creationId xmlns:p14="http://schemas.microsoft.com/office/powerpoint/2010/main" val="3928049507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12892</TotalTime>
  <Words>1520</Words>
  <Application>Microsoft Office PowerPoint</Application>
  <PresentationFormat>A4 Paper (210x297 mm)</PresentationFormat>
  <Paragraphs>475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Times New Roman</vt:lpstr>
      <vt:lpstr>ホワイト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村木 正人</dc:creator>
  <cp:lastModifiedBy>Tanya Sinha</cp:lastModifiedBy>
  <cp:revision>175</cp:revision>
  <dcterms:created xsi:type="dcterms:W3CDTF">2017-03-10T13:44:48Z</dcterms:created>
  <dcterms:modified xsi:type="dcterms:W3CDTF">2017-09-18T08:55:29Z</dcterms:modified>
</cp:coreProperties>
</file>