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87" d="100"/>
          <a:sy n="87" d="100"/>
        </p:scale>
        <p:origin x="90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ailly\Desktop\nursing%20home\covid%20+%20vaccin&#233;s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curv!$G$1</c:f>
              <c:strCache>
                <c:ptCount val="1"/>
                <c:pt idx="0">
                  <c:v>infected vaccinated residents</c:v>
                </c:pt>
              </c:strCache>
            </c:strRef>
          </c:tx>
          <c:spPr>
            <a:pattFill prst="narHorz">
              <a:fgClr>
                <a:schemeClr val="dk1">
                  <a:tint val="88500"/>
                </a:schemeClr>
              </a:fgClr>
              <a:bgClr>
                <a:schemeClr val="dk1">
                  <a:tint val="88500"/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dk1">
                  <a:tint val="88500"/>
                </a:schemeClr>
              </a:innerShdw>
            </a:effectLst>
          </c:spPr>
          <c:invertIfNegative val="0"/>
          <c:cat>
            <c:numRef>
              <c:f>curv!$F$2:$F$16</c:f>
              <c:numCache>
                <c:formatCode>[$-409]dd\-mmm\-yy;@</c:formatCode>
                <c:ptCount val="15"/>
                <c:pt idx="0">
                  <c:v>44263</c:v>
                </c:pt>
                <c:pt idx="1">
                  <c:v>44264</c:v>
                </c:pt>
                <c:pt idx="2">
                  <c:v>44265</c:v>
                </c:pt>
                <c:pt idx="3">
                  <c:v>44266</c:v>
                </c:pt>
                <c:pt idx="4">
                  <c:v>44267</c:v>
                </c:pt>
                <c:pt idx="5">
                  <c:v>44268</c:v>
                </c:pt>
                <c:pt idx="6">
                  <c:v>44269</c:v>
                </c:pt>
                <c:pt idx="7">
                  <c:v>44270</c:v>
                </c:pt>
                <c:pt idx="8">
                  <c:v>44271</c:v>
                </c:pt>
                <c:pt idx="9">
                  <c:v>44272</c:v>
                </c:pt>
                <c:pt idx="10">
                  <c:v>44273</c:v>
                </c:pt>
                <c:pt idx="11">
                  <c:v>44274</c:v>
                </c:pt>
                <c:pt idx="12">
                  <c:v>44275</c:v>
                </c:pt>
                <c:pt idx="13">
                  <c:v>44276</c:v>
                </c:pt>
                <c:pt idx="14">
                  <c:v>44277</c:v>
                </c:pt>
              </c:numCache>
            </c:numRef>
          </c:cat>
          <c:val>
            <c:numRef>
              <c:f>curv!$G$2:$G$16</c:f>
              <c:numCache>
                <c:formatCode>General</c:formatCode>
                <c:ptCount val="15"/>
                <c:pt idx="0">
                  <c:v>1</c:v>
                </c:pt>
                <c:pt idx="1">
                  <c:v>8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2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96-4AFE-91E2-F4423BB718AA}"/>
            </c:ext>
          </c:extLst>
        </c:ser>
        <c:ser>
          <c:idx val="1"/>
          <c:order val="1"/>
          <c:tx>
            <c:strRef>
              <c:f>curv!$H$1</c:f>
              <c:strCache>
                <c:ptCount val="1"/>
                <c:pt idx="0">
                  <c:v>infected unvaccinated residents</c:v>
                </c:pt>
              </c:strCache>
            </c:strRef>
          </c:tx>
          <c:spPr>
            <a:pattFill prst="narHorz">
              <a:fgClr>
                <a:schemeClr val="dk1">
                  <a:tint val="55000"/>
                </a:schemeClr>
              </a:fgClr>
              <a:bgClr>
                <a:schemeClr val="dk1">
                  <a:tint val="55000"/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dk1">
                  <a:tint val="55000"/>
                </a:schemeClr>
              </a:innerShdw>
            </a:effectLst>
          </c:spPr>
          <c:invertIfNegative val="0"/>
          <c:cat>
            <c:numRef>
              <c:f>curv!$F$2:$F$16</c:f>
              <c:numCache>
                <c:formatCode>[$-409]dd\-mmm\-yy;@</c:formatCode>
                <c:ptCount val="15"/>
                <c:pt idx="0">
                  <c:v>44263</c:v>
                </c:pt>
                <c:pt idx="1">
                  <c:v>44264</c:v>
                </c:pt>
                <c:pt idx="2">
                  <c:v>44265</c:v>
                </c:pt>
                <c:pt idx="3">
                  <c:v>44266</c:v>
                </c:pt>
                <c:pt idx="4">
                  <c:v>44267</c:v>
                </c:pt>
                <c:pt idx="5">
                  <c:v>44268</c:v>
                </c:pt>
                <c:pt idx="6">
                  <c:v>44269</c:v>
                </c:pt>
                <c:pt idx="7">
                  <c:v>44270</c:v>
                </c:pt>
                <c:pt idx="8">
                  <c:v>44271</c:v>
                </c:pt>
                <c:pt idx="9">
                  <c:v>44272</c:v>
                </c:pt>
                <c:pt idx="10">
                  <c:v>44273</c:v>
                </c:pt>
                <c:pt idx="11">
                  <c:v>44274</c:v>
                </c:pt>
                <c:pt idx="12">
                  <c:v>44275</c:v>
                </c:pt>
                <c:pt idx="13">
                  <c:v>44276</c:v>
                </c:pt>
                <c:pt idx="14">
                  <c:v>44277</c:v>
                </c:pt>
              </c:numCache>
            </c:numRef>
          </c:cat>
          <c:val>
            <c:numRef>
              <c:f>curv!$H$2:$H$16</c:f>
              <c:numCache>
                <c:formatCode>General</c:formatCode>
                <c:ptCount val="15"/>
                <c:pt idx="0">
                  <c:v>0</c:v>
                </c:pt>
                <c:pt idx="1">
                  <c:v>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96-4AFE-91E2-F4423BB718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3970560"/>
        <c:axId val="134005120"/>
      </c:barChart>
      <c:dateAx>
        <c:axId val="133970560"/>
        <c:scaling>
          <c:orientation val="minMax"/>
        </c:scaling>
        <c:delete val="0"/>
        <c:axPos val="b"/>
        <c:numFmt formatCode="[$-409]dd\-mmm\-yy;@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34005120"/>
        <c:crosses val="autoZero"/>
        <c:auto val="1"/>
        <c:lblOffset val="100"/>
        <c:baseTimeUnit val="days"/>
      </c:dateAx>
      <c:valAx>
        <c:axId val="134005120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33970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pattFill prst="ltDn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>
        <a:solidFill>
          <a:schemeClr val="phClr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280F29-7118-4F7C-B575-6044258ED3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A214B71-A371-45FE-A014-E864172783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3C0D0E4-F628-443E-BD8E-00D35E265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9990-74C2-4474-96D6-98D9B472352A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9D8D91-F00D-43F6-8A6A-B9ADA7E75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832BB4-F1E2-40B2-B360-10BCFC904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6450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0646FC-A001-40CA-9E17-66E76BE3D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8960E43-A5EF-4109-AEB8-FBE496C6C1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7E10D8C-D1BA-464D-BFB7-6820AA987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9990-74C2-4474-96D6-98D9B472352A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4A052E-DF6A-4DB7-95F1-29EDCED5E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716A767-FB99-4E11-A56B-81A729F36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0203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B4D1142-08A6-4481-96BF-D300AC14BF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24AE26F-936F-4556-9A16-55276B379C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4C1C6F-F8BC-4F89-B3C5-B312E833D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9990-74C2-4474-96D6-98D9B472352A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20DB3AC-C3E1-40F6-B29B-9A67EE9A1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258E9D-6994-4F1A-9F31-CE34B5A75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4053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196A16-82FC-48A9-9076-7E883A047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9B4D5B-6C86-4A6B-A44B-5AB35A792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BB6D538-F561-4635-8FEE-C08320BEC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9990-74C2-4474-96D6-98D9B472352A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D54BF2-42DB-495E-9157-F3D67B07C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C21D1A2-D87A-4211-9EF2-C4D8B0AB6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4448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8BF12C-189A-498A-B657-AFD975BEA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9DFFBE8-45A4-472A-B109-90FA86FAE8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B89087-1FE4-462D-B49D-F78F81748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9990-74C2-4474-96D6-98D9B472352A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2F51B8-8F4C-4ECD-87B5-62E596962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5F49B08-C3D5-444A-8953-B644ECD90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5930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F9B1E0-C0D5-43AB-B55A-EAF2DADAE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E241D97-1F2C-4583-BF02-3C4655CB3F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DE52DD4-F49E-43A3-9CD5-FB7D1BAD0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F126C5D-980D-4A83-BFF7-07C76F022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9990-74C2-4474-96D6-98D9B472352A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2791AEF-043E-485B-A82A-808585C31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13A08DD-644E-4D8A-BDD5-D248DD19F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4539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2FE140-0568-409D-A2D7-08E32CA2B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D735E5F-E0CE-4173-A504-24D1C295B0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523FEB9-7BA1-41B5-9B4E-99433FFF7D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CDEAF8D-AED5-401B-B323-9001390E27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7536871-C53D-47DC-A5C8-FE7CE7F25C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76ABD4B-1E94-415E-B13D-BA442499E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9990-74C2-4474-96D6-98D9B472352A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F85697B-BDD9-4B52-9A9F-17132E4C5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B1D4B1A-3004-4B0E-9921-25B8A0E64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2038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00505F-4E04-4C24-8037-3959892AE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EE0ADF5-B8D5-46F5-B5DB-DDD2A7C11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9990-74C2-4474-96D6-98D9B472352A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F32A378-038E-4215-ACDE-33D855933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C9B1F86-32B3-44E2-9F98-AE9AC41A4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1547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C4770FB-C65D-41A0-83FD-D303F33F7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9990-74C2-4474-96D6-98D9B472352A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92C9192-1F7C-463E-A2E0-20D6E39BC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5ACC7E-DF67-436D-B1C6-390173493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786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A1E95-B9D8-4ADE-BE4A-3DDB6400C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8ADBC8-6013-45A2-B406-36B100EFA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A1F4AA8-13A4-40F5-BA5E-C331BFEEAC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3658D3C-022F-45AA-BB28-7FF5C0D79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9990-74C2-4474-96D6-98D9B472352A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322B336-0497-4CFD-86B6-B0D136861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850309F-2EE4-42C4-8C60-D6D93E674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371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2DBF8F-12BF-46E6-9030-724C5CE97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C8E13F5-94BF-46F5-B5A4-CA929E6565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8A28B92-867B-4676-AFD4-94F71D828B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A0E368-9E87-4257-9EF1-EC60CCAAD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89990-74C2-4474-96D6-98D9B472352A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C62021B-C167-4A7F-85F6-C0E744DFE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7E9639A-9190-4DFF-AE66-48D2A17FD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0027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8A80FE0-A40F-40AA-967B-3C2A873F2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6A59D41-8FA6-4EC8-B7D6-46E1EF86A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6140284-455C-4FF9-9549-7D6E00F7C5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89990-74C2-4474-96D6-98D9B472352A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B6ED77-3A56-4591-8EE9-14F994E1C0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9894CB4-6BF5-46BA-95BC-F25F815082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36503-19B6-4D05-9442-2A1E853B8F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2191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>
            <a:extLst>
              <a:ext uri="{FF2B5EF4-FFF2-40B4-BE49-F238E27FC236}">
                <a16:creationId xmlns:a16="http://schemas.microsoft.com/office/drawing/2014/main" id="{E4F863A0-F2E0-4EAB-96CF-8E4950E128E7}"/>
              </a:ext>
            </a:extLst>
          </p:cNvPr>
          <p:cNvSpPr txBox="1"/>
          <p:nvPr/>
        </p:nvSpPr>
        <p:spPr>
          <a:xfrm>
            <a:off x="180975" y="114300"/>
            <a:ext cx="3497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SUPPLEMENTARY FIGURE </a:t>
            </a:r>
            <a:r>
              <a:rPr lang="fr-FR" dirty="0" smtClean="0"/>
              <a:t>2</a:t>
            </a:r>
            <a:endParaRPr lang="fr-FR" dirty="0"/>
          </a:p>
        </p:txBody>
      </p:sp>
      <p:graphicFrame>
        <p:nvGraphicFramePr>
          <p:cNvPr id="9" name="Graphique 8">
            <a:extLst>
              <a:ext uri="{FF2B5EF4-FFF2-40B4-BE49-F238E27FC236}">
                <a16:creationId xmlns:a16="http://schemas.microsoft.com/office/drawing/2014/main" id="{B4D67430-7AC9-487A-96D6-A613F1C673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4156842"/>
              </p:ext>
            </p:extLst>
          </p:nvPr>
        </p:nvGraphicFramePr>
        <p:xfrm>
          <a:off x="2313432" y="1522476"/>
          <a:ext cx="7247001" cy="4347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ZoneTexte 1"/>
          <p:cNvSpPr txBox="1"/>
          <p:nvPr/>
        </p:nvSpPr>
        <p:spPr>
          <a:xfrm rot="16200000">
            <a:off x="983849" y="3459644"/>
            <a:ext cx="2313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Number</a:t>
            </a:r>
            <a:r>
              <a:rPr lang="fr-FR" sz="1400" dirty="0" smtClean="0"/>
              <a:t> of </a:t>
            </a:r>
            <a:r>
              <a:rPr lang="fr-FR" sz="1400" dirty="0" err="1" smtClean="0"/>
              <a:t>infected</a:t>
            </a:r>
            <a:r>
              <a:rPr lang="fr-FR" sz="1400" dirty="0" smtClean="0"/>
              <a:t> </a:t>
            </a:r>
            <a:r>
              <a:rPr lang="fr-FR" sz="1400" dirty="0" err="1" smtClean="0"/>
              <a:t>residents</a:t>
            </a:r>
            <a:r>
              <a:rPr lang="fr-FR" sz="1400" dirty="0" smtClean="0"/>
              <a:t> 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52613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7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christophe</dc:creator>
  <cp:lastModifiedBy>FOURATI Slim</cp:lastModifiedBy>
  <cp:revision>10</cp:revision>
  <dcterms:created xsi:type="dcterms:W3CDTF">2021-03-26T16:48:05Z</dcterms:created>
  <dcterms:modified xsi:type="dcterms:W3CDTF">2021-05-04T11:39:55Z</dcterms:modified>
</cp:coreProperties>
</file>