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2" r:id="rId3"/>
    <p:sldId id="263" r:id="rId4"/>
    <p:sldId id="265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556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553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0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97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0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53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31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65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6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A3072-71FE-49D2-8210-8A023CA5C761}" type="datetimeFigureOut">
              <a:rPr lang="en-GB" smtClean="0"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C9097-EE11-4326-A9AA-4DF197E29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75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1AD4AE-CEED-4F5F-9434-BEAD59613E67}"/>
              </a:ext>
            </a:extLst>
          </p:cNvPr>
          <p:cNvSpPr txBox="1"/>
          <p:nvPr/>
        </p:nvSpPr>
        <p:spPr>
          <a:xfrm>
            <a:off x="132348" y="1503948"/>
            <a:ext cx="65933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Title: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Proteomic profiling of murine biliary-derived hepatic organoids and their capacity for drug disposition, bioactivation and detoxification </a:t>
            </a:r>
          </a:p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Authors List: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Lawrence Howell, Rosalind Jenkins, Christopher Goldring, Kevin Park</a:t>
            </a:r>
          </a:p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Author: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Christopher Goldring, University of Liverpool. chrissy@liverpool.ac.uk</a:t>
            </a:r>
          </a:p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68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9CD9533C-534D-464E-902C-77D9B119F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6861"/>
            <a:ext cx="6419088" cy="401878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4821995-9E09-4875-9B25-8D5EBC02A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" y="4480382"/>
            <a:ext cx="6473952" cy="403936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543194C-80EF-4C00-B841-261D9D460D37}"/>
              </a:ext>
            </a:extLst>
          </p:cNvPr>
          <p:cNvSpPr txBox="1"/>
          <p:nvPr/>
        </p:nvSpPr>
        <p:spPr>
          <a:xfrm>
            <a:off x="97537" y="8774531"/>
            <a:ext cx="6627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Organoids express hepatic markers of varying maturity throughout their differentiation</a:t>
            </a:r>
          </a:p>
          <a:p>
            <a:pPr algn="just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Organoids were stained for hepatic markers at day 0, day 4, day 8 and day 12 of differentiation. Cells were stained for the biliary marker CK 19, the immature hepatocyte marker alpha-fetoprotein (AFP), the mature hepatocyte marker albumin and CYP2E1 (all green). Organoids were counterstained for actin (red) and Hoechst (blue). A negative control with no primary antibody was used for comparison. Scale bar 50 µm. </a:t>
            </a:r>
          </a:p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4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C543194C-80EF-4C00-B841-261D9D460D37}"/>
              </a:ext>
            </a:extLst>
          </p:cNvPr>
          <p:cNvSpPr txBox="1"/>
          <p:nvPr/>
        </p:nvSpPr>
        <p:spPr>
          <a:xfrm>
            <a:off x="189840" y="8555456"/>
            <a:ext cx="64944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protein expression in liver and organoid samples revealed by </a:t>
            </a:r>
            <a:r>
              <a:rPr lang="en-GB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iTRAQ</a:t>
            </a:r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</a:p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Principle component analysis (PCA) of merged, batch corrected protein ratios reveals distinct clusters for each of the sample types – liver, differentiated organoids and undifferentiated organoids. b) Hierarchical cluster analysis of batch corrected protein ratios also reveals clustering of differentiated and undifferentiated organoid samples and those from liver. </a:t>
            </a:r>
          </a:p>
          <a:p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7EBB7F-F9F8-408C-B4EA-977D9D3A4F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4" t="13335" r="31111" b="4590"/>
          <a:stretch/>
        </p:blipFill>
        <p:spPr>
          <a:xfrm>
            <a:off x="1421781" y="470977"/>
            <a:ext cx="4014438" cy="3868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76ECB7-1B73-4A3F-8958-ADD99101E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9" t="47996" r="23107" b="43515"/>
          <a:stretch/>
        </p:blipFill>
        <p:spPr>
          <a:xfrm>
            <a:off x="5436219" y="2005011"/>
            <a:ext cx="628650" cy="8001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86A26-A515-4A3B-875B-B1C249BC1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" y="4471479"/>
            <a:ext cx="6510528" cy="36545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7F47AA-9915-4572-B569-33BEC33BA4A1}"/>
              </a:ext>
            </a:extLst>
          </p:cNvPr>
          <p:cNvSpPr txBox="1"/>
          <p:nvPr/>
        </p:nvSpPr>
        <p:spPr>
          <a:xfrm>
            <a:off x="1213197" y="479296"/>
            <a:ext cx="300082" cy="342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733ED6-7DF5-433A-B825-472F09C8F6B6}"/>
              </a:ext>
            </a:extLst>
          </p:cNvPr>
          <p:cNvSpPr txBox="1"/>
          <p:nvPr/>
        </p:nvSpPr>
        <p:spPr>
          <a:xfrm>
            <a:off x="189840" y="4471479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13548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274718E-88B3-41BA-8062-E66A0D0C1E28}"/>
              </a:ext>
            </a:extLst>
          </p:cNvPr>
          <p:cNvGrpSpPr/>
          <p:nvPr/>
        </p:nvGrpSpPr>
        <p:grpSpPr>
          <a:xfrm>
            <a:off x="184680" y="57078"/>
            <a:ext cx="6483151" cy="2035458"/>
            <a:chOff x="76392" y="57078"/>
            <a:chExt cx="6483151" cy="203545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CC4070F-13FF-49F7-B8EB-ACF3D9766F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157"/>
            <a:stretch/>
          </p:blipFill>
          <p:spPr>
            <a:xfrm>
              <a:off x="152599" y="381000"/>
              <a:ext cx="6347936" cy="158842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88E40F5-803C-4A28-9D97-8CDC283207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33" t="6762" r="77498" b="88155"/>
            <a:stretch/>
          </p:blipFill>
          <p:spPr>
            <a:xfrm rot="10800000">
              <a:off x="4521238" y="1862427"/>
              <a:ext cx="1124149" cy="21399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7E71524-E154-4A8A-91DD-F23DDF368983}"/>
                </a:ext>
              </a:extLst>
            </p:cNvPr>
            <p:cNvSpPr txBox="1"/>
            <p:nvPr/>
          </p:nvSpPr>
          <p:spPr>
            <a:xfrm>
              <a:off x="76392" y="57078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4847022-0D0F-4A2D-B3D3-EFB5EB5FFDB7}"/>
                </a:ext>
              </a:extLst>
            </p:cNvPr>
            <p:cNvSpPr txBox="1"/>
            <p:nvPr/>
          </p:nvSpPr>
          <p:spPr>
            <a:xfrm>
              <a:off x="3657599" y="1846315"/>
              <a:ext cx="10166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Increased in diff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C9FE8F-A2EA-467A-817B-9C17F00909EF}"/>
                </a:ext>
              </a:extLst>
            </p:cNvPr>
            <p:cNvSpPr txBox="1"/>
            <p:nvPr/>
          </p:nvSpPr>
          <p:spPr>
            <a:xfrm>
              <a:off x="5499637" y="1846315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Decreased in diff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E9832E0-E2AC-4B76-8812-8232D237E389}"/>
              </a:ext>
            </a:extLst>
          </p:cNvPr>
          <p:cNvGrpSpPr/>
          <p:nvPr/>
        </p:nvGrpSpPr>
        <p:grpSpPr>
          <a:xfrm>
            <a:off x="184680" y="2117424"/>
            <a:ext cx="6493976" cy="2040829"/>
            <a:chOff x="76392" y="2353291"/>
            <a:chExt cx="6493976" cy="20408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796C6A-0214-4563-B569-5E7BBE12EA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157"/>
            <a:stretch/>
          </p:blipFill>
          <p:spPr>
            <a:xfrm>
              <a:off x="152600" y="2682584"/>
              <a:ext cx="6356509" cy="158842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4F4BDC2-33DC-4F1E-A345-07794B578295}"/>
                </a:ext>
              </a:extLst>
            </p:cNvPr>
            <p:cNvSpPr txBox="1"/>
            <p:nvPr/>
          </p:nvSpPr>
          <p:spPr>
            <a:xfrm>
              <a:off x="76392" y="2353291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D791EDF-5E72-4641-A989-314AA4DDAE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33" t="6762" r="77498" b="88155"/>
            <a:stretch/>
          </p:blipFill>
          <p:spPr>
            <a:xfrm rot="10800000">
              <a:off x="4397411" y="4164011"/>
              <a:ext cx="1124149" cy="21399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23A758-AB3C-42F9-9193-8E78BE582B4A}"/>
                </a:ext>
              </a:extLst>
            </p:cNvPr>
            <p:cNvSpPr txBox="1"/>
            <p:nvPr/>
          </p:nvSpPr>
          <p:spPr>
            <a:xfrm>
              <a:off x="3409942" y="4147899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Increased in </a:t>
              </a:r>
              <a:r>
                <a:rPr lang="en-GB" sz="1000" dirty="0" err="1"/>
                <a:t>undiff</a:t>
              </a:r>
              <a:endParaRPr lang="en-GB" sz="10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C4750A2-CE87-4103-ADCD-054FD98EC70A}"/>
                </a:ext>
              </a:extLst>
            </p:cNvPr>
            <p:cNvSpPr txBox="1"/>
            <p:nvPr/>
          </p:nvSpPr>
          <p:spPr>
            <a:xfrm>
              <a:off x="5375810" y="4147899"/>
              <a:ext cx="1194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Decreased in </a:t>
              </a:r>
              <a:r>
                <a:rPr lang="en-GB" sz="1000" dirty="0" err="1"/>
                <a:t>undiff</a:t>
              </a:r>
              <a:endParaRPr lang="en-GB" sz="10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76684A-5FF8-4437-B428-F6DAA962DAC9}"/>
              </a:ext>
            </a:extLst>
          </p:cNvPr>
          <p:cNvGrpSpPr/>
          <p:nvPr/>
        </p:nvGrpSpPr>
        <p:grpSpPr>
          <a:xfrm>
            <a:off x="184680" y="4170440"/>
            <a:ext cx="6493976" cy="2015856"/>
            <a:chOff x="76392" y="4663736"/>
            <a:chExt cx="6493976" cy="201585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E1C41B2-5B2F-49BF-B9CB-CE7722E5A0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21"/>
            <a:stretch/>
          </p:blipFill>
          <p:spPr>
            <a:xfrm>
              <a:off x="133549" y="4998655"/>
              <a:ext cx="6365081" cy="157393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C20933-108F-4A0F-9253-217CDA78A915}"/>
                </a:ext>
              </a:extLst>
            </p:cNvPr>
            <p:cNvSpPr txBox="1"/>
            <p:nvPr/>
          </p:nvSpPr>
          <p:spPr>
            <a:xfrm>
              <a:off x="76392" y="466373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938FCBA-78F0-4AEE-8400-41C0F2639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33" t="6762" r="77498" b="88155"/>
            <a:stretch/>
          </p:blipFill>
          <p:spPr>
            <a:xfrm rot="10800000">
              <a:off x="4397411" y="6449483"/>
              <a:ext cx="1124149" cy="21399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C7A5A4-15BA-4DF6-93F4-BDD4FE867CE1}"/>
                </a:ext>
              </a:extLst>
            </p:cNvPr>
            <p:cNvSpPr txBox="1"/>
            <p:nvPr/>
          </p:nvSpPr>
          <p:spPr>
            <a:xfrm>
              <a:off x="3409942" y="6433371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Increased in </a:t>
              </a:r>
              <a:r>
                <a:rPr lang="en-GB" sz="1000" dirty="0" err="1"/>
                <a:t>undiff</a:t>
              </a:r>
              <a:endParaRPr lang="en-GB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F904F9-CDFE-470B-BAED-134B835DD51E}"/>
                </a:ext>
              </a:extLst>
            </p:cNvPr>
            <p:cNvSpPr txBox="1"/>
            <p:nvPr/>
          </p:nvSpPr>
          <p:spPr>
            <a:xfrm>
              <a:off x="5375810" y="6433371"/>
              <a:ext cx="1194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Decreased in </a:t>
              </a:r>
              <a:r>
                <a:rPr lang="en-GB" sz="1000" dirty="0" err="1"/>
                <a:t>undiff</a:t>
              </a:r>
              <a:endParaRPr lang="en-GB" sz="100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7835879-7168-4475-96D2-38E347DA7720}"/>
              </a:ext>
            </a:extLst>
          </p:cNvPr>
          <p:cNvSpPr txBox="1"/>
          <p:nvPr/>
        </p:nvSpPr>
        <p:spPr>
          <a:xfrm>
            <a:off x="189840" y="8555456"/>
            <a:ext cx="6494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Heatmap showing diseases and functions associated with the differentiation state of hepatic organoids revealed by Ingenuity Pathway Analysis.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Differentiated organoids v liver. b) Undifferentiated organoids v liver. c) Undifferentiated v differentiated organoids. 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740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2943</TotalTime>
  <Words>286</Words>
  <Application>Microsoft Office PowerPoint</Application>
  <PresentationFormat>A4 Paper (210x297 mm)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Jenkins, Roz</dc:creator>
  <cp:lastModifiedBy>Jenkins, Roz</cp:lastModifiedBy>
  <cp:revision>22</cp:revision>
  <dcterms:created xsi:type="dcterms:W3CDTF">2020-06-08T15:25:22Z</dcterms:created>
  <dcterms:modified xsi:type="dcterms:W3CDTF">2021-04-12T09:49:25Z</dcterms:modified>
</cp:coreProperties>
</file>