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6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0"/>
  </p:normalViewPr>
  <p:slideViewPr>
    <p:cSldViewPr snapToGrid="0" showGuides="1">
      <p:cViewPr varScale="1">
        <p:scale>
          <a:sx n="51" d="100"/>
          <a:sy n="51" d="100"/>
        </p:scale>
        <p:origin x="644" y="44"/>
      </p:cViewPr>
      <p:guideLst>
        <p:guide orient="horz" pos="136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3935139671135047E-2"/>
          <c:y val="0.18695089434507278"/>
          <c:w val="0.90895089689051412"/>
          <c:h val="0.6403447765063141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Home</c:v>
                </c:pt>
              </c:strCache>
            </c:strRef>
          </c:tx>
          <c:spPr>
            <a:solidFill>
              <a:sysClr val="window" lastClr="FFFFFF">
                <a:lumMod val="95000"/>
              </a:sysClr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 sz="1100">
                    <a:latin typeface="Arial" pitchFamily="34" charset="0"/>
                    <a:cs typeface="Arial" pitchFamily="34" charset="0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Sheet1!$C$2:$G$2</c:f>
              <c:strCache>
                <c:ptCount val="5"/>
                <c:pt idx="0">
                  <c:v>(n=105)
No application</c:v>
                </c:pt>
                <c:pt idx="1">
                  <c:v>(n=46)
Need support 
1&amp;2</c:v>
                </c:pt>
                <c:pt idx="2">
                  <c:v>(n=72)
Need long-term care 
1</c:v>
                </c:pt>
                <c:pt idx="3">
                  <c:v>(n=54)
Need long-term care 2&amp;3</c:v>
                </c:pt>
                <c:pt idx="4">
                  <c:v>(n=69)
Need long-term care 4&amp;5</c:v>
                </c:pt>
              </c:strCache>
            </c:strRef>
          </c:cat>
          <c:val>
            <c:numRef>
              <c:f>Sheet1!$C$3:$G$3</c:f>
              <c:numCache>
                <c:formatCode>General</c:formatCode>
                <c:ptCount val="5"/>
                <c:pt idx="0">
                  <c:v>92.4</c:v>
                </c:pt>
                <c:pt idx="1">
                  <c:v>86.9</c:v>
                </c:pt>
                <c:pt idx="2">
                  <c:v>75</c:v>
                </c:pt>
                <c:pt idx="3">
                  <c:v>33.299999999999997</c:v>
                </c:pt>
                <c:pt idx="4">
                  <c:v>11.6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62-405C-8F43-CFA344AEDDC8}"/>
            </c:ext>
          </c:extLst>
        </c:ser>
        <c:ser>
          <c:idx val="1"/>
          <c:order val="1"/>
          <c:tx>
            <c:strRef>
              <c:f>Sheet1!$B$4</c:f>
              <c:strCache>
                <c:ptCount val="1"/>
                <c:pt idx="0">
                  <c:v>Hospital</c:v>
                </c:pt>
              </c:strCache>
            </c:strRef>
          </c:tx>
          <c:spPr>
            <a:solidFill>
              <a:sysClr val="window" lastClr="FFFFFF">
                <a:lumMod val="75000"/>
              </a:sysClr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2"/>
              <c:numFmt formatCode="#,##0.0_);[Red]\(#,##0.0\)" sourceLinked="0"/>
              <c:spPr/>
              <c:txPr>
                <a:bodyPr/>
                <a:lstStyle/>
                <a:p>
                  <a:pPr>
                    <a:defRPr lang="ja-JP" sz="1100">
                      <a:latin typeface="Arial" pitchFamily="34" charset="0"/>
                      <a:cs typeface="Arial" pitchFamily="34" charset="0"/>
                    </a:defRPr>
                  </a:pPr>
                  <a:endParaRPr lang="ja-JP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C64B-4280-B917-6EF6F5145B5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 sz="1100">
                    <a:latin typeface="Arial" pitchFamily="34" charset="0"/>
                    <a:cs typeface="Arial" pitchFamily="34" charset="0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Sheet1!$C$2:$G$2</c:f>
              <c:strCache>
                <c:ptCount val="5"/>
                <c:pt idx="0">
                  <c:v>(n=105)
No application</c:v>
                </c:pt>
                <c:pt idx="1">
                  <c:v>(n=46)
Need support 
1&amp;2</c:v>
                </c:pt>
                <c:pt idx="2">
                  <c:v>(n=72)
Need long-term care 
1</c:v>
                </c:pt>
                <c:pt idx="3">
                  <c:v>(n=54)
Need long-term care 2&amp;3</c:v>
                </c:pt>
                <c:pt idx="4">
                  <c:v>(n=69)
Need long-term care 4&amp;5</c:v>
                </c:pt>
              </c:strCache>
            </c:strRef>
          </c:cat>
          <c:val>
            <c:numRef>
              <c:f>Sheet1!$C$4:$G$4</c:f>
              <c:numCache>
                <c:formatCode>General</c:formatCode>
                <c:ptCount val="5"/>
                <c:pt idx="0">
                  <c:v>7.6</c:v>
                </c:pt>
                <c:pt idx="1">
                  <c:v>4.4000000000000004</c:v>
                </c:pt>
                <c:pt idx="2">
                  <c:v>9.6999999999999993</c:v>
                </c:pt>
                <c:pt idx="3">
                  <c:v>16.7</c:v>
                </c:pt>
                <c:pt idx="4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662-405C-8F43-CFA344AEDDC8}"/>
            </c:ext>
          </c:extLst>
        </c:ser>
        <c:ser>
          <c:idx val="2"/>
          <c:order val="2"/>
          <c:tx>
            <c:strRef>
              <c:f>Sheet1!$B$5</c:f>
              <c:strCache>
                <c:ptCount val="1"/>
                <c:pt idx="0">
                  <c:v>Healthcare facility</c:v>
                </c:pt>
              </c:strCache>
            </c:strRef>
          </c:tx>
          <c:spPr>
            <a:solidFill>
              <a:sysClr val="window" lastClr="FFFFFF">
                <a:lumMod val="50000"/>
              </a:sysClr>
            </a:solidFill>
            <a:ln>
              <a:solidFill>
                <a:sysClr val="windowText" lastClr="000000"/>
              </a:solidFill>
            </a:ln>
          </c:spPr>
          <c:invertIfNegative val="0"/>
          <c:dLbls>
            <c:dLbl>
              <c:idx val="0"/>
              <c:layout>
                <c:manualLayout>
                  <c:x val="0"/>
                  <c:y val="-2.347157423366893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5662-405C-8F43-CFA344AEDDC8}"/>
                </c:ext>
              </c:extLst>
            </c:dLbl>
            <c:numFmt formatCode="#,##0.0_);[Red]\(#,##0.0\)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ja-JP" sz="1100">
                    <a:latin typeface="Arial" pitchFamily="34" charset="0"/>
                    <a:cs typeface="Arial" pitchFamily="34" charset="0"/>
                  </a:defRPr>
                </a:pPr>
                <a:endParaRPr lang="ja-JP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Sheet1!$C$2:$G$2</c:f>
              <c:strCache>
                <c:ptCount val="5"/>
                <c:pt idx="0">
                  <c:v>(n=105)
No application</c:v>
                </c:pt>
                <c:pt idx="1">
                  <c:v>(n=46)
Need support 
1&amp;2</c:v>
                </c:pt>
                <c:pt idx="2">
                  <c:v>(n=72)
Need long-term care 
1</c:v>
                </c:pt>
                <c:pt idx="3">
                  <c:v>(n=54)
Need long-term care 2&amp;3</c:v>
                </c:pt>
                <c:pt idx="4">
                  <c:v>(n=69)
Need long-term care 4&amp;5</c:v>
                </c:pt>
              </c:strCache>
            </c:strRef>
          </c:cat>
          <c:val>
            <c:numRef>
              <c:f>Sheet1!$C$5:$G$5</c:f>
              <c:numCache>
                <c:formatCode>General</c:formatCode>
                <c:ptCount val="5"/>
                <c:pt idx="0">
                  <c:v>0</c:v>
                </c:pt>
                <c:pt idx="1">
                  <c:v>8.6999999999999993</c:v>
                </c:pt>
                <c:pt idx="2">
                  <c:v>15.3</c:v>
                </c:pt>
                <c:pt idx="3">
                  <c:v>50</c:v>
                </c:pt>
                <c:pt idx="4">
                  <c:v>59.4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662-405C-8F43-CFA344AEDDC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32012032"/>
        <c:axId val="232026112"/>
      </c:barChart>
      <c:catAx>
        <c:axId val="2320120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22225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32026112"/>
        <c:crosses val="autoZero"/>
        <c:auto val="1"/>
        <c:lblAlgn val="ctr"/>
        <c:lblOffset val="100"/>
        <c:noMultiLvlLbl val="0"/>
      </c:catAx>
      <c:valAx>
        <c:axId val="232026112"/>
        <c:scaling>
          <c:orientation val="minMax"/>
        </c:scaling>
        <c:delete val="0"/>
        <c:axPos val="l"/>
        <c:numFmt formatCode="0%" sourceLinked="1"/>
        <c:majorTickMark val="out"/>
        <c:minorTickMark val="none"/>
        <c:tickLblPos val="nextTo"/>
        <c:spPr>
          <a:ln w="22225">
            <a:solidFill>
              <a:sysClr val="windowText" lastClr="000000"/>
            </a:solidFill>
          </a:ln>
        </c:spPr>
        <c:txPr>
          <a:bodyPr/>
          <a:lstStyle/>
          <a:p>
            <a:pPr>
              <a:defRPr lang="ja-JP" sz="1200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232012032"/>
        <c:crosses val="autoZero"/>
        <c:crossBetween val="between"/>
        <c:majorUnit val="0.2"/>
      </c:valAx>
    </c:plotArea>
    <c:legend>
      <c:legendPos val="b"/>
      <c:layout>
        <c:manualLayout>
          <c:xMode val="edge"/>
          <c:yMode val="edge"/>
          <c:x val="0.29654615226772268"/>
          <c:y val="5.1660185905269787E-2"/>
          <c:w val="0.44923896764946386"/>
          <c:h val="5.4129303093307095E-2"/>
        </c:manualLayout>
      </c:layout>
      <c:overlay val="0"/>
      <c:txPr>
        <a:bodyPr/>
        <a:lstStyle/>
        <a:p>
          <a:pPr>
            <a:defRPr lang="ja-JP" sz="1400">
              <a:latin typeface="Arial" pitchFamily="34" charset="0"/>
              <a:cs typeface="Arial" pitchFamily="34" charset="0"/>
            </a:defRPr>
          </a:pPr>
          <a:endParaRPr lang="ja-JP"/>
        </a:p>
      </c:txPr>
    </c:legend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945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023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0420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649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820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912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102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75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190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314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809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17500-10AF-4724-AA45-383E642971DF}" type="datetimeFigureOut">
              <a:rPr kumimoji="1" lang="ja-JP" altLang="en-US" smtClean="0"/>
              <a:t>2021/1/5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2EB37-3324-415D-BF91-EB60049C677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681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/>
          <p:nvPr/>
        </p:nvSpPr>
        <p:spPr>
          <a:xfrm>
            <a:off x="2294985" y="1497538"/>
            <a:ext cx="5353050" cy="1909763"/>
          </a:xfrm>
          <a:custGeom>
            <a:avLst/>
            <a:gdLst>
              <a:gd name="connsiteX0" fmla="*/ 0 w 5353050"/>
              <a:gd name="connsiteY0" fmla="*/ 0 h 1909763"/>
              <a:gd name="connsiteX1" fmla="*/ 895350 w 5353050"/>
              <a:gd name="connsiteY1" fmla="*/ 276225 h 1909763"/>
              <a:gd name="connsiteX2" fmla="*/ 1471612 w 5353050"/>
              <a:gd name="connsiteY2" fmla="*/ 276225 h 1909763"/>
              <a:gd name="connsiteX3" fmla="*/ 2381250 w 5353050"/>
              <a:gd name="connsiteY3" fmla="*/ 490538 h 1909763"/>
              <a:gd name="connsiteX4" fmla="*/ 2962275 w 5353050"/>
              <a:gd name="connsiteY4" fmla="*/ 490538 h 1909763"/>
              <a:gd name="connsiteX5" fmla="*/ 3867150 w 5353050"/>
              <a:gd name="connsiteY5" fmla="*/ 1614488 h 1909763"/>
              <a:gd name="connsiteX6" fmla="*/ 4452937 w 5353050"/>
              <a:gd name="connsiteY6" fmla="*/ 1614488 h 1909763"/>
              <a:gd name="connsiteX7" fmla="*/ 5353050 w 5353050"/>
              <a:gd name="connsiteY7" fmla="*/ 1909763 h 1909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53050" h="1909763">
                <a:moveTo>
                  <a:pt x="0" y="0"/>
                </a:moveTo>
                <a:lnTo>
                  <a:pt x="895350" y="276225"/>
                </a:lnTo>
                <a:lnTo>
                  <a:pt x="1471612" y="276225"/>
                </a:lnTo>
                <a:lnTo>
                  <a:pt x="2381250" y="490538"/>
                </a:lnTo>
                <a:lnTo>
                  <a:pt x="2962275" y="490538"/>
                </a:lnTo>
                <a:lnTo>
                  <a:pt x="3867150" y="1614488"/>
                </a:lnTo>
                <a:lnTo>
                  <a:pt x="4452937" y="1614488"/>
                </a:lnTo>
                <a:lnTo>
                  <a:pt x="5353050" y="1909763"/>
                </a:lnTo>
              </a:path>
            </a:pathLst>
          </a:cu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12" name="フリーフォーム 11"/>
          <p:cNvSpPr/>
          <p:nvPr/>
        </p:nvSpPr>
        <p:spPr>
          <a:xfrm>
            <a:off x="2288488" y="1733443"/>
            <a:ext cx="5348287" cy="2609850"/>
          </a:xfrm>
          <a:custGeom>
            <a:avLst/>
            <a:gdLst>
              <a:gd name="connsiteX0" fmla="*/ 0 w 5348287"/>
              <a:gd name="connsiteY0" fmla="*/ 0 h 2609850"/>
              <a:gd name="connsiteX1" fmla="*/ 890587 w 5348287"/>
              <a:gd name="connsiteY1" fmla="*/ 176213 h 2609850"/>
              <a:gd name="connsiteX2" fmla="*/ 1485900 w 5348287"/>
              <a:gd name="connsiteY2" fmla="*/ 180975 h 2609850"/>
              <a:gd name="connsiteX3" fmla="*/ 2371725 w 5348287"/>
              <a:gd name="connsiteY3" fmla="*/ 566738 h 2609850"/>
              <a:gd name="connsiteX4" fmla="*/ 2962275 w 5348287"/>
              <a:gd name="connsiteY4" fmla="*/ 566738 h 2609850"/>
              <a:gd name="connsiteX5" fmla="*/ 3867150 w 5348287"/>
              <a:gd name="connsiteY5" fmla="*/ 1909763 h 2609850"/>
              <a:gd name="connsiteX6" fmla="*/ 4448175 w 5348287"/>
              <a:gd name="connsiteY6" fmla="*/ 1909763 h 2609850"/>
              <a:gd name="connsiteX7" fmla="*/ 5348287 w 5348287"/>
              <a:gd name="connsiteY7" fmla="*/ 2609850 h 2609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48287" h="2609850">
                <a:moveTo>
                  <a:pt x="0" y="0"/>
                </a:moveTo>
                <a:lnTo>
                  <a:pt x="890587" y="176213"/>
                </a:lnTo>
                <a:lnTo>
                  <a:pt x="1485900" y="180975"/>
                </a:lnTo>
                <a:lnTo>
                  <a:pt x="2371725" y="566738"/>
                </a:lnTo>
                <a:lnTo>
                  <a:pt x="2962275" y="566738"/>
                </a:lnTo>
                <a:lnTo>
                  <a:pt x="3867150" y="1909763"/>
                </a:lnTo>
                <a:lnTo>
                  <a:pt x="4448175" y="1909763"/>
                </a:lnTo>
                <a:lnTo>
                  <a:pt x="5348287" y="2609850"/>
                </a:lnTo>
              </a:path>
            </a:pathLst>
          </a:cu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-255472" y="2787426"/>
            <a:ext cx="1508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Arial" pitchFamily="34" charset="0"/>
                <a:cs typeface="Arial" pitchFamily="34" charset="0"/>
              </a:rPr>
              <a:t>Proportion (%)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" name="直線コネクタ 2"/>
          <p:cNvCxnSpPr/>
          <p:nvPr/>
        </p:nvCxnSpPr>
        <p:spPr>
          <a:xfrm>
            <a:off x="1695649" y="1488660"/>
            <a:ext cx="6516210" cy="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9642094"/>
              </p:ext>
            </p:extLst>
          </p:nvPr>
        </p:nvGraphicFramePr>
        <p:xfrm>
          <a:off x="646294" y="548680"/>
          <a:ext cx="8162925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2026223" y="5390906"/>
            <a:ext cx="51395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Categories </a:t>
            </a:r>
            <a:r>
              <a:rPr lang="en-US" altLang="ja-JP" sz="1600" dirty="0">
                <a:latin typeface="Arial" pitchFamily="34" charset="0"/>
                <a:cs typeface="Arial" pitchFamily="34" charset="0"/>
              </a:rPr>
              <a:t>of support or long-term care </a:t>
            </a:r>
            <a:r>
              <a:rPr lang="en-US" altLang="ja-JP" sz="1600" dirty="0" smtClean="0">
                <a:latin typeface="Arial" pitchFamily="34" charset="0"/>
                <a:cs typeface="Arial" pitchFamily="34" charset="0"/>
              </a:rPr>
              <a:t>requirements</a:t>
            </a:r>
            <a:endParaRPr kumimoji="1" lang="ja-JP" altLang="en-US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直線コネクタ 9"/>
          <p:cNvCxnSpPr/>
          <p:nvPr/>
        </p:nvCxnSpPr>
        <p:spPr>
          <a:xfrm>
            <a:off x="1349330" y="5390906"/>
            <a:ext cx="727280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763936"/>
              </p:ext>
            </p:extLst>
          </p:nvPr>
        </p:nvGraphicFramePr>
        <p:xfrm>
          <a:off x="1224629" y="4795741"/>
          <a:ext cx="7442775" cy="5619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885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85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85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885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885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619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(n=105)</a:t>
                      </a:r>
                      <a:b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No certification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(n=46)</a:t>
                      </a:r>
                      <a:b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Requiring support </a:t>
                      </a:r>
                    </a:p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levels 1 to</a:t>
                      </a:r>
                      <a:r>
                        <a:rPr lang="en-US" sz="1200" u="none" strike="noStrike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(n=72)</a:t>
                      </a:r>
                      <a:b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Requiring long-term</a:t>
                      </a:r>
                    </a:p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care level 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(n=54)</a:t>
                      </a:r>
                      <a:b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Requiring long-term</a:t>
                      </a:r>
                    </a:p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care levels 2 to</a:t>
                      </a:r>
                      <a:r>
                        <a:rPr lang="en-US" sz="1200" u="none" strike="noStrike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(n=69)</a:t>
                      </a:r>
                      <a:br>
                        <a:rPr lang="en-US" sz="11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Requiring long-term</a:t>
                      </a:r>
                    </a:p>
                    <a:p>
                      <a:pPr algn="ctr" fontAlgn="ctr"/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care levels 4</a:t>
                      </a:r>
                      <a:r>
                        <a:rPr lang="en-US" sz="1200" u="none" strike="noStrike" baseline="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 to </a:t>
                      </a:r>
                      <a:r>
                        <a:rPr lang="en-US" sz="1200" u="none" strike="noStrike" dirty="0"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42660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1641</TotalTime>
  <Words>26</Words>
  <Application>Microsoft Office PowerPoint</Application>
  <PresentationFormat>画面に合わせる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Office ​​テーマ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二宮利治</dc:creator>
  <cp:lastModifiedBy>ohara77@npsych.med.kyushu-u.ac.jp</cp:lastModifiedBy>
  <cp:revision>48</cp:revision>
  <dcterms:created xsi:type="dcterms:W3CDTF">2020-08-10T21:52:19Z</dcterms:created>
  <dcterms:modified xsi:type="dcterms:W3CDTF">2021-01-05T05:24:59Z</dcterms:modified>
</cp:coreProperties>
</file>