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0"/>
  </p:normalViewPr>
  <p:slideViewPr>
    <p:cSldViewPr snapToGrid="0" showGuides="1">
      <p:cViewPr varScale="1">
        <p:scale>
          <a:sx n="51" d="100"/>
          <a:sy n="51" d="100"/>
        </p:scale>
        <p:origin x="644" y="44"/>
      </p:cViewPr>
      <p:guideLst>
        <p:guide orient="horz" pos="136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814159896145155E-2"/>
          <c:y val="0.19779510739347608"/>
          <c:w val="0.89789533585650183"/>
          <c:h val="0.76179117137829067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Home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No</c:v>
                </c:pt>
                <c:pt idx="1">
                  <c:v>Independence</c:v>
                </c:pt>
                <c:pt idx="2">
                  <c:v>1</c:v>
                </c:pt>
                <c:pt idx="3">
                  <c:v>2a</c:v>
                </c:pt>
                <c:pt idx="4">
                  <c:v>2b</c:v>
                </c:pt>
                <c:pt idx="5">
                  <c:v>3a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92.38</c:v>
                </c:pt>
                <c:pt idx="1">
                  <c:v>59.09</c:v>
                </c:pt>
                <c:pt idx="2">
                  <c:v>63.41</c:v>
                </c:pt>
                <c:pt idx="3">
                  <c:v>70.959999999999994</c:v>
                </c:pt>
                <c:pt idx="4">
                  <c:v>51.85</c:v>
                </c:pt>
                <c:pt idx="5">
                  <c:v>13.12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F8-4C01-BAF5-EF03A784C87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Hospital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No</c:v>
                </c:pt>
                <c:pt idx="1">
                  <c:v>Independence</c:v>
                </c:pt>
                <c:pt idx="2">
                  <c:v>1</c:v>
                </c:pt>
                <c:pt idx="3">
                  <c:v>2a</c:v>
                </c:pt>
                <c:pt idx="4">
                  <c:v>2b</c:v>
                </c:pt>
                <c:pt idx="5">
                  <c:v>3a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7.62</c:v>
                </c:pt>
                <c:pt idx="1">
                  <c:v>18.18</c:v>
                </c:pt>
                <c:pt idx="2">
                  <c:v>14.63</c:v>
                </c:pt>
                <c:pt idx="3">
                  <c:v>8.06</c:v>
                </c:pt>
                <c:pt idx="4">
                  <c:v>16.670000000000002</c:v>
                </c:pt>
                <c:pt idx="5">
                  <c:v>22.95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F8-4C01-BAF5-EF03A784C87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Healthcare facility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/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B6F8-4C01-BAF5-EF03A784C87B}"/>
                </c:ext>
              </c:extLst>
            </c:dLbl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No</c:v>
                </c:pt>
                <c:pt idx="1">
                  <c:v>Independence</c:v>
                </c:pt>
                <c:pt idx="2">
                  <c:v>1</c:v>
                </c:pt>
                <c:pt idx="3">
                  <c:v>2a</c:v>
                </c:pt>
                <c:pt idx="4">
                  <c:v>2b</c:v>
                </c:pt>
                <c:pt idx="5">
                  <c:v>3a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0</c:v>
                </c:pt>
                <c:pt idx="1">
                  <c:v>22.73</c:v>
                </c:pt>
                <c:pt idx="2">
                  <c:v>21.95</c:v>
                </c:pt>
                <c:pt idx="3">
                  <c:v>20.97</c:v>
                </c:pt>
                <c:pt idx="4">
                  <c:v>31.48</c:v>
                </c:pt>
                <c:pt idx="5">
                  <c:v>63.93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6F8-4C01-BAF5-EF03A784C87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31914112"/>
        <c:axId val="231924096"/>
      </c:barChart>
      <c:catAx>
        <c:axId val="231914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noFill/>
          <a:ln w="222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1924096"/>
        <c:crosses val="autoZero"/>
        <c:auto val="1"/>
        <c:lblAlgn val="ctr"/>
        <c:lblOffset val="100"/>
        <c:noMultiLvlLbl val="0"/>
      </c:catAx>
      <c:valAx>
        <c:axId val="231924096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spPr>
          <a:noFill/>
          <a:ln w="2222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191411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4542011220343837"/>
          <c:y val="1.3137291157801366E-2"/>
          <c:w val="0.5091597755931232"/>
          <c:h val="0.134682196219739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945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023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420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64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820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12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02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75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90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314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809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81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 14"/>
          <p:cNvSpPr/>
          <p:nvPr/>
        </p:nvSpPr>
        <p:spPr>
          <a:xfrm>
            <a:off x="2121154" y="1634257"/>
            <a:ext cx="5700712" cy="2524125"/>
          </a:xfrm>
          <a:custGeom>
            <a:avLst/>
            <a:gdLst>
              <a:gd name="connsiteX0" fmla="*/ 0 w 5700712"/>
              <a:gd name="connsiteY0" fmla="*/ 0 h 2524125"/>
              <a:gd name="connsiteX1" fmla="*/ 762000 w 5700712"/>
              <a:gd name="connsiteY1" fmla="*/ 1066800 h 2524125"/>
              <a:gd name="connsiteX2" fmla="*/ 1252537 w 5700712"/>
              <a:gd name="connsiteY2" fmla="*/ 1066800 h 2524125"/>
              <a:gd name="connsiteX3" fmla="*/ 1995487 w 5700712"/>
              <a:gd name="connsiteY3" fmla="*/ 923925 h 2524125"/>
              <a:gd name="connsiteX4" fmla="*/ 2476500 w 5700712"/>
              <a:gd name="connsiteY4" fmla="*/ 923925 h 2524125"/>
              <a:gd name="connsiteX5" fmla="*/ 3233737 w 5700712"/>
              <a:gd name="connsiteY5" fmla="*/ 681038 h 2524125"/>
              <a:gd name="connsiteX6" fmla="*/ 3719512 w 5700712"/>
              <a:gd name="connsiteY6" fmla="*/ 681038 h 2524125"/>
              <a:gd name="connsiteX7" fmla="*/ 4471987 w 5700712"/>
              <a:gd name="connsiteY7" fmla="*/ 1300163 h 2524125"/>
              <a:gd name="connsiteX8" fmla="*/ 4962525 w 5700712"/>
              <a:gd name="connsiteY8" fmla="*/ 1300163 h 2524125"/>
              <a:gd name="connsiteX9" fmla="*/ 5700712 w 5700712"/>
              <a:gd name="connsiteY9" fmla="*/ 2524125 h 25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00712" h="2524125">
                <a:moveTo>
                  <a:pt x="0" y="0"/>
                </a:moveTo>
                <a:lnTo>
                  <a:pt x="762000" y="1066800"/>
                </a:lnTo>
                <a:lnTo>
                  <a:pt x="1252537" y="1066800"/>
                </a:lnTo>
                <a:lnTo>
                  <a:pt x="1995487" y="923925"/>
                </a:lnTo>
                <a:lnTo>
                  <a:pt x="2476500" y="923925"/>
                </a:lnTo>
                <a:lnTo>
                  <a:pt x="3233737" y="681038"/>
                </a:lnTo>
                <a:lnTo>
                  <a:pt x="3719512" y="681038"/>
                </a:lnTo>
                <a:lnTo>
                  <a:pt x="4471987" y="1300163"/>
                </a:lnTo>
                <a:lnTo>
                  <a:pt x="4962525" y="1300163"/>
                </a:lnTo>
                <a:lnTo>
                  <a:pt x="5700712" y="2524125"/>
                </a:lnTo>
              </a:path>
            </a:pathLst>
          </a:cu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/>
          </a:p>
        </p:txBody>
      </p:sp>
      <p:sp>
        <p:nvSpPr>
          <p:cNvPr id="14" name="フリーフォーム 13"/>
          <p:cNvSpPr/>
          <p:nvPr/>
        </p:nvSpPr>
        <p:spPr>
          <a:xfrm>
            <a:off x="2112275" y="1396000"/>
            <a:ext cx="5700713" cy="2034000"/>
          </a:xfrm>
          <a:custGeom>
            <a:avLst/>
            <a:gdLst>
              <a:gd name="connsiteX0" fmla="*/ 0 w 5700713"/>
              <a:gd name="connsiteY0" fmla="*/ 0 h 2052638"/>
              <a:gd name="connsiteX1" fmla="*/ 757238 w 5700713"/>
              <a:gd name="connsiteY1" fmla="*/ 738188 h 2052638"/>
              <a:gd name="connsiteX2" fmla="*/ 1247775 w 5700713"/>
              <a:gd name="connsiteY2" fmla="*/ 738188 h 2052638"/>
              <a:gd name="connsiteX3" fmla="*/ 1995488 w 5700713"/>
              <a:gd name="connsiteY3" fmla="*/ 714375 h 2052638"/>
              <a:gd name="connsiteX4" fmla="*/ 2481263 w 5700713"/>
              <a:gd name="connsiteY4" fmla="*/ 714375 h 2052638"/>
              <a:gd name="connsiteX5" fmla="*/ 3224213 w 5700713"/>
              <a:gd name="connsiteY5" fmla="*/ 671513 h 2052638"/>
              <a:gd name="connsiteX6" fmla="*/ 3724275 w 5700713"/>
              <a:gd name="connsiteY6" fmla="*/ 671513 h 2052638"/>
              <a:gd name="connsiteX7" fmla="*/ 4467225 w 5700713"/>
              <a:gd name="connsiteY7" fmla="*/ 1009650 h 2052638"/>
              <a:gd name="connsiteX8" fmla="*/ 4948238 w 5700713"/>
              <a:gd name="connsiteY8" fmla="*/ 1009650 h 2052638"/>
              <a:gd name="connsiteX9" fmla="*/ 5700713 w 5700713"/>
              <a:gd name="connsiteY9" fmla="*/ 2052638 h 205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00713" h="2052638">
                <a:moveTo>
                  <a:pt x="0" y="0"/>
                </a:moveTo>
                <a:lnTo>
                  <a:pt x="757238" y="738188"/>
                </a:lnTo>
                <a:lnTo>
                  <a:pt x="1247775" y="738188"/>
                </a:lnTo>
                <a:lnTo>
                  <a:pt x="1995488" y="714375"/>
                </a:lnTo>
                <a:lnTo>
                  <a:pt x="2481263" y="714375"/>
                </a:lnTo>
                <a:lnTo>
                  <a:pt x="3224213" y="671513"/>
                </a:lnTo>
                <a:lnTo>
                  <a:pt x="3724275" y="671513"/>
                </a:lnTo>
                <a:lnTo>
                  <a:pt x="4467225" y="1009650"/>
                </a:lnTo>
                <a:lnTo>
                  <a:pt x="4948238" y="1009650"/>
                </a:lnTo>
                <a:lnTo>
                  <a:pt x="5700713" y="2052638"/>
                </a:lnTo>
              </a:path>
            </a:pathLst>
          </a:cu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-255472" y="2787426"/>
            <a:ext cx="1508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Proportion (%)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843808" y="58772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1646496" y="1400528"/>
            <a:ext cx="66600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グラフ 10"/>
          <p:cNvGraphicFramePr/>
          <p:nvPr>
            <p:extLst>
              <p:ext uri="{D42A27DB-BD31-4B8C-83A1-F6EECF244321}">
                <p14:modId xmlns:p14="http://schemas.microsoft.com/office/powerpoint/2010/main" val="660968133"/>
              </p:ext>
            </p:extLst>
          </p:nvPr>
        </p:nvGraphicFramePr>
        <p:xfrm>
          <a:off x="590754" y="576775"/>
          <a:ext cx="8257824" cy="4171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3044369" y="5277854"/>
            <a:ext cx="3900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>
                <a:latin typeface="Arial" pitchFamily="34" charset="0"/>
                <a:cs typeface="Arial" pitchFamily="34" charset="0"/>
              </a:rPr>
              <a:t>Grades of independence of daily </a:t>
            </a:r>
            <a:r>
              <a:rPr lang="en-US" altLang="ja-JP" sz="1600">
                <a:latin typeface="Arial" pitchFamily="34" charset="0"/>
                <a:cs typeface="Arial" pitchFamily="34" charset="0"/>
              </a:rPr>
              <a:t>living</a:t>
            </a:r>
            <a:r>
              <a:rPr lang="en-US" altLang="ja-JP" sz="1600" baseline="30000">
                <a:latin typeface="Arial" pitchFamily="34" charset="0"/>
                <a:cs typeface="Arial" pitchFamily="34" charset="0"/>
              </a:rPr>
              <a:t>a</a:t>
            </a:r>
            <a:r>
              <a:rPr lang="en-US" altLang="ja-JP" sz="1600" baseline="30000" dirty="0">
                <a:latin typeface="Arial" pitchFamily="34" charset="0"/>
                <a:cs typeface="Arial" pitchFamily="34" charset="0"/>
              </a:rPr>
              <a:t>)</a:t>
            </a:r>
            <a:endParaRPr kumimoji="1" lang="ja-JP" altLang="en-US" sz="1600" baseline="30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28855"/>
              </p:ext>
            </p:extLst>
          </p:nvPr>
        </p:nvGraphicFramePr>
        <p:xfrm>
          <a:off x="1233594" y="4650321"/>
          <a:ext cx="7442778" cy="5619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0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0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0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4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0463">
                  <a:extLst>
                    <a:ext uri="{9D8B030D-6E8A-4147-A177-3AD203B41FA5}">
                      <a16:colId xmlns:a16="http://schemas.microsoft.com/office/drawing/2014/main" val="2752581622"/>
                    </a:ext>
                  </a:extLst>
                </a:gridCol>
              </a:tblGrid>
              <a:tr h="561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(n=105)</a:t>
                      </a:r>
                      <a:b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 certification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(n=22)</a:t>
                      </a:r>
                      <a:b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altLang="ja-JP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Normal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(n=41)</a:t>
                      </a:r>
                      <a:b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Degree 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(n=62)</a:t>
                      </a:r>
                      <a:b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Degree </a:t>
                      </a:r>
                      <a:r>
                        <a:rPr lang="en-US" sz="120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IIa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(n=54)</a:t>
                      </a:r>
                      <a:b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Degree </a:t>
                      </a:r>
                      <a:r>
                        <a:rPr lang="en-US" sz="120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IIb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(n=61)</a:t>
                      </a:r>
                    </a:p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Degree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IIIa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or more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0" name="直線コネクタ 9"/>
          <p:cNvCxnSpPr/>
          <p:nvPr/>
        </p:nvCxnSpPr>
        <p:spPr>
          <a:xfrm>
            <a:off x="1349330" y="5224065"/>
            <a:ext cx="72728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8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32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二宮利治</dc:creator>
  <cp:lastModifiedBy>ohara77@npsych.med.kyushu-u.ac.jp</cp:lastModifiedBy>
  <cp:revision>49</cp:revision>
  <dcterms:created xsi:type="dcterms:W3CDTF">2020-08-10T21:52:19Z</dcterms:created>
  <dcterms:modified xsi:type="dcterms:W3CDTF">2021-01-05T05:24:19Z</dcterms:modified>
</cp:coreProperties>
</file>