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"/>
  </p:notesMasterIdLst>
  <p:sldIdLst>
    <p:sldId id="309" r:id="rId2"/>
    <p:sldId id="321" r:id="rId3"/>
  </p:sldIdLst>
  <p:sldSz cx="6858000" cy="9144000" type="screen4x3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650"/>
    <a:srgbClr val="E2F0D9"/>
    <a:srgbClr val="7030A0"/>
    <a:srgbClr val="00B050"/>
    <a:srgbClr val="3B3838"/>
    <a:srgbClr val="A56AD2"/>
    <a:srgbClr val="FFC1C1"/>
    <a:srgbClr val="D7B6F0"/>
    <a:srgbClr val="D1E6B5"/>
    <a:srgbClr val="FE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6400" autoAdjust="0"/>
  </p:normalViewPr>
  <p:slideViewPr>
    <p:cSldViewPr snapToGrid="0">
      <p:cViewPr varScale="1">
        <p:scale>
          <a:sx n="56" d="100"/>
          <a:sy n="56" d="100"/>
        </p:scale>
        <p:origin x="2316" y="120"/>
      </p:cViewPr>
      <p:guideLst>
        <p:guide orient="horz" pos="288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7E97-40AE-9547-A038-CB7F8DE58C11}" type="datetimeFigureOut">
              <a:rPr lang="en-US" smtClean="0"/>
              <a:t>6/17/2021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2412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76102-5A3C-4341-A7DF-0CDBEA60F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3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Overexpression</a:t>
            </a:r>
            <a:r>
              <a:rPr lang="en-US" altLang="ko-KR" baseline="0" dirty="0" smtClean="0"/>
              <a:t> of </a:t>
            </a:r>
            <a:r>
              <a:rPr lang="en-US" altLang="ko-KR" baseline="0" dirty="0" err="1" smtClean="0"/>
              <a:t>Chemerin</a:t>
            </a:r>
            <a:r>
              <a:rPr lang="en-US" altLang="ko-KR" baseline="0" dirty="0" smtClean="0"/>
              <a:t> in mouse liver, increases BM MSC migration. </a:t>
            </a:r>
            <a:endParaRPr lang="en-US" altLang="ko-KR" baseline="0" dirty="0"/>
          </a:p>
          <a:p>
            <a:r>
              <a:rPr lang="en-US" altLang="ko-KR" baseline="0" dirty="0" smtClean="0"/>
              <a:t>This </a:t>
            </a:r>
            <a:r>
              <a:rPr lang="en-US" altLang="ko-KR" baseline="0" dirty="0" err="1" smtClean="0"/>
              <a:t>digrapm</a:t>
            </a:r>
            <a:r>
              <a:rPr lang="en-US" altLang="ko-KR" baseline="0" dirty="0" smtClean="0"/>
              <a:t> shows the map of cmv flag vector</a:t>
            </a:r>
          </a:p>
          <a:p>
            <a:r>
              <a:rPr lang="en-US" altLang="ko-KR" baseline="0" dirty="0" smtClean="0"/>
              <a:t>Red shows cmv promotor region and blue indicate coding region of </a:t>
            </a:r>
            <a:r>
              <a:rPr lang="en-US" altLang="ko-KR" baseline="0" dirty="0" err="1" smtClean="0"/>
              <a:t>chemeirn</a:t>
            </a:r>
            <a:r>
              <a:rPr lang="en-US" altLang="ko-KR" baseline="0" dirty="0" smtClean="0"/>
              <a:t> (bio informatics </a:t>
            </a:r>
            <a:r>
              <a:rPr lang="ko-KR" altLang="en-US" baseline="0" dirty="0" smtClean="0"/>
              <a:t>번호</a:t>
            </a:r>
            <a:r>
              <a:rPr lang="en-US" altLang="ko-KR" baseline="0" dirty="0" smtClean="0"/>
              <a:t> :NM)</a:t>
            </a:r>
          </a:p>
          <a:p>
            <a:endParaRPr lang="en-US" altLang="ko-KR" baseline="0" dirty="0" smtClean="0"/>
          </a:p>
          <a:p>
            <a:r>
              <a:rPr lang="en-US" altLang="ko-KR" baseline="0" dirty="0" err="1" smtClean="0"/>
              <a:t>Simplamatic</a:t>
            </a:r>
            <a:r>
              <a:rPr lang="en-US" altLang="ko-KR" baseline="0" dirty="0" smtClean="0"/>
              <a:t> of </a:t>
            </a:r>
            <a:r>
              <a:rPr lang="en-US" altLang="ko-KR" baseline="0" dirty="0" err="1" smtClean="0"/>
              <a:t>shecmatic</a:t>
            </a:r>
            <a:r>
              <a:rPr lang="en-US" altLang="ko-KR" baseline="0" dirty="0" smtClean="0"/>
              <a:t> diagram used for animal experiment 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This </a:t>
            </a:r>
            <a:r>
              <a:rPr lang="en-US" altLang="ko-KR" baseline="0" dirty="0" err="1" smtClean="0"/>
              <a:t>expoerienmt</a:t>
            </a:r>
            <a:r>
              <a:rPr lang="en-US" altLang="ko-KR" baseline="0" dirty="0" smtClean="0"/>
              <a:t> show overexpression of cmv chemerin in 293 t cell</a:t>
            </a:r>
          </a:p>
          <a:p>
            <a:r>
              <a:rPr lang="en-US" altLang="ko-KR" baseline="0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baseline="0" dirty="0" smtClean="0"/>
              <a:t> panel show tag of this protein</a:t>
            </a:r>
          </a:p>
          <a:p>
            <a:r>
              <a:rPr lang="en-US" altLang="ko-KR" baseline="0" dirty="0" err="1" smtClean="0"/>
              <a:t>Gapdh</a:t>
            </a:r>
            <a:r>
              <a:rPr lang="en-US" altLang="ko-KR" baseline="0" dirty="0" smtClean="0"/>
              <a:t> show same amount of protein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B.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76102-5A3C-4341-A7DF-0CDBEA60F75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40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12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49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3655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140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34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90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71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142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60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692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13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08DB5-4D22-49C8-A00F-F748A4ED472B}" type="datetimeFigureOut">
              <a:rPr lang="ko-KR" altLang="en-US" smtClean="0"/>
              <a:t>2021-06-17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CB426-0466-4C67-A396-C4D58900E5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4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5.wdp"/><Relationship Id="rId1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.wmf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emf"/><Relationship Id="rId20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openxmlformats.org/officeDocument/2006/relationships/image" Target="../media/image3.wmf"/><Relationship Id="rId10" Type="http://schemas.openxmlformats.org/officeDocument/2006/relationships/image" Target="../media/image7.png"/><Relationship Id="rId19" Type="http://schemas.openxmlformats.org/officeDocument/2006/relationships/image" Target="../media/image1.wmf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9.png"/><Relationship Id="rId22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그림 9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93" y="5637594"/>
            <a:ext cx="1879246" cy="1409435"/>
          </a:xfrm>
          <a:prstGeom prst="rect">
            <a:avLst/>
          </a:prstGeom>
          <a:ln>
            <a:noFill/>
          </a:ln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93" y="7074793"/>
            <a:ext cx="1879246" cy="14094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93" y="4200953"/>
            <a:ext cx="1879246" cy="1409435"/>
          </a:xfrm>
          <a:prstGeom prst="rect">
            <a:avLst/>
          </a:prstGeom>
          <a:ln>
            <a:noFill/>
          </a:ln>
        </p:spPr>
      </p:pic>
      <p:sp>
        <p:nvSpPr>
          <p:cNvPr id="96" name="TextBox 95"/>
          <p:cNvSpPr txBox="1"/>
          <p:nvPr/>
        </p:nvSpPr>
        <p:spPr>
          <a:xfrm>
            <a:off x="790015" y="3964422"/>
            <a:ext cx="96462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ko-KR" alt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655095" y="3930942"/>
            <a:ext cx="1570248" cy="2616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Secreted </a:t>
            </a:r>
            <a:r>
              <a:rPr lang="en-US" altLang="ko-KR" sz="11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aChemerin</a:t>
            </a:r>
            <a:endParaRPr lang="ko-KR" alt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185783" y="6205871"/>
            <a:ext cx="3497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185783" y="4855214"/>
            <a:ext cx="3497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0h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107237" y="7558378"/>
            <a:ext cx="42832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12h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pic>
        <p:nvPicPr>
          <p:cNvPr id="101" name="그림 10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259" y="4200953"/>
            <a:ext cx="1879246" cy="1409435"/>
          </a:xfrm>
          <a:prstGeom prst="rect">
            <a:avLst/>
          </a:prstGeom>
          <a:ln>
            <a:noFill/>
          </a:ln>
        </p:spPr>
      </p:pic>
      <p:pic>
        <p:nvPicPr>
          <p:cNvPr id="102" name="그림 101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259" y="5638963"/>
            <a:ext cx="1879246" cy="1409435"/>
          </a:xfrm>
          <a:prstGeom prst="rect">
            <a:avLst/>
          </a:prstGeom>
          <a:ln>
            <a:noFill/>
          </a:ln>
        </p:spPr>
      </p:pic>
      <p:pic>
        <p:nvPicPr>
          <p:cNvPr id="103" name="그림 102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259" y="7076972"/>
            <a:ext cx="1879246" cy="1409435"/>
          </a:xfrm>
          <a:prstGeom prst="rect">
            <a:avLst/>
          </a:prstGeom>
          <a:ln>
            <a:noFill/>
          </a:ln>
        </p:spPr>
      </p:pic>
      <p:cxnSp>
        <p:nvCxnSpPr>
          <p:cNvPr id="128" name="직선 연결선 127"/>
          <p:cNvCxnSpPr/>
          <p:nvPr/>
        </p:nvCxnSpPr>
        <p:spPr>
          <a:xfrm>
            <a:off x="1097907" y="4203795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직선 연결선 128"/>
          <p:cNvCxnSpPr/>
          <p:nvPr/>
        </p:nvCxnSpPr>
        <p:spPr>
          <a:xfrm flipH="1">
            <a:off x="1756048" y="4212645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직선 연결선 134"/>
          <p:cNvCxnSpPr/>
          <p:nvPr/>
        </p:nvCxnSpPr>
        <p:spPr>
          <a:xfrm>
            <a:off x="1097907" y="5648488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직선 연결선 135"/>
          <p:cNvCxnSpPr/>
          <p:nvPr/>
        </p:nvCxnSpPr>
        <p:spPr>
          <a:xfrm flipH="1">
            <a:off x="1756048" y="5657338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>
            <a:off x="1097907" y="7063912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37"/>
          <p:cNvCxnSpPr/>
          <p:nvPr/>
        </p:nvCxnSpPr>
        <p:spPr>
          <a:xfrm flipH="1">
            <a:off x="1756048" y="7072762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직선 연결선 138"/>
          <p:cNvCxnSpPr/>
          <p:nvPr/>
        </p:nvCxnSpPr>
        <p:spPr>
          <a:xfrm>
            <a:off x="3060057" y="4203795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직선 연결선 139"/>
          <p:cNvCxnSpPr/>
          <p:nvPr/>
        </p:nvCxnSpPr>
        <p:spPr>
          <a:xfrm flipH="1">
            <a:off x="3718198" y="4212645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직선 연결선 140"/>
          <p:cNvCxnSpPr/>
          <p:nvPr/>
        </p:nvCxnSpPr>
        <p:spPr>
          <a:xfrm>
            <a:off x="3060057" y="5639638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직선 연결선 141"/>
          <p:cNvCxnSpPr/>
          <p:nvPr/>
        </p:nvCxnSpPr>
        <p:spPr>
          <a:xfrm flipH="1">
            <a:off x="3718198" y="5648488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직선 연결선 142"/>
          <p:cNvCxnSpPr/>
          <p:nvPr/>
        </p:nvCxnSpPr>
        <p:spPr>
          <a:xfrm>
            <a:off x="3060057" y="7085687"/>
            <a:ext cx="0" cy="140806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직선 연결선 143"/>
          <p:cNvCxnSpPr/>
          <p:nvPr/>
        </p:nvCxnSpPr>
        <p:spPr>
          <a:xfrm flipH="1">
            <a:off x="3718198" y="7094537"/>
            <a:ext cx="3850" cy="138969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6" name="그림 14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85284" y="4520995"/>
            <a:ext cx="2160000" cy="1626319"/>
          </a:xfrm>
          <a:prstGeom prst="rect">
            <a:avLst/>
          </a:prstGeom>
        </p:spPr>
      </p:pic>
      <p:pic>
        <p:nvPicPr>
          <p:cNvPr id="149" name="그림 14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90397" y="6721341"/>
            <a:ext cx="2160000" cy="1626319"/>
          </a:xfrm>
          <a:prstGeom prst="rect">
            <a:avLst/>
          </a:prstGeom>
        </p:spPr>
      </p:pic>
      <p:sp>
        <p:nvSpPr>
          <p:cNvPr id="154" name="직사각형 153"/>
          <p:cNvSpPr/>
          <p:nvPr/>
        </p:nvSpPr>
        <p:spPr>
          <a:xfrm>
            <a:off x="5073041" y="4466427"/>
            <a:ext cx="13500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of migration</a:t>
            </a:r>
            <a:endParaRPr lang="ko-KR" alt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571772" y="4400625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93323" y="3648662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hBM</a:t>
            </a:r>
            <a:r>
              <a:rPr lang="en-US" altLang="ko-KR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-MSC</a:t>
            </a:r>
            <a:endParaRPr lang="ko-KR" altLang="en-US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020550" y="536390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prstClr val="black"/>
                </a:solidFill>
              </a:rPr>
              <a:t>**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62321" y="708478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prstClr val="black"/>
                </a:solidFill>
              </a:rPr>
              <a:t>*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graphicFrame>
        <p:nvGraphicFramePr>
          <p:cNvPr id="90" name="개체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769139"/>
              </p:ext>
            </p:extLst>
          </p:nvPr>
        </p:nvGraphicFramePr>
        <p:xfrm>
          <a:off x="4142014" y="1749480"/>
          <a:ext cx="10795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9" name="Image" r:id="rId18" imgW="676440" imgH="242280" progId="Photoshop.Image.13">
                  <p:embed/>
                </p:oleObj>
              </mc:Choice>
              <mc:Fallback>
                <p:oleObj name="Image" r:id="rId18" imgW="676440" imgH="2422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142014" y="1749480"/>
                        <a:ext cx="1079500" cy="38893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개체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946724"/>
              </p:ext>
            </p:extLst>
          </p:nvPr>
        </p:nvGraphicFramePr>
        <p:xfrm>
          <a:off x="2174348" y="1766541"/>
          <a:ext cx="1080000" cy="38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0" name="Image" r:id="rId20" imgW="676440" imgH="242280" progId="Photoshop.Image.13">
                  <p:embed/>
                </p:oleObj>
              </mc:Choice>
              <mc:Fallback>
                <p:oleObj name="Image" r:id="rId20" imgW="676440" imgH="2422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174348" y="1766541"/>
                        <a:ext cx="1080000" cy="38788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개체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725418"/>
              </p:ext>
            </p:extLst>
          </p:nvPr>
        </p:nvGraphicFramePr>
        <p:xfrm>
          <a:off x="2174848" y="2232610"/>
          <a:ext cx="10795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1" name="Image" r:id="rId22" imgW="644400" imgH="230040" progId="Photoshop.Image.13">
                  <p:embed/>
                </p:oleObj>
              </mc:Choice>
              <mc:Fallback>
                <p:oleObj name="Image" r:id="rId22" imgW="644400" imgH="2300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174848" y="2232610"/>
                        <a:ext cx="1079500" cy="38576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A00C42CF-B6B9-4A08-9FB9-9A1A7EB95981}"/>
              </a:ext>
            </a:extLst>
          </p:cNvPr>
          <p:cNvSpPr txBox="1"/>
          <p:nvPr/>
        </p:nvSpPr>
        <p:spPr>
          <a:xfrm>
            <a:off x="1272327" y="1830355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Chemerin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A00C42CF-B6B9-4A08-9FB9-9A1A7EB95981}"/>
              </a:ext>
            </a:extLst>
          </p:cNvPr>
          <p:cNvSpPr txBox="1"/>
          <p:nvPr/>
        </p:nvSpPr>
        <p:spPr>
          <a:xfrm>
            <a:off x="1445909" y="2271602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621" y="94165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03005" y="1135914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293T</a:t>
            </a:r>
            <a:endParaRPr lang="ko-KR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9621" y="346854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21" y="85670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직선 화살표 연결선 60"/>
          <p:cNvCxnSpPr/>
          <p:nvPr/>
        </p:nvCxnSpPr>
        <p:spPr>
          <a:xfrm>
            <a:off x="5140257" y="2055200"/>
            <a:ext cx="327927" cy="77014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2" name="직선 화살표 연결선 61"/>
          <p:cNvCxnSpPr/>
          <p:nvPr/>
        </p:nvCxnSpPr>
        <p:spPr>
          <a:xfrm flipV="1">
            <a:off x="5092238" y="1749186"/>
            <a:ext cx="332748" cy="83452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9" name="직선 화살표 연결선 68"/>
          <p:cNvCxnSpPr/>
          <p:nvPr/>
        </p:nvCxnSpPr>
        <p:spPr>
          <a:xfrm flipV="1">
            <a:off x="3155210" y="1860497"/>
            <a:ext cx="332748" cy="83452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3423863" y="1743023"/>
            <a:ext cx="6046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altLang="ko-KR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19KDa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직선 연결선 59"/>
          <p:cNvCxnSpPr/>
          <p:nvPr/>
        </p:nvCxnSpPr>
        <p:spPr>
          <a:xfrm>
            <a:off x="2281591" y="1366263"/>
            <a:ext cx="887581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1011877" y="1401500"/>
            <a:ext cx="12266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CMV-</a:t>
            </a:r>
            <a:r>
              <a:rPr kumimoji="0" lang="en-US" altLang="ko-KR" sz="105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aChemerin</a:t>
            </a:r>
            <a:endParaRPr kumimoji="0" lang="ko-KR" altLang="en-US" sz="105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2446995" y="1351812"/>
            <a:ext cx="351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312744" y="1125396"/>
            <a:ext cx="837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Cell lysate</a:t>
            </a:r>
            <a:endParaRPr kumimoji="0" lang="ko-KR" alt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407621" y="1985650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Chemerin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77361" y="1572604"/>
            <a:ext cx="1085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+N-signal peptide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419483" y="2144939"/>
            <a:ext cx="6046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~16KDa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424050" y="1722697"/>
            <a:ext cx="6046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~19KDa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2824411" y="1370671"/>
            <a:ext cx="351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직선 연결선 78"/>
          <p:cNvCxnSpPr/>
          <p:nvPr/>
        </p:nvCxnSpPr>
        <p:spPr>
          <a:xfrm>
            <a:off x="4225343" y="1364577"/>
            <a:ext cx="887581" cy="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4390747" y="1350126"/>
            <a:ext cx="351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256496" y="1123710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supernant</a:t>
            </a:r>
            <a:endParaRPr kumimoji="0" lang="ko-KR" alt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4768163" y="1368985"/>
            <a:ext cx="351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374186" y="5974967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aChemerin</a:t>
            </a:r>
            <a:endParaRPr kumimoji="0" lang="ko-KR" alt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5195968" y="5946968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6081841" y="5958946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5568007" y="4232101"/>
            <a:ext cx="3497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102468" y="6717997"/>
            <a:ext cx="13500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of migration</a:t>
            </a:r>
            <a:endParaRPr lang="ko-KR" alt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01199" y="6652195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384563" y="8150337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aChemerin</a:t>
            </a:r>
            <a:endParaRPr kumimoji="0" lang="ko-KR" alt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5206345" y="8122338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6092218" y="8134316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5526698" y="6484918"/>
            <a:ext cx="42832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12h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6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95160" y="643002"/>
            <a:ext cx="2140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latinLnBrk="1"/>
            <a:r>
              <a:rPr lang="en-CA" altLang="ko-KR" sz="1400" b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Mouse liver </a:t>
            </a:r>
            <a:r>
              <a:rPr lang="en-CA" altLang="ko-KR" sz="1400" b="1" dirty="0" err="1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gDNA</a:t>
            </a:r>
            <a:r>
              <a:rPr lang="en-CA" altLang="ko-KR" sz="1400" b="1" dirty="0" smtClean="0">
                <a:solidFill>
                  <a:prstClr val="black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PCR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621" y="85670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600" b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95396" y="1886001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latinLnBrk="1"/>
            <a:r>
              <a:rPr lang="en-US" altLang="ko-KR" sz="1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293T</a:t>
            </a:r>
            <a:endParaRPr lang="ko-KR" altLang="en-US" sz="10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8900000">
            <a:off x="2994463" y="1529125"/>
            <a:ext cx="5455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dirty="0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GFP</a:t>
            </a:r>
            <a:endParaRPr lang="ko-KR" altLang="en-US" sz="100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81763" y="1629914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5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en-US" altLang="ko-KR" sz="105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ector</a:t>
            </a:r>
            <a:endParaRPr kumimoji="0" lang="ko-KR" altLang="en-US" sz="105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2370919" y="1822703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3035899" y="1822703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47963" y="1867053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50" kern="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DiI</a:t>
            </a:r>
            <a:r>
              <a:rPr lang="en-US" altLang="ko-KR" sz="105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-hBM-MSCs</a:t>
            </a:r>
            <a:endParaRPr kumimoji="0" lang="ko-KR" altLang="en-US" sz="105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2369866" y="1595814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95E270CA-F53D-402D-8F6B-E953BA73C8EE}"/>
              </a:ext>
            </a:extLst>
          </p:cNvPr>
          <p:cNvSpPr txBox="1"/>
          <p:nvPr/>
        </p:nvSpPr>
        <p:spPr>
          <a:xfrm>
            <a:off x="3700812" y="1833189"/>
            <a:ext cx="35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8798250">
            <a:off x="3530522" y="1378496"/>
            <a:ext cx="10899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aChemerin</a:t>
            </a:r>
            <a:endParaRPr lang="ko-KR" altLang="en-US" sz="1000" b="1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8798250">
            <a:off x="4152052" y="1399642"/>
            <a:ext cx="10899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000" b="1" dirty="0" err="1" smtClean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aChemerin</a:t>
            </a:r>
            <a:endParaRPr lang="ko-KR" altLang="en-US" sz="1000" b="1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lum bright="20000" contrast="40000"/>
          </a:blip>
          <a:srcRect l="53250" t="65029" r="1226" b="9713"/>
          <a:stretch/>
        </p:blipFill>
        <p:spPr>
          <a:xfrm>
            <a:off x="1952402" y="2131334"/>
            <a:ext cx="2913904" cy="717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90765" y="2296401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141-bp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315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116466</TotalTime>
  <Words>145</Words>
  <Application>Microsoft Office PowerPoint</Application>
  <PresentationFormat>On-screen Show (4:3)</PresentationFormat>
  <Paragraphs>63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Theme</vt:lpstr>
      <vt:lpstr>Image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황인주</dc:creator>
  <cp:lastModifiedBy>Rajeshwari A.</cp:lastModifiedBy>
  <cp:revision>534</cp:revision>
  <cp:lastPrinted>2019-09-01T08:37:04Z</cp:lastPrinted>
  <dcterms:created xsi:type="dcterms:W3CDTF">2018-02-13T05:20:36Z</dcterms:created>
  <dcterms:modified xsi:type="dcterms:W3CDTF">2021-06-17T03:25:32Z</dcterms:modified>
</cp:coreProperties>
</file>