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907" r:id="rId2"/>
  </p:sldMasterIdLst>
  <p:sldIdLst>
    <p:sldId id="257" r:id="rId3"/>
    <p:sldId id="261" r:id="rId4"/>
    <p:sldId id="260" r:id="rId5"/>
    <p:sldId id="258" r:id="rId6"/>
    <p:sldId id="262" r:id="rId7"/>
  </p:sldIdLst>
  <p:sldSz cx="6858000" cy="9144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28" userDrawn="1">
          <p15:clr>
            <a:srgbClr val="A4A3A4"/>
          </p15:clr>
        </p15:guide>
        <p15:guide id="2" pos="96" userDrawn="1">
          <p15:clr>
            <a:srgbClr val="A4A3A4"/>
          </p15:clr>
        </p15:guide>
        <p15:guide id="3" orient="horz" pos="3447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jsa Aranäs" initials="CA" lastIdx="2" clrIdx="0">
    <p:extLst>
      <p:ext uri="{19B8F6BF-5375-455C-9EA6-DF929625EA0E}">
        <p15:presenceInfo xmlns:p15="http://schemas.microsoft.com/office/powerpoint/2012/main" userId="S::cajsa.aranas@gu.se::1bdf1a7e-994c-4d98-bb3b-1454526e22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4" autoAdjust="0"/>
    <p:restoredTop sz="97746" autoAdjust="0"/>
  </p:normalViewPr>
  <p:slideViewPr>
    <p:cSldViewPr snapToGrid="0" snapToObjects="1" showGuides="1">
      <p:cViewPr>
        <p:scale>
          <a:sx n="98" d="100"/>
          <a:sy n="98" d="100"/>
        </p:scale>
        <p:origin x="2680" y="-256"/>
      </p:cViewPr>
      <p:guideLst>
        <p:guide orient="horz" pos="1728"/>
        <p:guide pos="96"/>
        <p:guide orient="horz" pos="3447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13000" y="3033600"/>
            <a:ext cx="5940000" cy="1524000"/>
          </a:xfrm>
        </p:spPr>
        <p:txBody>
          <a:bodyPr anchorCtr="0"/>
          <a:lstStyle>
            <a:lvl1pPr algn="l">
              <a:defRPr sz="3600" b="1" i="0" cap="all" baseline="0">
                <a:latin typeface="Arial Narrow" panose="020B0606020202030204" pitchFamily="34" charset="0"/>
              </a:defRPr>
            </a:lvl1pPr>
          </a:lstStyle>
          <a:p>
            <a:r>
              <a:rPr lang="en-US" dirty="0">
                <a:effectLst/>
              </a:rPr>
              <a:t>Add presentation title</a:t>
            </a:r>
            <a:endParaRPr lang="en-US" noProof="0" dirty="0"/>
          </a:p>
        </p:txBody>
      </p:sp>
      <p:sp>
        <p:nvSpPr>
          <p:cNvPr id="13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513000" y="8316416"/>
            <a:ext cx="5940000" cy="288296"/>
          </a:xfrm>
        </p:spPr>
        <p:txBody>
          <a:bodyPr t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0" i="0" cap="all" baseline="0">
                <a:latin typeface="Arial Narrow"/>
              </a:defRPr>
            </a:lvl1pPr>
          </a:lstStyle>
          <a:p>
            <a:pPr lvl="0"/>
            <a:r>
              <a:rPr lang="en-US" noProof="0" dirty="0"/>
              <a:t>Click to add name and title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89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bild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-36512"/>
            <a:ext cx="6858000" cy="91805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507119" y="-5425"/>
            <a:ext cx="691200" cy="126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8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7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313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3447900" cy="9144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8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3512205" y="0"/>
            <a:ext cx="3345795" cy="451246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7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3512205" y="4631533"/>
            <a:ext cx="3345795" cy="451246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3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10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11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507119" y="-5425"/>
            <a:ext cx="691200" cy="126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549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Pictur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 hasCustomPrompt="1"/>
          </p:nvPr>
        </p:nvSpPr>
        <p:spPr>
          <a:xfrm>
            <a:off x="-2" y="-1"/>
            <a:ext cx="3896100" cy="29730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8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3950555" y="0"/>
            <a:ext cx="2907446" cy="9144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7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0" y="6170968"/>
            <a:ext cx="3896100" cy="29730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8" name="Platshållare för bild 2"/>
          <p:cNvSpPr>
            <a:spLocks noGrp="1"/>
          </p:cNvSpPr>
          <p:nvPr>
            <p:ph type="pic" idx="23" hasCustomPrompt="1"/>
          </p:nvPr>
        </p:nvSpPr>
        <p:spPr>
          <a:xfrm>
            <a:off x="0" y="3085484"/>
            <a:ext cx="3896100" cy="29730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4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25"/>
          </p:nvPr>
        </p:nvSpPr>
        <p:spPr/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507119" y="-5425"/>
            <a:ext cx="691200" cy="126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893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Pictur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0" y="1"/>
            <a:ext cx="6858000" cy="42145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2" name="Platshållare för bild 2"/>
          <p:cNvSpPr>
            <a:spLocks noGrp="1"/>
          </p:cNvSpPr>
          <p:nvPr>
            <p:ph type="pic" idx="14" hasCustomPrompt="1"/>
          </p:nvPr>
        </p:nvSpPr>
        <p:spPr>
          <a:xfrm>
            <a:off x="0" y="4320037"/>
            <a:ext cx="2241000" cy="482396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0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4617000" y="4320037"/>
            <a:ext cx="2241000" cy="482396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1" name="Platshållare för bild 2"/>
          <p:cNvSpPr>
            <a:spLocks noGrp="1"/>
          </p:cNvSpPr>
          <p:nvPr>
            <p:ph type="pic" idx="23" hasCustomPrompt="1"/>
          </p:nvPr>
        </p:nvSpPr>
        <p:spPr>
          <a:xfrm>
            <a:off x="2308500" y="4320037"/>
            <a:ext cx="2241000" cy="482396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4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10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13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507119" y="-5425"/>
            <a:ext cx="691200" cy="126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9375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d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74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50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4" name="Rubrik 4"/>
          <p:cNvSpPr>
            <a:spLocks noGrp="1"/>
          </p:cNvSpPr>
          <p:nvPr>
            <p:ph type="title" hasCustomPrompt="1"/>
          </p:nvPr>
        </p:nvSpPr>
        <p:spPr>
          <a:xfrm>
            <a:off x="405000" y="3230400"/>
            <a:ext cx="6048000" cy="1056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 anchor="t" anchorCtr="0">
            <a:noAutofit/>
          </a:bodyPr>
          <a:lstStyle>
            <a:lvl1pPr marL="0" marR="0" indent="0" algn="ctr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sv-SE" sz="3600" i="0" cap="all" baseline="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Narrow" panose="020B0606020202030204" pitchFamily="34" charset="0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Add Section header</a:t>
            </a:r>
          </a:p>
        </p:txBody>
      </p:sp>
    </p:spTree>
    <p:extLst>
      <p:ext uri="{BB962C8B-B14F-4D97-AF65-F5344CB8AC3E}">
        <p14:creationId xmlns:p14="http://schemas.microsoft.com/office/powerpoint/2010/main" val="310235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13000" y="2190977"/>
            <a:ext cx="5940000" cy="1524000"/>
          </a:xfrm>
        </p:spPr>
        <p:txBody>
          <a:bodyPr anchor="ctr" anchorCtr="0"/>
          <a:lstStyle>
            <a:lvl1pPr algn="l">
              <a:lnSpc>
                <a:spcPct val="100000"/>
              </a:lnSpc>
              <a:defRPr sz="3600" cap="all" baseline="0">
                <a:latin typeface="Arial Narrow" panose="020B0606020202030204" pitchFamily="34" charset="0"/>
              </a:defRPr>
            </a:lvl1pPr>
          </a:lstStyle>
          <a:p>
            <a:r>
              <a:rPr lang="en-US" dirty="0">
                <a:effectLst/>
              </a:rPr>
              <a:t>Add presentation title</a:t>
            </a:r>
            <a:endParaRPr lang="sv-SE" dirty="0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2000"/>
            <a:ext cx="6858000" cy="4572000"/>
          </a:xfrm>
        </p:spPr>
        <p:txBody>
          <a:bodyPr rtlCol="0" anchor="ctr" anchorCtr="1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 baseline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3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513000" y="3899661"/>
            <a:ext cx="5940000" cy="288296"/>
          </a:xfrm>
        </p:spPr>
        <p:txBody>
          <a:bodyPr tIns="0" bIns="0" anchor="ctr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="0" i="0" cap="all" baseline="0">
                <a:latin typeface="Arial Narrow"/>
              </a:defRPr>
            </a:lvl1pPr>
          </a:lstStyle>
          <a:p>
            <a:pPr lvl="0"/>
            <a:r>
              <a:rPr lang="en-US" noProof="0" dirty="0"/>
              <a:t>Click to add name and title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8954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513000" y="5916149"/>
            <a:ext cx="5940000" cy="1781848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sv-SE" sz="3600" cap="all" baseline="0" dirty="0">
                <a:latin typeface="Arial Narrow" panose="020B060602020203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dirty="0">
                <a:effectLst/>
              </a:rPr>
              <a:t>Add presentation title</a:t>
            </a:r>
            <a:endParaRPr lang="sv-SE" dirty="0"/>
          </a:p>
        </p:txBody>
      </p:sp>
      <p:sp>
        <p:nvSpPr>
          <p:cNvPr id="20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513000" y="8296909"/>
            <a:ext cx="5940000" cy="288296"/>
          </a:xfrm>
        </p:spPr>
        <p:txBody>
          <a:bodyPr tIns="0" bIns="0" anchor="ctr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="0" i="0" cap="all" baseline="0">
                <a:latin typeface="Arial Narrow"/>
              </a:defRPr>
            </a:lvl1pPr>
          </a:lstStyle>
          <a:p>
            <a:pPr lvl="0"/>
            <a:r>
              <a:rPr lang="en-US" noProof="0" dirty="0"/>
              <a:t>Click to add name and title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787691"/>
            <a:ext cx="6858000" cy="3648405"/>
          </a:xfrm>
        </p:spPr>
        <p:txBody>
          <a:bodyPr vert="horz" lIns="0" tIns="0" rIns="0" bIns="0" rtlCol="0" anchor="ctr" anchorCtr="1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baseline="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9714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43136"/>
            <a:ext cx="2240868" cy="4608512"/>
          </a:xfrm>
        </p:spPr>
        <p:txBody>
          <a:bodyPr tIns="0" bIns="0" rtlCol="0" anchor="ctr">
            <a:no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7" name="Platshållare för bild 7"/>
          <p:cNvSpPr>
            <a:spLocks noGrp="1"/>
          </p:cNvSpPr>
          <p:nvPr>
            <p:ph type="pic" sz="quarter" idx="14" hasCustomPrompt="1"/>
          </p:nvPr>
        </p:nvSpPr>
        <p:spPr>
          <a:xfrm>
            <a:off x="2311016" y="4543136"/>
            <a:ext cx="2235968" cy="4608512"/>
          </a:xfrm>
        </p:spPr>
        <p:txBody>
          <a:bodyPr vert="horz" lIns="0" tIns="0" rIns="0" bIns="0" rtlCol="0" anchor="ctr">
            <a:no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5" hasCustomPrompt="1"/>
          </p:nvPr>
        </p:nvSpPr>
        <p:spPr>
          <a:xfrm>
            <a:off x="4617132" y="4543136"/>
            <a:ext cx="2240868" cy="4608512"/>
          </a:xfrm>
        </p:spPr>
        <p:txBody>
          <a:bodyPr vert="horz" lIns="0" tIns="0" rIns="0" bIns="0" rtlCol="0" anchor="ctr">
            <a:no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3" name="Rubrik 1"/>
          <p:cNvSpPr>
            <a:spLocks noGrp="1"/>
          </p:cNvSpPr>
          <p:nvPr>
            <p:ph type="ctrTitle" hasCustomPrompt="1"/>
          </p:nvPr>
        </p:nvSpPr>
        <p:spPr>
          <a:xfrm>
            <a:off x="513000" y="2190977"/>
            <a:ext cx="5940000" cy="1524000"/>
          </a:xfr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sv-SE" sz="3600" cap="all" baseline="0" dirty="0">
                <a:latin typeface="Arial Narrow" panose="020B060602020203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dirty="0">
                <a:effectLst/>
              </a:rPr>
              <a:t>Add presentation title</a:t>
            </a:r>
            <a:endParaRPr lang="sv-SE" dirty="0"/>
          </a:p>
        </p:txBody>
      </p:sp>
      <p:sp>
        <p:nvSpPr>
          <p:cNvPr id="24" name="Platshållare för text 12"/>
          <p:cNvSpPr>
            <a:spLocks noGrp="1"/>
          </p:cNvSpPr>
          <p:nvPr>
            <p:ph type="body" sz="quarter" idx="16" hasCustomPrompt="1"/>
          </p:nvPr>
        </p:nvSpPr>
        <p:spPr>
          <a:xfrm>
            <a:off x="513000" y="3899661"/>
            <a:ext cx="5940000" cy="288296"/>
          </a:xfrm>
        </p:spPr>
        <p:txBody>
          <a:bodyPr tIns="0" bIns="0" anchor="ctr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="0" i="0" cap="all" baseline="0">
                <a:latin typeface="Arial Narrow"/>
              </a:defRPr>
            </a:lvl1pPr>
          </a:lstStyle>
          <a:p>
            <a:pPr lvl="0"/>
            <a:r>
              <a:rPr lang="en-US" noProof="0" dirty="0"/>
              <a:t>Click to add name and title</a:t>
            </a: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455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5616178" cy="5088467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Type your text or click on the icons below to insert object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053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rt Slide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tshållare för bild 2"/>
          <p:cNvSpPr>
            <a:spLocks noGrp="1"/>
          </p:cNvSpPr>
          <p:nvPr>
            <p:ph type="pic" idx="21" hasCustomPrompt="1"/>
          </p:nvPr>
        </p:nvSpPr>
        <p:spPr>
          <a:xfrm>
            <a:off x="4617132" y="4405371"/>
            <a:ext cx="2240868" cy="4756800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1" name="Platshållare för bild 2"/>
          <p:cNvSpPr>
            <a:spLocks noGrp="1"/>
          </p:cNvSpPr>
          <p:nvPr>
            <p:ph type="pic" idx="13" hasCustomPrompt="1"/>
          </p:nvPr>
        </p:nvSpPr>
        <p:spPr>
          <a:xfrm>
            <a:off x="0" y="1"/>
            <a:ext cx="6858000" cy="2935111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2" name="Platshållare för bild 2"/>
          <p:cNvSpPr>
            <a:spLocks noGrp="1"/>
          </p:cNvSpPr>
          <p:nvPr>
            <p:ph type="pic" idx="14" hasCustomPrompt="1"/>
          </p:nvPr>
        </p:nvSpPr>
        <p:spPr>
          <a:xfrm>
            <a:off x="0" y="4405371"/>
            <a:ext cx="2240868" cy="4756800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179917" y="2935111"/>
            <a:ext cx="6498167" cy="1440000"/>
          </a:xfrm>
        </p:spPr>
        <p:txBody>
          <a:bodyPr anchor="ctr" anchorCtr="0"/>
          <a:lstStyle>
            <a:lvl1pPr algn="ctr">
              <a:defRPr sz="3600" b="1" i="0" cap="all" baseline="0">
                <a:latin typeface="Arial Narrow"/>
                <a:cs typeface="Arial Narrow"/>
              </a:defRPr>
            </a:lvl1pPr>
          </a:lstStyle>
          <a:p>
            <a:r>
              <a:rPr lang="en-US" dirty="0">
                <a:effectLst/>
              </a:rPr>
              <a:t>Add presentation title</a:t>
            </a:r>
            <a:endParaRPr lang="en-GB" dirty="0"/>
          </a:p>
        </p:txBody>
      </p:sp>
      <p:sp>
        <p:nvSpPr>
          <p:cNvPr id="31" name="Platshållare för bild 2"/>
          <p:cNvSpPr>
            <a:spLocks noGrp="1"/>
          </p:cNvSpPr>
          <p:nvPr>
            <p:ph type="pic" idx="22" hasCustomPrompt="1"/>
          </p:nvPr>
        </p:nvSpPr>
        <p:spPr>
          <a:xfrm>
            <a:off x="2308566" y="4405371"/>
            <a:ext cx="2240868" cy="4756800"/>
          </a:xfrm>
        </p:spPr>
        <p:txBody>
          <a:bodyPr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23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9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507119" y="-5425"/>
            <a:ext cx="691200" cy="126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sv-SE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13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4" descr="GUcloud_clean_1920x1200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167"/>
            <a:ext cx="6865144" cy="917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ubrik 4"/>
          <p:cNvSpPr>
            <a:spLocks noGrp="1"/>
          </p:cNvSpPr>
          <p:nvPr>
            <p:ph type="title" hasCustomPrompt="1"/>
          </p:nvPr>
        </p:nvSpPr>
        <p:spPr>
          <a:xfrm>
            <a:off x="992599" y="6110400"/>
            <a:ext cx="4868100" cy="384000"/>
          </a:xfrm>
        </p:spPr>
        <p:txBody>
          <a:bodyPr vert="horz" lIns="0" tIns="0" rIns="0" bIns="0" rtlCol="0" anchor="t" anchorCtr="0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sv-SE" sz="1400" i="0" cap="all" baseline="0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ffectLst/>
              </a:rPr>
              <a:t>Author / Name</a:t>
            </a:r>
            <a:endParaRPr lang="sv-SE" dirty="0"/>
          </a:p>
        </p:txBody>
      </p:sp>
      <p:sp>
        <p:nvSpPr>
          <p:cNvPr id="10" name="Platshållare för text 12"/>
          <p:cNvSpPr>
            <a:spLocks noGrp="1"/>
          </p:cNvSpPr>
          <p:nvPr>
            <p:ph type="body" sz="quarter" idx="14" hasCustomPrompt="1"/>
          </p:nvPr>
        </p:nvSpPr>
        <p:spPr>
          <a:xfrm>
            <a:off x="992137" y="6492214"/>
            <a:ext cx="4869023" cy="1632445"/>
          </a:xfrm>
        </p:spPr>
        <p:txBody>
          <a:bodyPr tIns="0" bIns="0" anchor="t" anchorCtr="0"/>
          <a:lstStyle>
            <a:lvl1pPr marL="0" indent="0" algn="ctr">
              <a:lnSpc>
                <a:spcPct val="130000"/>
              </a:lnSpc>
              <a:spcBef>
                <a:spcPts val="0"/>
              </a:spcBef>
              <a:buFontTx/>
              <a:buNone/>
              <a:defRPr sz="1200" b="0" i="0" cap="none" baseline="0">
                <a:solidFill>
                  <a:schemeClr val="accent1">
                    <a:lumMod val="20000"/>
                    <a:lumOff val="80000"/>
                  </a:schemeClr>
                </a:solidFill>
                <a:latin typeface="Arial"/>
              </a:defRPr>
            </a:lvl1pPr>
          </a:lstStyle>
          <a:p>
            <a:pPr lvl="0"/>
            <a:r>
              <a:rPr lang="en-US" dirty="0">
                <a:effectLst/>
              </a:rPr>
              <a:t>Enter contact information</a:t>
            </a:r>
            <a:endParaRPr lang="sv-SE" dirty="0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569" y="2880347"/>
            <a:ext cx="3166863" cy="2112235"/>
          </a:xfrm>
          <a:prstGeom prst="rect">
            <a:avLst/>
          </a:prstGeom>
        </p:spPr>
      </p:pic>
      <p:sp>
        <p:nvSpPr>
          <p:cNvPr id="6" name="Platshållare för datum 5"/>
          <p:cNvSpPr>
            <a:spLocks noGrp="1"/>
          </p:cNvSpPr>
          <p:nvPr>
            <p:ph type="dt" sz="half" idx="19"/>
          </p:nvPr>
        </p:nvSpPr>
        <p:spPr>
          <a:xfrm>
            <a:off x="2655124" y="8316416"/>
            <a:ext cx="1543050" cy="3216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ctr">
              <a:defRPr lang="sv-SE" cap="all" smtClean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eaLnBrk="0" hangingPunct="0">
              <a:lnSpc>
                <a:spcPct val="110000"/>
              </a:lnSpc>
              <a:buFont typeface="Arial" charset="0"/>
              <a:buNone/>
            </a:pPr>
            <a:fld id="{1DCB7537-2394-4FBD-AEB7-DCCA1DBC3C61}" type="datetime1">
              <a:rPr lang="sv-SE" smtClean="0"/>
              <a:t>2021-03-25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6354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5616178" cy="5088467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Click to add text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4" name="Platshållare för bildnumm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B3893-5BF6-0A47-9F80-B4D4071FEEE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Platshållare för sidfot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ORGANIZATION NAME (CHANGE HEADER USE THE INSERT TAB-HEADER/FOOTER)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9F245B2-E34E-4E34-8250-451330B1A83C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82013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without Logoty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5616178" cy="5088467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Type your text or click on the icons below to insert object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80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13000" y="3134400"/>
            <a:ext cx="5616000" cy="50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363" indent="-360363">
              <a:buFont typeface="+mj-lt"/>
              <a:buAutoNum type="arabicPeriod"/>
              <a:defRPr lang="sv-SE" dirty="0" smtClean="0"/>
            </a:lvl1pPr>
            <a:lvl2pPr marL="648000" indent="-288000">
              <a:buFont typeface="+mj-lt"/>
              <a:buAutoNum type="alphaLcPeriod"/>
              <a:defRPr baseline="0"/>
            </a:lvl2pPr>
            <a:lvl3pPr marL="936000" indent="-288000">
              <a:buFont typeface="+mj-lt"/>
              <a:buAutoNum type="romanLcPeriod"/>
              <a:defRPr/>
            </a:lvl3pPr>
            <a:lvl4pPr marL="1224000" indent="-288000">
              <a:buSzPct val="90000"/>
              <a:buFont typeface="Helvetica" panose="020B0604020202020204" pitchFamily="34" charset="0"/>
              <a:buChar char="»"/>
              <a:defRPr/>
            </a:lvl4pPr>
            <a:lvl5pPr marL="1566900" indent="-342900">
              <a:buSzPct val="80000"/>
              <a:buFont typeface="+mj-lt"/>
              <a:buAutoNum type="arabicPeriod"/>
              <a:defRPr/>
            </a:lvl5pPr>
          </a:lstStyle>
          <a:p>
            <a:pPr marL="216000" lvl="0" indent="-216000"/>
            <a:r>
              <a:rPr lang="en-US" noProof="0" dirty="0"/>
              <a:t>Type your text or click on the icons below to insert object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308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2862000" cy="5184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Type your text or click on the icons below to insert object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8" name="Platshållare för innehåll 3"/>
          <p:cNvSpPr>
            <a:spLocks noGrp="1"/>
          </p:cNvSpPr>
          <p:nvPr>
            <p:ph sz="quarter" idx="13" hasCustomPrompt="1"/>
          </p:nvPr>
        </p:nvSpPr>
        <p:spPr>
          <a:xfrm>
            <a:off x="3591336" y="3134400"/>
            <a:ext cx="2862000" cy="5184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Type your text or click on the icons below to insert object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A61E-93B8-384D-8975-0A89DB09A550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062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13000" y="1881601"/>
            <a:ext cx="3888000" cy="1056217"/>
          </a:xfrm>
        </p:spPr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3888000" cy="5184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lvl="0"/>
            <a:r>
              <a:rPr lang="sv-SE" dirty="0"/>
              <a:t>Skriv in din 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5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4613940" y="-7648"/>
            <a:ext cx="2244061" cy="91516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9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ct val="100000"/>
              </a:lnSpc>
              <a:defRPr lang="sv-SE" sz="110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9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675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 hasCustomPrompt="1"/>
          </p:nvPr>
        </p:nvSpPr>
        <p:spPr>
          <a:xfrm>
            <a:off x="513000" y="1881601"/>
            <a:ext cx="2754000" cy="1056217"/>
          </a:xfrm>
        </p:spPr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2754000" cy="5184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Click to add text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15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3429000" y="-7648"/>
            <a:ext cx="3429001" cy="91516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19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9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787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 hasCustomPrompt="1"/>
          </p:nvPr>
        </p:nvSpPr>
        <p:spPr>
          <a:xfrm>
            <a:off x="513000" y="1881601"/>
            <a:ext cx="3834000" cy="1056217"/>
          </a:xfrm>
        </p:spPr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8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3834000" cy="5184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Click to add text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14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4612377" y="-7648"/>
            <a:ext cx="2244061" cy="45288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10" name="Platshållare för bild 7"/>
          <p:cNvSpPr>
            <a:spLocks noGrp="1"/>
          </p:cNvSpPr>
          <p:nvPr>
            <p:ph type="pic" sz="quarter" idx="20" hasCustomPrompt="1"/>
          </p:nvPr>
        </p:nvSpPr>
        <p:spPr>
          <a:xfrm>
            <a:off x="4612377" y="4637179"/>
            <a:ext cx="2244061" cy="45288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1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12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257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 hasCustomPrompt="1"/>
          </p:nvPr>
        </p:nvSpPr>
        <p:spPr>
          <a:xfrm>
            <a:off x="513000" y="1881601"/>
            <a:ext cx="3834000" cy="1056217"/>
          </a:xfrm>
        </p:spPr>
        <p:txBody>
          <a:bodyPr/>
          <a:lstStyle/>
          <a:p>
            <a:r>
              <a:rPr lang="en-US" noProof="0" dirty="0"/>
              <a:t>Click to add title</a:t>
            </a:r>
            <a:endParaRPr lang="sv-SE" dirty="0"/>
          </a:p>
        </p:txBody>
      </p:sp>
      <p:sp>
        <p:nvSpPr>
          <p:cNvPr id="9" name="Platshållare för innehåll 2"/>
          <p:cNvSpPr>
            <a:spLocks noGrp="1"/>
          </p:cNvSpPr>
          <p:nvPr>
            <p:ph sz="quarter" idx="12" hasCustomPrompt="1"/>
          </p:nvPr>
        </p:nvSpPr>
        <p:spPr>
          <a:xfrm>
            <a:off x="513000" y="3134400"/>
            <a:ext cx="3834000" cy="5184000"/>
          </a:xfrm>
        </p:spPr>
        <p:txBody>
          <a:bodyPr/>
          <a:lstStyle>
            <a:lvl1pPr marL="216000" indent="-216000">
              <a:defRPr/>
            </a:lvl1pPr>
            <a:lvl2pPr marL="432000" indent="-216000">
              <a:defRPr/>
            </a:lvl2pPr>
            <a:lvl3pPr marL="648000" indent="-216000">
              <a:defRPr/>
            </a:lvl3pPr>
            <a:lvl4pPr marL="864000" indent="-216000">
              <a:defRPr/>
            </a:lvl4pPr>
            <a:lvl5pPr marL="1080000" indent="-216000">
              <a:defRPr/>
            </a:lvl5pPr>
          </a:lstStyle>
          <a:p>
            <a:pPr marL="216000" lvl="0" indent="-216000"/>
            <a:r>
              <a:rPr lang="en-US" noProof="0" dirty="0"/>
              <a:t>Click to add text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7" hasCustomPrompt="1"/>
          </p:nvPr>
        </p:nvSpPr>
        <p:spPr>
          <a:xfrm>
            <a:off x="4613940" y="1"/>
            <a:ext cx="2244061" cy="29829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6" name="Platshållare för bild 7"/>
          <p:cNvSpPr>
            <a:spLocks noGrp="1"/>
          </p:cNvSpPr>
          <p:nvPr>
            <p:ph type="pic" sz="quarter" idx="21" hasCustomPrompt="1"/>
          </p:nvPr>
        </p:nvSpPr>
        <p:spPr>
          <a:xfrm>
            <a:off x="4613940" y="6161101"/>
            <a:ext cx="2244061" cy="29829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7" name="Platshållare för bild 7"/>
          <p:cNvSpPr>
            <a:spLocks noGrp="1"/>
          </p:cNvSpPr>
          <p:nvPr>
            <p:ph type="pic" sz="quarter" idx="22" hasCustomPrompt="1"/>
          </p:nvPr>
        </p:nvSpPr>
        <p:spPr>
          <a:xfrm>
            <a:off x="4613940" y="3080550"/>
            <a:ext cx="2244061" cy="29829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marR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sv-SE" sz="1600" noProof="0"/>
            </a:lvl1pPr>
          </a:lstStyle>
          <a:p>
            <a:pPr marL="0" marR="0" lvl="0" indent="0" algn="ctr" defTabSz="457200" rtl="0" eaLnBrk="0" fontAlgn="base" latinLnBrk="0" hangingPunct="0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noProof="0" dirty="0"/>
              <a:t>Click on the icon</a:t>
            </a:r>
            <a:br>
              <a:rPr lang="en-US" noProof="0" dirty="0"/>
            </a:br>
            <a:br>
              <a:rPr lang="en-US" noProof="0" dirty="0"/>
            </a:br>
            <a:r>
              <a:rPr lang="en-US" noProof="0" dirty="0"/>
              <a:t>to add picture</a:t>
            </a:r>
          </a:p>
        </p:txBody>
      </p:sp>
      <p:sp>
        <p:nvSpPr>
          <p:cNvPr id="2" name="Platshållare för sidfot 1"/>
          <p:cNvSpPr>
            <a:spLocks noGrp="1"/>
          </p:cNvSpPr>
          <p:nvPr>
            <p:ph type="ftr" sz="quarter" idx="23"/>
          </p:nvPr>
        </p:nvSpPr>
        <p:spPr>
          <a:xfrm>
            <a:off x="4779000" y="297247"/>
            <a:ext cx="1890000" cy="614400"/>
          </a:xfrm>
        </p:spPr>
        <p:txBody>
          <a:bodyPr vert="horz" lIns="0" tIns="0" rIns="0" bIns="0" rtlCol="0" anchor="t" anchorCtr="0">
            <a:noAutofit/>
          </a:bodyPr>
          <a:lstStyle>
            <a:lvl1pPr algn="r">
              <a:defRPr lang="sv-SE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10" name="Platshållare för bildnummer 3"/>
          <p:cNvSpPr>
            <a:spLocks noGrp="1"/>
          </p:cNvSpPr>
          <p:nvPr>
            <p:ph type="sldNum" sz="quarter" idx="25"/>
          </p:nvPr>
        </p:nvSpPr>
        <p:spPr>
          <a:xfrm>
            <a:off x="6020812" y="8542868"/>
            <a:ext cx="432524" cy="321733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sv-SE" b="1" i="0" cap="all" baseline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Arial Narrow"/>
                <a:ea typeface="ＭＳ Ｐゴシック" pitchFamily="-65" charset="-128"/>
              </a:defRPr>
            </a:lvl1pPr>
          </a:lstStyle>
          <a:p>
            <a:pPr>
              <a:spcBef>
                <a:spcPts val="0"/>
              </a:spcBef>
              <a:buFont typeface="Arial" charset="0"/>
              <a:buNone/>
            </a:pPr>
            <a:fld id="{9426A61E-93B8-384D-8975-0A89DB09A550}" type="slidenum">
              <a:rPr lang="sv-SE" smtClean="0"/>
              <a:pPr>
                <a:spcBef>
                  <a:spcPts val="0"/>
                </a:spcBef>
                <a:buFont typeface="Arial" charset="0"/>
                <a:buNone/>
              </a:pPr>
              <a:t>‹#›</a:t>
            </a:fld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3319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513000" y="1881601"/>
            <a:ext cx="5940000" cy="105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4"/>
          </p:nvPr>
        </p:nvSpPr>
        <p:spPr>
          <a:xfrm>
            <a:off x="6020812" y="8542868"/>
            <a:ext cx="432524" cy="3217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26A61E-93B8-384D-8975-0A89DB09A55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idx="1"/>
          </p:nvPr>
        </p:nvSpPr>
        <p:spPr>
          <a:xfrm>
            <a:off x="513000" y="3134400"/>
            <a:ext cx="5616000" cy="518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16000" lvl="0" indent="-216000"/>
            <a:r>
              <a:rPr lang="sv-SE" noProof="0"/>
              <a:t>Click to edit Master text styles</a:t>
            </a:r>
          </a:p>
          <a:p>
            <a:pPr marL="216000" lvl="1" indent="-216000"/>
            <a:r>
              <a:rPr lang="sv-SE" noProof="0"/>
              <a:t>Second level</a:t>
            </a:r>
          </a:p>
          <a:p>
            <a:pPr marL="216000" lvl="2" indent="-216000"/>
            <a:r>
              <a:rPr lang="sv-SE" noProof="0"/>
              <a:t>Third level</a:t>
            </a:r>
          </a:p>
          <a:p>
            <a:pPr marL="216000" lvl="3" indent="-216000"/>
            <a:r>
              <a:rPr lang="sv-SE" noProof="0"/>
              <a:t>Fourth level</a:t>
            </a:r>
          </a:p>
          <a:p>
            <a:pPr marL="216000" lvl="4" indent="-216000"/>
            <a:r>
              <a:rPr lang="sv-SE" noProof="0"/>
              <a:t>Fifth level</a:t>
            </a:r>
            <a:endParaRPr lang="en-US" noProof="0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3"/>
          </p:nvPr>
        </p:nvSpPr>
        <p:spPr>
          <a:xfrm>
            <a:off x="4779000" y="297247"/>
            <a:ext cx="1890000" cy="614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ct val="100000"/>
              </a:lnSpc>
              <a:defRPr lang="sv-SE" sz="1100" b="1" i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 Narrow"/>
                <a:ea typeface="ＭＳ Ｐゴシック" pitchFamily="-65" charset="-128"/>
              </a:defRPr>
            </a:lvl1pPr>
          </a:lstStyle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D3CBA-80E6-4F3D-B9B3-8850CF301914}" type="datetimeFigureOut">
              <a:rPr lang="sv-SE" smtClean="0"/>
              <a:t>2021-03-25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933" r:id="rId2"/>
    <p:sldLayoutId id="2147483935" r:id="rId3"/>
    <p:sldLayoutId id="2147483932" r:id="rId4"/>
    <p:sldLayoutId id="2147483905" r:id="rId5"/>
    <p:sldLayoutId id="2147483883" r:id="rId6"/>
    <p:sldLayoutId id="2147483887" r:id="rId7"/>
    <p:sldLayoutId id="2147483884" r:id="rId8"/>
    <p:sldLayoutId id="2147483886" r:id="rId9"/>
    <p:sldLayoutId id="2147483890" r:id="rId10"/>
    <p:sldLayoutId id="2147483891" r:id="rId11"/>
    <p:sldLayoutId id="2147483892" r:id="rId12"/>
    <p:sldLayoutId id="2147483893" r:id="rId13"/>
    <p:sldLayoutId id="2147483894" r:id="rId14"/>
    <p:sldLayoutId id="2147483931" r:id="rId15"/>
    <p:sldLayoutId id="2147483895" r:id="rId16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sldNum="0" hdr="0" dt="0"/>
  <p:txStyles>
    <p:titleStyle>
      <a:lvl1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b="1" i="0" kern="1200">
          <a:solidFill>
            <a:schemeClr val="tx1"/>
          </a:solidFill>
          <a:latin typeface="Arial Narrow"/>
          <a:ea typeface="ＭＳ Ｐゴシック" pitchFamily="-65" charset="-128"/>
          <a:cs typeface="ＭＳ Ｐゴシック" charset="0"/>
        </a:defRPr>
      </a:lvl1pPr>
      <a:lvl2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2pPr>
      <a:lvl3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3pPr>
      <a:lvl4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4pPr>
      <a:lvl5pPr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9pPr>
    </p:titleStyle>
    <p:bodyStyle>
      <a:lvl1pPr marL="180000" indent="-180000" algn="l" defTabSz="457200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Font typeface="Arial" charset="0"/>
        <a:buChar char="•"/>
        <a:defRPr lang="en-US" sz="2000" kern="1200" noProof="0" dirty="0" smtClean="0">
          <a:solidFill>
            <a:srgbClr val="262626"/>
          </a:solidFill>
          <a:latin typeface="Arial"/>
          <a:ea typeface="ＭＳ Ｐゴシック" pitchFamily="-65" charset="-128"/>
          <a:cs typeface="ＭＳ Ｐゴシック" charset="0"/>
        </a:defRPr>
      </a:lvl1pPr>
      <a:lvl2pPr marL="501750" indent="-285750" algn="l" defTabSz="457200" rtl="0" eaLnBrk="1" fontAlgn="base" hangingPunct="1">
        <a:lnSpc>
          <a:spcPct val="110000"/>
        </a:lnSpc>
        <a:spcBef>
          <a:spcPts val="200"/>
        </a:spcBef>
        <a:spcAft>
          <a:spcPct val="0"/>
        </a:spcAft>
        <a:buFont typeface="Arial" panose="020B0604020202020204" pitchFamily="34" charset="0"/>
        <a:buChar char="–"/>
        <a:defRPr lang="en-US" sz="1700" kern="1200" baseline="0" noProof="0" dirty="0" smtClean="0">
          <a:solidFill>
            <a:srgbClr val="262626"/>
          </a:solidFill>
          <a:latin typeface="Arial"/>
          <a:ea typeface="ＭＳ Ｐゴシック" pitchFamily="-65" charset="-128"/>
          <a:cs typeface="Arial"/>
        </a:defRPr>
      </a:lvl2pPr>
      <a:lvl3pPr marL="717750" indent="-285750" algn="l" defTabSz="457200" rtl="0" eaLnBrk="1" fontAlgn="base" hangingPunct="1"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lang="en-US" sz="1700" kern="1200" noProof="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ＭＳ Ｐゴシック" charset="0"/>
          <a:cs typeface="Helvetica"/>
        </a:defRPr>
      </a:lvl3pPr>
      <a:lvl4pPr marL="933750" indent="-285750" algn="l" defTabSz="457200" rtl="0" eaLnBrk="1" fontAlgn="base" hangingPunct="1">
        <a:spcBef>
          <a:spcPts val="0"/>
        </a:spcBef>
        <a:spcAft>
          <a:spcPct val="0"/>
        </a:spcAft>
        <a:buFont typeface="Arial" panose="020B0604020202020204" pitchFamily="34" charset="0"/>
        <a:buChar char="•"/>
        <a:defRPr lang="en-US" sz="1700" kern="1200" baseline="0" noProof="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4pPr>
      <a:lvl5pPr marL="1149750" indent="-285750" algn="l" defTabSz="457200" rtl="0" eaLnBrk="1" fontAlgn="base" hangingPunct="1">
        <a:spcBef>
          <a:spcPts val="0"/>
        </a:spcBef>
        <a:spcAft>
          <a:spcPct val="0"/>
        </a:spcAft>
        <a:buFont typeface="Arial" panose="020B0604020202020204" pitchFamily="34" charset="0"/>
        <a:buChar char="–"/>
        <a:defRPr lang="en-US" sz="1700" kern="1200" noProof="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5pPr>
      <a:lvl6pPr marL="1616075" indent="-215900" algn="l" defTabSz="457200" rtl="0" eaLnBrk="1" latinLnBrk="0" hangingPunct="1">
        <a:spcBef>
          <a:spcPts val="0"/>
        </a:spcBef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2880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orient="horz" pos="415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04813" y="1881601"/>
            <a:ext cx="6048375" cy="105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sv-SE" dirty="0"/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4"/>
          </p:nvPr>
        </p:nvSpPr>
        <p:spPr>
          <a:xfrm>
            <a:off x="6020812" y="8542868"/>
            <a:ext cx="432524" cy="32173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426A61E-93B8-384D-8975-0A89DB09A55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idx="1"/>
          </p:nvPr>
        </p:nvSpPr>
        <p:spPr>
          <a:xfrm>
            <a:off x="404813" y="3134400"/>
            <a:ext cx="5616000" cy="518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16000" lvl="0" indent="-216000"/>
            <a:r>
              <a:rPr lang="en-US" noProof="0" dirty="0"/>
              <a:t>Click to add text</a:t>
            </a:r>
          </a:p>
          <a:p>
            <a:pPr marL="432000" lvl="1" indent="-216000"/>
            <a:r>
              <a:rPr lang="en-US" noProof="0" dirty="0"/>
              <a:t>Second level</a:t>
            </a:r>
          </a:p>
          <a:p>
            <a:pPr marL="648000" lvl="2" indent="-216000"/>
            <a:r>
              <a:rPr lang="en-US" noProof="0" dirty="0"/>
              <a:t>Third level</a:t>
            </a:r>
          </a:p>
          <a:p>
            <a:pPr marL="864000" lvl="3" indent="-216000"/>
            <a:r>
              <a:rPr lang="en-US" noProof="0" dirty="0"/>
              <a:t>Fourth level</a:t>
            </a:r>
          </a:p>
          <a:p>
            <a:pPr marL="1080000" lvl="4" indent="-216000"/>
            <a:r>
              <a:rPr lang="en-US" noProof="0" dirty="0"/>
              <a:t>Fifth level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3"/>
          </p:nvPr>
        </p:nvSpPr>
        <p:spPr>
          <a:xfrm>
            <a:off x="4779000" y="297247"/>
            <a:ext cx="1890000" cy="614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lnSpc>
                <a:spcPct val="100000"/>
              </a:lnSpc>
              <a:defRPr lang="sv-SE" sz="1100" b="1" i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 Narrow"/>
                <a:ea typeface="ＭＳ Ｐゴシック" pitchFamily="-65" charset="-128"/>
              </a:defRPr>
            </a:lvl1pPr>
          </a:lstStyle>
          <a:p>
            <a:pPr algn="r" eaLnBrk="0" hangingPunct="0">
              <a:spcBef>
                <a:spcPts val="0"/>
              </a:spcBef>
              <a:buFont typeface="Arial" charset="0"/>
              <a:buNone/>
            </a:pPr>
            <a:r>
              <a:rPr lang="en-US"/>
              <a:t>ORGANIZATION NAME (CHANGE HEADER USE THE INSERT TAB-HEADER/FOOTER)</a:t>
            </a:r>
            <a:endParaRPr lang="sv-S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19" y="-6879"/>
            <a:ext cx="691644" cy="12672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245B2-E34E-4E34-8250-451330B1A83C}" type="datetimeFigureOut">
              <a:rPr lang="sv-SE" smtClean="0"/>
              <a:t>2021-03-25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032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4" r:id="rId6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sldNum="0" hdr="0" dt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0" kern="1200">
          <a:solidFill>
            <a:schemeClr val="tx1"/>
          </a:solidFill>
          <a:latin typeface="Arial Narrow"/>
          <a:ea typeface="ＭＳ Ｐゴシック" pitchFamily="-65" charset="-128"/>
          <a:cs typeface="ＭＳ Ｐゴシック" charset="0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ea typeface="ＭＳ Ｐゴシック" pitchFamily="-65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rgbClr val="464646"/>
          </a:solidFill>
          <a:latin typeface="Arial Bold" pitchFamily="-65" charset="0"/>
          <a:ea typeface="ＭＳ Ｐゴシック" pitchFamily="-65" charset="-128"/>
        </a:defRPr>
      </a:lvl9pPr>
    </p:titleStyle>
    <p:bodyStyle>
      <a:lvl1pPr marL="180000" indent="-180000" algn="l" defTabSz="457200" rtl="0" eaLnBrk="0" fontAlgn="base" hangingPunct="0">
        <a:lnSpc>
          <a:spcPct val="110000"/>
        </a:lnSpc>
        <a:spcBef>
          <a:spcPts val="800"/>
        </a:spcBef>
        <a:spcAft>
          <a:spcPct val="0"/>
        </a:spcAft>
        <a:buFont typeface="Arial" charset="0"/>
        <a:buChar char="•"/>
        <a:defRPr lang="sv-SE" sz="2000" kern="1200" dirty="0" smtClean="0">
          <a:solidFill>
            <a:srgbClr val="262626"/>
          </a:solidFill>
          <a:latin typeface="Arial"/>
          <a:ea typeface="ＭＳ Ｐゴシック" pitchFamily="-65" charset="-128"/>
          <a:cs typeface="ＭＳ Ｐゴシック" charset="0"/>
        </a:defRPr>
      </a:lvl1pPr>
      <a:lvl2pPr marL="501750" indent="-285750" algn="l" defTabSz="457200" rtl="0" eaLnBrk="0" fontAlgn="base" hangingPunct="0">
        <a:lnSpc>
          <a:spcPct val="110000"/>
        </a:lnSpc>
        <a:spcBef>
          <a:spcPts val="200"/>
        </a:spcBef>
        <a:spcAft>
          <a:spcPct val="0"/>
        </a:spcAft>
        <a:buFont typeface="Arial" charset="0"/>
        <a:buChar char="•"/>
        <a:defRPr lang="sv-SE" sz="1700" kern="1200" baseline="0" dirty="0" smtClean="0">
          <a:solidFill>
            <a:srgbClr val="262626"/>
          </a:solidFill>
          <a:latin typeface="Arial"/>
          <a:ea typeface="ＭＳ Ｐゴシック" pitchFamily="-65" charset="-128"/>
          <a:cs typeface="Arial"/>
        </a:defRPr>
      </a:lvl2pPr>
      <a:lvl3pPr marL="717750" indent="-285750" algn="l" defTabSz="457200" rtl="0" eaLnBrk="0" fontAlgn="base" hangingPunct="0"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lang="sv-SE" sz="1700" kern="120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ＭＳ Ｐゴシック" charset="0"/>
          <a:cs typeface="Helvetica"/>
        </a:defRPr>
      </a:lvl3pPr>
      <a:lvl4pPr marL="9337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sv-SE" sz="1700" kern="1200" baseline="0" dirty="0" smtClean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4pPr>
      <a:lvl5pPr marL="11497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sv-SE" sz="1700" kern="1200" dirty="0">
          <a:solidFill>
            <a:schemeClr val="tx1">
              <a:lumMod val="85000"/>
              <a:lumOff val="15000"/>
            </a:schemeClr>
          </a:solidFill>
          <a:latin typeface="Helvetica"/>
          <a:ea typeface="Helvetica" charset="0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2880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"/><Relationship Id="rId3" Type="http://schemas.openxmlformats.org/officeDocument/2006/relationships/image" Target="../media/image18.tif"/><Relationship Id="rId7" Type="http://schemas.openxmlformats.org/officeDocument/2006/relationships/image" Target="../media/image21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0.png"/><Relationship Id="rId4" Type="http://schemas.openxmlformats.org/officeDocument/2006/relationships/image" Target="../media/image19.tif"/><Relationship Id="rId9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2A19916-02F8-634E-8C85-8939EFD770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631" b="47737" l="36119" r="85411">
                        <a14:backgroundMark x1="43636" y1="45625" x2="43636" y2="45625"/>
                        <a14:backgroundMark x1="53058" y1="45469" x2="53058" y2="45469"/>
                        <a14:backgroundMark x1="63802" y1="45469" x2="63802" y2="45469"/>
                        <a14:backgroundMark x1="40496" y1="43906" x2="40496" y2="43906"/>
                      </a14:backgroundRemoval>
                    </a14:imgEffect>
                  </a14:imgLayer>
                </a14:imgProps>
              </a:ext>
            </a:extLst>
          </a:blip>
          <a:srcRect l="60958" t="33057" r="19030" b="55218"/>
          <a:stretch/>
        </p:blipFill>
        <p:spPr>
          <a:xfrm>
            <a:off x="1157474" y="1600533"/>
            <a:ext cx="565158" cy="890209"/>
          </a:xfrm>
          <a:prstGeom prst="rect">
            <a:avLst/>
          </a:prstGeom>
        </p:spPr>
      </p:pic>
      <p:grpSp>
        <p:nvGrpSpPr>
          <p:cNvPr id="110" name="Group 109"/>
          <p:cNvGrpSpPr/>
          <p:nvPr/>
        </p:nvGrpSpPr>
        <p:grpSpPr>
          <a:xfrm>
            <a:off x="1600200" y="616093"/>
            <a:ext cx="1368341" cy="2150953"/>
            <a:chOff x="1526220" y="723265"/>
            <a:chExt cx="1227726" cy="1801977"/>
          </a:xfrm>
        </p:grpSpPr>
        <p:pic>
          <p:nvPicPr>
            <p:cNvPr id="7" name="Picture 6" descr="Screen Shot NAc Mouse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45" t="1604" r="5964" b="2232"/>
            <a:stretch/>
          </p:blipFill>
          <p:spPr>
            <a:xfrm>
              <a:off x="1526220" y="754162"/>
              <a:ext cx="1227726" cy="177108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1695561" y="723265"/>
              <a:ext cx="0" cy="1394383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670145" y="723265"/>
              <a:ext cx="2444" cy="1419869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680550" y="773773"/>
              <a:ext cx="0" cy="1419869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40065" y="3342103"/>
            <a:ext cx="219932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+mn-lt"/>
              </a:rPr>
              <a:t> 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3366" y="166620"/>
            <a:ext cx="1705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n-lt"/>
              </a:rPr>
              <a:t>Supplementary Figure 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8591" y="2782669"/>
            <a:ext cx="56451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</a:rPr>
              <a:t>Supplementary figure 1. Schematic illustrations of probe positions within the </a:t>
            </a:r>
            <a:r>
              <a:rPr lang="en-US" sz="1000" b="1" dirty="0" err="1">
                <a:latin typeface="+mj-lt"/>
              </a:rPr>
              <a:t>NAc</a:t>
            </a:r>
            <a:r>
              <a:rPr lang="en-US" sz="1000" b="1" dirty="0">
                <a:latin typeface="+mj-lt"/>
              </a:rPr>
              <a:t> shell.</a:t>
            </a:r>
            <a:endParaRPr lang="en-US" sz="1000" dirty="0">
              <a:latin typeface="+mj-lt"/>
            </a:endParaRPr>
          </a:p>
          <a:p>
            <a:r>
              <a:rPr lang="en-US" sz="1000" dirty="0">
                <a:latin typeface="+mj-lt"/>
              </a:rPr>
              <a:t>A coronal section illustrating probe placements in the nucleus </a:t>
            </a:r>
            <a:r>
              <a:rPr lang="en-US" sz="1000" dirty="0" err="1">
                <a:latin typeface="+mj-lt"/>
              </a:rPr>
              <a:t>accumbens</a:t>
            </a:r>
            <a:r>
              <a:rPr lang="en-US" sz="1000" dirty="0">
                <a:latin typeface="+mj-lt"/>
              </a:rPr>
              <a:t> (</a:t>
            </a:r>
            <a:r>
              <a:rPr lang="en-US" sz="1000" dirty="0" err="1">
                <a:latin typeface="+mj-lt"/>
              </a:rPr>
              <a:t>NAc</a:t>
            </a:r>
            <a:r>
              <a:rPr lang="en-US" sz="1000" dirty="0">
                <a:latin typeface="+mj-lt"/>
              </a:rPr>
              <a:t>) shell, where three representative placements are illustrated by vertical lines. One mouse brain slice shows one representative placement within the </a:t>
            </a:r>
            <a:r>
              <a:rPr lang="en-US" sz="1000" dirty="0" err="1">
                <a:latin typeface="+mj-lt"/>
              </a:rPr>
              <a:t>NAc</a:t>
            </a:r>
            <a:r>
              <a:rPr lang="en-US" sz="1000" dirty="0">
                <a:latin typeface="+mj-lt"/>
              </a:rPr>
              <a:t> shell. Placements outside the </a:t>
            </a:r>
            <a:r>
              <a:rPr lang="en-US" sz="1000" dirty="0" err="1">
                <a:latin typeface="+mj-lt"/>
              </a:rPr>
              <a:t>NAc</a:t>
            </a:r>
            <a:r>
              <a:rPr lang="en-US" sz="1000" dirty="0">
                <a:latin typeface="+mj-lt"/>
              </a:rPr>
              <a:t> shell were not included in the statistical analysis. </a:t>
            </a:r>
          </a:p>
          <a:p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613F992-E6CB-1549-BD9D-CAA02FAD0232}"/>
              </a:ext>
            </a:extLst>
          </p:cNvPr>
          <p:cNvSpPr txBox="1"/>
          <p:nvPr/>
        </p:nvSpPr>
        <p:spPr>
          <a:xfrm>
            <a:off x="710583" y="715616"/>
            <a:ext cx="10655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/>
              <a:t>Coordinates </a:t>
            </a:r>
          </a:p>
          <a:p>
            <a:r>
              <a:rPr lang="en-GB" sz="900" b="1" dirty="0"/>
              <a:t>for </a:t>
            </a:r>
            <a:r>
              <a:rPr lang="en-GB" sz="900" b="1" dirty="0" err="1"/>
              <a:t>NAc</a:t>
            </a:r>
            <a:r>
              <a:rPr lang="en-GB" sz="900" b="1" dirty="0"/>
              <a:t> shell</a:t>
            </a:r>
            <a:r>
              <a:rPr lang="en-GB" sz="900" dirty="0"/>
              <a:t>:</a:t>
            </a:r>
          </a:p>
          <a:p>
            <a:r>
              <a:rPr lang="en-GB" sz="900" dirty="0"/>
              <a:t>AP + 1.4 mm </a:t>
            </a:r>
          </a:p>
          <a:p>
            <a:r>
              <a:rPr lang="en-GB" sz="900" dirty="0"/>
              <a:t>ML ± 0.6 mm </a:t>
            </a:r>
          </a:p>
          <a:p>
            <a:r>
              <a:rPr lang="en-GB" sz="900" dirty="0"/>
              <a:t>DV - 4.7 mm 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05F6C5-D4EE-5646-90E3-39C2A8469A0C}"/>
              </a:ext>
            </a:extLst>
          </p:cNvPr>
          <p:cNvCxnSpPr>
            <a:cxnSpLocks/>
          </p:cNvCxnSpPr>
          <p:nvPr/>
        </p:nvCxnSpPr>
        <p:spPr>
          <a:xfrm>
            <a:off x="981773" y="1995595"/>
            <a:ext cx="261585" cy="375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D6D6E3D-901D-C846-8A7F-B14F2D01A1FF}"/>
              </a:ext>
            </a:extLst>
          </p:cNvPr>
          <p:cNvSpPr txBox="1"/>
          <p:nvPr/>
        </p:nvSpPr>
        <p:spPr>
          <a:xfrm>
            <a:off x="746976" y="1688976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Tip of </a:t>
            </a:r>
          </a:p>
          <a:p>
            <a:r>
              <a:rPr lang="en-US" sz="800" dirty="0"/>
              <a:t>the probe</a:t>
            </a:r>
          </a:p>
        </p:txBody>
      </p:sp>
    </p:spTree>
    <p:extLst>
      <p:ext uri="{BB962C8B-B14F-4D97-AF65-F5344CB8AC3E}">
        <p14:creationId xmlns:p14="http://schemas.microsoft.com/office/powerpoint/2010/main" val="43070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07F8850-E875-0C4D-8D94-C8A91CD4DB1D}"/>
              </a:ext>
            </a:extLst>
          </p:cNvPr>
          <p:cNvSpPr txBox="1"/>
          <p:nvPr/>
        </p:nvSpPr>
        <p:spPr>
          <a:xfrm>
            <a:off x="73366" y="166620"/>
            <a:ext cx="1705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n-lt"/>
              </a:rPr>
              <a:t>Supplementary Figure 2</a:t>
            </a:r>
          </a:p>
        </p:txBody>
      </p:sp>
      <p:sp>
        <p:nvSpPr>
          <p:cNvPr id="3" name="TextBox 29">
            <a:extLst>
              <a:ext uri="{FF2B5EF4-FFF2-40B4-BE49-F238E27FC236}">
                <a16:creationId xmlns:a16="http://schemas.microsoft.com/office/drawing/2014/main" id="{D6E4E230-E3CC-8C4F-A53A-8C5149E40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830" y="2653779"/>
            <a:ext cx="2822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sCT</a:t>
            </a:r>
            <a:r>
              <a:rPr lang="en-US" altLang="sv-SE" sz="1000" b="1" dirty="0"/>
              <a:t>              </a:t>
            </a:r>
            <a:r>
              <a:rPr lang="en-US" altLang="sv-SE" sz="1000" b="1" dirty="0" err="1"/>
              <a:t>sCT</a:t>
            </a:r>
            <a:endParaRPr lang="en-US" altLang="sv-S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D40E5408-2630-D74E-9F84-CC6171B7456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475461" y="1722748"/>
            <a:ext cx="1345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200" dirty="0">
                <a:cs typeface="Arial" panose="020B0604020202020204" pitchFamily="34" charset="0"/>
              </a:rPr>
              <a:t>Stereotypic counts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D835A09A-CC9E-754A-B9DC-C7DE5380A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67" y="99161"/>
            <a:ext cx="672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(A) </a:t>
            </a:r>
            <a:r>
              <a:rPr lang="en-US" altLang="sv-SE" sz="1100" dirty="0">
                <a:cs typeface="Arial" panose="020B0604020202020204" pitchFamily="34" charset="0"/>
              </a:rPr>
              <a:t>Stereotypic counts            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(B)</a:t>
            </a:r>
            <a:r>
              <a:rPr lang="en-US" altLang="sv-SE" sz="1100" dirty="0">
                <a:cs typeface="Arial" panose="020B0604020202020204" pitchFamily="34" charset="0"/>
              </a:rPr>
              <a:t> Number of jumps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220B5D-5102-8443-A21D-5F00BBA57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97" y="899648"/>
            <a:ext cx="2800000" cy="18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6F8074-5BD8-354C-8C09-034FA242D317}"/>
              </a:ext>
            </a:extLst>
          </p:cNvPr>
          <p:cNvSpPr txBox="1"/>
          <p:nvPr/>
        </p:nvSpPr>
        <p:spPr>
          <a:xfrm>
            <a:off x="66663" y="8012198"/>
            <a:ext cx="6628777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Effects of acute </a:t>
            </a:r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sCT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and nicotine administration on other behaviours measured during the 60 minutes in the open field boxes.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There was no overall effect on (A) stereotypic counts (F(3,26)=1.42, P=0.2579), (B) number of jumps (F(3,26)=1.01, P=0.4042), (C) velocity (F(3,26)=0.89, P=0.4599), (D) % time spent inner/outer zone (F(3,26)=0.66, P=0.5836) and (E) inner zone entries (F(3, 26)=1.14, P=0.3503)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2588F3-A1BF-8349-A8AB-774DEEC54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4992" y="891393"/>
            <a:ext cx="2733331" cy="1800000"/>
          </a:xfrm>
          <a:prstGeom prst="rect">
            <a:avLst/>
          </a:prstGeom>
        </p:spPr>
      </p:pic>
      <p:sp>
        <p:nvSpPr>
          <p:cNvPr id="11" name="TextBox 29">
            <a:extLst>
              <a:ext uri="{FF2B5EF4-FFF2-40B4-BE49-F238E27FC236}">
                <a16:creationId xmlns:a16="http://schemas.microsoft.com/office/drawing/2014/main" id="{B242FFC9-108A-2743-8CFE-9B36DE287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7110" y="2666437"/>
            <a:ext cx="2822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sCT</a:t>
            </a:r>
            <a:r>
              <a:rPr lang="en-US" altLang="sv-SE" sz="1000" b="1" dirty="0"/>
              <a:t>              </a:t>
            </a:r>
            <a:r>
              <a:rPr lang="en-US" altLang="sv-SE" sz="1000" b="1" dirty="0" err="1"/>
              <a:t>sCT</a:t>
            </a:r>
            <a:endParaRPr lang="en-US" altLang="sv-S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F808E09A-18E9-BB49-AAFB-AAC68F24C2B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850427" y="1722748"/>
            <a:ext cx="12771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200" dirty="0">
                <a:cs typeface="Arial" panose="020B0604020202020204" pitchFamily="34" charset="0"/>
              </a:rPr>
              <a:t>Number of jumps</a:t>
            </a: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4132A443-C8CC-A549-8BA3-1D9BD2E5C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67" y="2700121"/>
            <a:ext cx="672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(C) </a:t>
            </a:r>
            <a:r>
              <a:rPr lang="en-US" altLang="sv-SE" sz="1100" dirty="0">
                <a:cs typeface="Arial" panose="020B0604020202020204" pitchFamily="34" charset="0"/>
              </a:rPr>
              <a:t>Velocity                               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(D) </a:t>
            </a:r>
            <a:r>
              <a:rPr lang="en-US" altLang="sv-SE" sz="1100" dirty="0">
                <a:cs typeface="Arial" panose="020B0604020202020204" pitchFamily="34" charset="0"/>
              </a:rPr>
              <a:t>% time spend in inner/outer zone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A023A37-DC42-864A-84D6-A98628683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84" y="3370580"/>
            <a:ext cx="2666669" cy="1800000"/>
          </a:xfrm>
          <a:prstGeom prst="rect">
            <a:avLst/>
          </a:prstGeom>
        </p:spPr>
      </p:pic>
      <p:sp>
        <p:nvSpPr>
          <p:cNvPr id="16" name="TextBox 29">
            <a:extLst>
              <a:ext uri="{FF2B5EF4-FFF2-40B4-BE49-F238E27FC236}">
                <a16:creationId xmlns:a16="http://schemas.microsoft.com/office/drawing/2014/main" id="{DB330B56-2CDD-3847-A648-9E9746B70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409" y="5094071"/>
            <a:ext cx="2822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sCT</a:t>
            </a:r>
            <a:r>
              <a:rPr lang="en-US" altLang="sv-SE" sz="1000" b="1" dirty="0"/>
              <a:t>              </a:t>
            </a:r>
            <a:r>
              <a:rPr lang="en-US" altLang="sv-SE" sz="1000" b="1" dirty="0" err="1"/>
              <a:t>sCT</a:t>
            </a:r>
            <a:endParaRPr lang="en-US" altLang="sv-S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</a:t>
            </a: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846D775C-599A-B24E-A719-0AA1534A36D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36376" y="4248777"/>
            <a:ext cx="11133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200" dirty="0">
                <a:cs typeface="Arial" panose="020B0604020202020204" pitchFamily="34" charset="0"/>
              </a:rPr>
              <a:t>Velocity (cm/s)</a:t>
            </a:r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B326E878-0C76-3B41-AF0E-C63A55D1A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2769" y="5094071"/>
            <a:ext cx="2822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sCT</a:t>
            </a:r>
            <a:r>
              <a:rPr lang="en-US" altLang="sv-SE" sz="1000" b="1" dirty="0"/>
              <a:t>              </a:t>
            </a:r>
            <a:r>
              <a:rPr lang="en-US" altLang="sv-SE" sz="1000" b="1" dirty="0" err="1"/>
              <a:t>sCT</a:t>
            </a:r>
            <a:endParaRPr lang="en-US" altLang="sv-S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</a:t>
            </a: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4279F6A8-BA95-D446-8DBC-E1BBCC82344B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083717" y="4248777"/>
            <a:ext cx="816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200" dirty="0">
                <a:cs typeface="Arial" panose="020B0604020202020204" pitchFamily="34" charset="0"/>
              </a:rPr>
              <a:t>%  of time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2C47199-033C-3E47-8048-D1E5D5BBE5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0907" y="3369362"/>
            <a:ext cx="2666669" cy="1800000"/>
          </a:xfrm>
          <a:prstGeom prst="rect">
            <a:avLst/>
          </a:prstGeom>
        </p:spPr>
      </p:pic>
      <p:sp>
        <p:nvSpPr>
          <p:cNvPr id="24" name="TextBox 3">
            <a:extLst>
              <a:ext uri="{FF2B5EF4-FFF2-40B4-BE49-F238E27FC236}">
                <a16:creationId xmlns:a16="http://schemas.microsoft.com/office/drawing/2014/main" id="{31600772-07F4-DC4B-B633-A1A3AF977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67" y="5169001"/>
            <a:ext cx="672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(E) </a:t>
            </a:r>
            <a:r>
              <a:rPr lang="en-US" altLang="sv-SE" sz="1100" dirty="0">
                <a:cs typeface="Arial" panose="020B0604020202020204" pitchFamily="34" charset="0"/>
              </a:rPr>
              <a:t>number of inner zone entries </a:t>
            </a:r>
          </a:p>
        </p:txBody>
      </p:sp>
      <p:sp>
        <p:nvSpPr>
          <p:cNvPr id="25" name="TextBox 29">
            <a:extLst>
              <a:ext uri="{FF2B5EF4-FFF2-40B4-BE49-F238E27FC236}">
                <a16:creationId xmlns:a16="http://schemas.microsoft.com/office/drawing/2014/main" id="{C11FB1FD-1225-6047-9E1A-DE25400D0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409" y="7552791"/>
            <a:ext cx="2822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</a:t>
            </a:r>
            <a:r>
              <a:rPr lang="en-US" altLang="sv-SE" sz="1000" b="1" dirty="0" err="1"/>
              <a:t>sCT</a:t>
            </a:r>
            <a:r>
              <a:rPr lang="en-US" altLang="sv-SE" sz="1000" b="1" dirty="0"/>
              <a:t>              </a:t>
            </a:r>
            <a:r>
              <a:rPr lang="en-US" altLang="sv-SE" sz="1000" b="1" dirty="0" err="1"/>
              <a:t>sCT</a:t>
            </a:r>
            <a:endParaRPr lang="en-US" altLang="sv-SE" sz="1000" b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1000" b="1" dirty="0"/>
              <a:t>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            </a:t>
            </a:r>
            <a:r>
              <a:rPr lang="en-US" altLang="sv-SE" sz="1000" b="1" dirty="0" err="1"/>
              <a:t>Veh</a:t>
            </a:r>
            <a:r>
              <a:rPr lang="en-US" altLang="sv-SE" sz="1000" b="1" dirty="0"/>
              <a:t>             Nic</a:t>
            </a:r>
          </a:p>
        </p:txBody>
      </p:sp>
      <p:sp>
        <p:nvSpPr>
          <p:cNvPr id="26" name="Rectangle 8">
            <a:extLst>
              <a:ext uri="{FF2B5EF4-FFF2-40B4-BE49-F238E27FC236}">
                <a16:creationId xmlns:a16="http://schemas.microsoft.com/office/drawing/2014/main" id="{F7950786-1C9A-204F-AC2E-4980C598F38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444384" y="6707497"/>
            <a:ext cx="13294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v-SE" sz="1200" dirty="0">
                <a:cs typeface="Arial" panose="020B0604020202020204" pitchFamily="34" charset="0"/>
              </a:rPr>
              <a:t>Number </a:t>
            </a:r>
            <a:r>
              <a:rPr lang="en-US" altLang="sv-SE" sz="1200">
                <a:cs typeface="Arial" panose="020B0604020202020204" pitchFamily="34" charset="0"/>
              </a:rPr>
              <a:t>of entries</a:t>
            </a:r>
            <a:endParaRPr lang="en-US" altLang="sv-SE" sz="1200" dirty="0"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C4BAF13-85DE-384F-8B35-EFAE0B7F1B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82" y="5815332"/>
            <a:ext cx="266666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97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>
            <a:extLst>
              <a:ext uri="{FF2B5EF4-FFF2-40B4-BE49-F238E27FC236}">
                <a16:creationId xmlns:a16="http://schemas.microsoft.com/office/drawing/2014/main" id="{51843A9A-4329-8741-B857-7B835BCE8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17" y="269724"/>
            <a:ext cx="6376834" cy="572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8" b="1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sv-SE" sz="1015" b="1" dirty="0">
                <a:cs typeface="Arial" panose="020B0604020202020204" pitchFamily="34" charset="0"/>
              </a:rPr>
              <a:t>(A) </a:t>
            </a:r>
            <a:r>
              <a:rPr lang="en-US" altLang="sv-SE" sz="1015" dirty="0" err="1">
                <a:cs typeface="Arial" panose="020B0604020202020204" pitchFamily="34" charset="0"/>
              </a:rPr>
              <a:t>LDTg</a:t>
            </a:r>
            <a:r>
              <a:rPr lang="en-US" altLang="sv-SE" sz="1015" dirty="0">
                <a:cs typeface="Arial" panose="020B0604020202020204" pitchFamily="34" charset="0"/>
              </a:rPr>
              <a:t>                                          </a:t>
            </a:r>
            <a:r>
              <a:rPr lang="en-US" altLang="sv-SE" sz="1015" b="1" dirty="0">
                <a:cs typeface="Arial" panose="020B0604020202020204" pitchFamily="34" charset="0"/>
              </a:rPr>
              <a:t>(B) </a:t>
            </a:r>
            <a:r>
              <a:rPr lang="en-US" altLang="sv-SE" sz="1015" dirty="0">
                <a:cs typeface="Arial" panose="020B0604020202020204" pitchFamily="34" charset="0"/>
              </a:rPr>
              <a:t>VTA                                              </a:t>
            </a:r>
            <a:r>
              <a:rPr lang="en-US" altLang="sv-SE" sz="1015" b="1" dirty="0">
                <a:cs typeface="Arial" panose="020B0604020202020204" pitchFamily="34" charset="0"/>
              </a:rPr>
              <a:t>(C) </a:t>
            </a:r>
            <a:r>
              <a:rPr lang="en-US" altLang="sv-SE" sz="1015" dirty="0" err="1">
                <a:cs typeface="Arial" panose="020B0604020202020204" pitchFamily="34" charset="0"/>
              </a:rPr>
              <a:t>NAc</a:t>
            </a: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sv-SE" sz="1015" b="1" dirty="0">
                <a:cs typeface="Arial" panose="020B0604020202020204" pitchFamily="34" charset="0"/>
              </a:rPr>
              <a:t>(C) </a:t>
            </a:r>
            <a:r>
              <a:rPr lang="en-US" altLang="sv-SE" sz="1015" dirty="0" err="1">
                <a:cs typeface="Arial" panose="020B0604020202020204" pitchFamily="34" charset="0"/>
              </a:rPr>
              <a:t>LDTg</a:t>
            </a:r>
            <a:r>
              <a:rPr lang="en-US" altLang="sv-SE" sz="1015" dirty="0">
                <a:cs typeface="Arial" panose="020B0604020202020204" pitchFamily="34" charset="0"/>
              </a:rPr>
              <a:t>                                          </a:t>
            </a:r>
            <a:r>
              <a:rPr lang="en-US" altLang="sv-SE" sz="1015" b="1" dirty="0">
                <a:cs typeface="Arial" panose="020B0604020202020204" pitchFamily="34" charset="0"/>
              </a:rPr>
              <a:t>(B) </a:t>
            </a:r>
            <a:r>
              <a:rPr lang="en-US" altLang="sv-SE" sz="1015" dirty="0">
                <a:cs typeface="Arial" panose="020B0604020202020204" pitchFamily="34" charset="0"/>
              </a:rPr>
              <a:t>VTA                                              </a:t>
            </a:r>
            <a:r>
              <a:rPr lang="en-US" altLang="sv-SE" sz="1015" b="1" dirty="0">
                <a:cs typeface="Arial" panose="020B0604020202020204" pitchFamily="34" charset="0"/>
              </a:rPr>
              <a:t>(C) </a:t>
            </a:r>
            <a:r>
              <a:rPr lang="en-US" altLang="sv-SE" sz="1015" dirty="0" err="1">
                <a:cs typeface="Arial" panose="020B0604020202020204" pitchFamily="34" charset="0"/>
              </a:rPr>
              <a:t>NAc</a:t>
            </a: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marL="211021" indent="-211021">
              <a:spcBef>
                <a:spcPct val="0"/>
              </a:spcBef>
              <a:buAutoNum type="alphaUcParenBoth"/>
            </a:pPr>
            <a:endParaRPr lang="en-US" altLang="sv-SE" sz="1015" dirty="0">
              <a:cs typeface="Arial" panose="020B0604020202020204" pitchFamily="34" charset="0"/>
            </a:endParaRPr>
          </a:p>
          <a:p>
            <a:pPr marL="211021" indent="-211021">
              <a:spcBef>
                <a:spcPct val="0"/>
              </a:spcBef>
              <a:buAutoNum type="alphaUcParenBoth"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marL="211021" indent="-211021">
              <a:spcBef>
                <a:spcPct val="0"/>
              </a:spcBef>
              <a:buAutoNum type="alphaUcParenBoth"/>
            </a:pPr>
            <a:endParaRPr lang="en-US" altLang="sv-SE" sz="1015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015" dirty="0">
              <a:cs typeface="Arial" panose="020B0604020202020204" pitchFamily="34" charset="0"/>
            </a:endParaRPr>
          </a:p>
        </p:txBody>
      </p:sp>
      <p:sp>
        <p:nvSpPr>
          <p:cNvPr id="55" name="TextBox 29">
            <a:extLst>
              <a:ext uri="{FF2B5EF4-FFF2-40B4-BE49-F238E27FC236}">
                <a16:creationId xmlns:a16="http://schemas.microsoft.com/office/drawing/2014/main" id="{A3BD579E-3B7D-334C-AAFC-305B70EEC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668" y="1930793"/>
            <a:ext cx="1581129" cy="34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923" dirty="0"/>
              <a:t>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sCT</a:t>
            </a:r>
            <a:r>
              <a:rPr lang="en-US" altLang="sv-SE" sz="738" dirty="0"/>
              <a:t>  </a:t>
            </a:r>
            <a:r>
              <a:rPr lang="en-US" altLang="sv-SE" sz="738" dirty="0" err="1"/>
              <a:t>sCT</a:t>
            </a:r>
            <a:endParaRPr lang="en-US" altLang="sv-SE" sz="738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Nic 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Nic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6DBEAE-4CA6-B947-AD7D-B72FD78DAE80}"/>
              </a:ext>
            </a:extLst>
          </p:cNvPr>
          <p:cNvSpPr txBox="1"/>
          <p:nvPr/>
        </p:nvSpPr>
        <p:spPr>
          <a:xfrm rot="16200000">
            <a:off x="-168852" y="1306294"/>
            <a:ext cx="88998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COXIV </a:t>
            </a:r>
          </a:p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(band intensity)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67C063-65E6-9243-A90F-779B1E84343C}"/>
              </a:ext>
            </a:extLst>
          </p:cNvPr>
          <p:cNvSpPr txBox="1"/>
          <p:nvPr/>
        </p:nvSpPr>
        <p:spPr>
          <a:xfrm rot="16200000">
            <a:off x="1457646" y="1306294"/>
            <a:ext cx="88998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COXIV </a:t>
            </a:r>
          </a:p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(band intensity)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3F50F2-E84C-DC4D-B336-6EC0D0F0FFDE}"/>
              </a:ext>
            </a:extLst>
          </p:cNvPr>
          <p:cNvSpPr txBox="1"/>
          <p:nvPr/>
        </p:nvSpPr>
        <p:spPr>
          <a:xfrm rot="16200000">
            <a:off x="3162525" y="1306294"/>
            <a:ext cx="88998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COXIV </a:t>
            </a:r>
          </a:p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(band intensity)</a:t>
            </a:r>
          </a:p>
        </p:txBody>
      </p:sp>
      <p:sp>
        <p:nvSpPr>
          <p:cNvPr id="31" name="TextBox 29">
            <a:extLst>
              <a:ext uri="{FF2B5EF4-FFF2-40B4-BE49-F238E27FC236}">
                <a16:creationId xmlns:a16="http://schemas.microsoft.com/office/drawing/2014/main" id="{942770F8-28DC-A647-AAEB-10CFC3DCD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6772" y="1930793"/>
            <a:ext cx="1581129" cy="34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923" dirty="0"/>
              <a:t>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sCT</a:t>
            </a:r>
            <a:r>
              <a:rPr lang="en-US" altLang="sv-SE" sz="738" dirty="0"/>
              <a:t>  </a:t>
            </a:r>
            <a:r>
              <a:rPr lang="en-US" altLang="sv-SE" sz="738" dirty="0" err="1"/>
              <a:t>sCT</a:t>
            </a:r>
            <a:endParaRPr lang="en-US" altLang="sv-SE" sz="738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Nic 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Nic</a:t>
            </a:r>
          </a:p>
        </p:txBody>
      </p:sp>
      <p:sp>
        <p:nvSpPr>
          <p:cNvPr id="32" name="TextBox 29">
            <a:extLst>
              <a:ext uri="{FF2B5EF4-FFF2-40B4-BE49-F238E27FC236}">
                <a16:creationId xmlns:a16="http://schemas.microsoft.com/office/drawing/2014/main" id="{FE778C67-96C4-D345-BC60-FD24074D7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0402" y="1930793"/>
            <a:ext cx="1581129" cy="34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923" dirty="0"/>
              <a:t>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sCT</a:t>
            </a:r>
            <a:r>
              <a:rPr lang="en-US" altLang="sv-SE" sz="738" dirty="0"/>
              <a:t>  </a:t>
            </a:r>
            <a:r>
              <a:rPr lang="en-US" altLang="sv-SE" sz="738" dirty="0" err="1"/>
              <a:t>sCT</a:t>
            </a:r>
            <a:endParaRPr lang="en-US" altLang="sv-SE" sz="738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Nic 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Nic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9B265C-053F-C345-877A-DDA7C5CC5F12}"/>
              </a:ext>
            </a:extLst>
          </p:cNvPr>
          <p:cNvSpPr txBox="1"/>
          <p:nvPr/>
        </p:nvSpPr>
        <p:spPr>
          <a:xfrm>
            <a:off x="73366" y="166620"/>
            <a:ext cx="1705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n-lt"/>
              </a:rPr>
              <a:t>Supplementary Figure 3</a:t>
            </a:r>
          </a:p>
        </p:txBody>
      </p:sp>
      <p:sp>
        <p:nvSpPr>
          <p:cNvPr id="48" name="TextBox 29">
            <a:extLst>
              <a:ext uri="{FF2B5EF4-FFF2-40B4-BE49-F238E27FC236}">
                <a16:creationId xmlns:a16="http://schemas.microsoft.com/office/drawing/2014/main" id="{1731FC79-73C5-CE49-8AB1-E062E5099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168" y="3948206"/>
            <a:ext cx="1581129" cy="34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923" dirty="0"/>
              <a:t>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sCT</a:t>
            </a:r>
            <a:r>
              <a:rPr lang="en-US" altLang="sv-SE" sz="738" dirty="0"/>
              <a:t>  </a:t>
            </a:r>
            <a:r>
              <a:rPr lang="en-US" altLang="sv-SE" sz="738" dirty="0" err="1"/>
              <a:t>sCT</a:t>
            </a:r>
            <a:endParaRPr lang="en-US" altLang="sv-SE" sz="738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Nic 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Nic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03BC6AD-7050-C640-9013-38B356143455}"/>
              </a:ext>
            </a:extLst>
          </p:cNvPr>
          <p:cNvSpPr txBox="1"/>
          <p:nvPr/>
        </p:nvSpPr>
        <p:spPr>
          <a:xfrm rot="16200000">
            <a:off x="-170353" y="3323707"/>
            <a:ext cx="88998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GADPH</a:t>
            </a:r>
          </a:p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(band intensity)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BF6C788-FFC1-404F-8CDB-3533A562F2AB}"/>
              </a:ext>
            </a:extLst>
          </p:cNvPr>
          <p:cNvSpPr txBox="1"/>
          <p:nvPr/>
        </p:nvSpPr>
        <p:spPr>
          <a:xfrm rot="16200000">
            <a:off x="1456145" y="3323707"/>
            <a:ext cx="88998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GADPH </a:t>
            </a:r>
          </a:p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(band intensity)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23DE901-EF06-8C49-8D8D-95923E4174AE}"/>
              </a:ext>
            </a:extLst>
          </p:cNvPr>
          <p:cNvSpPr txBox="1"/>
          <p:nvPr/>
        </p:nvSpPr>
        <p:spPr>
          <a:xfrm rot="16200000">
            <a:off x="3161026" y="3323707"/>
            <a:ext cx="88998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GADPH </a:t>
            </a:r>
          </a:p>
          <a:p>
            <a:pPr algn="ctr"/>
            <a:r>
              <a:rPr lang="en-US" altLang="sv-SE" sz="738" b="1" dirty="0">
                <a:cs typeface="Arial" panose="020B0604020202020204" pitchFamily="34" charset="0"/>
              </a:rPr>
              <a:t>(band intensity)</a:t>
            </a:r>
          </a:p>
        </p:txBody>
      </p:sp>
      <p:sp>
        <p:nvSpPr>
          <p:cNvPr id="57" name="TextBox 29">
            <a:extLst>
              <a:ext uri="{FF2B5EF4-FFF2-40B4-BE49-F238E27FC236}">
                <a16:creationId xmlns:a16="http://schemas.microsoft.com/office/drawing/2014/main" id="{7D287A43-7DB4-E340-9040-0A2B60175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4323" y="3948206"/>
            <a:ext cx="1581129" cy="34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923" dirty="0"/>
              <a:t>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sCT</a:t>
            </a:r>
            <a:r>
              <a:rPr lang="en-US" altLang="sv-SE" sz="738" dirty="0"/>
              <a:t>  </a:t>
            </a:r>
            <a:r>
              <a:rPr lang="en-US" altLang="sv-SE" sz="738" dirty="0" err="1"/>
              <a:t>sCT</a:t>
            </a:r>
            <a:endParaRPr lang="en-US" altLang="sv-SE" sz="738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Nic 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Nic</a:t>
            </a:r>
          </a:p>
        </p:txBody>
      </p:sp>
      <p:sp>
        <p:nvSpPr>
          <p:cNvPr id="58" name="TextBox 29">
            <a:extLst>
              <a:ext uri="{FF2B5EF4-FFF2-40B4-BE49-F238E27FC236}">
                <a16:creationId xmlns:a16="http://schemas.microsoft.com/office/drawing/2014/main" id="{1A3732C3-CA55-8447-9B69-283FE532D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9846" y="3948206"/>
            <a:ext cx="1581129" cy="34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923" dirty="0"/>
              <a:t>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</a:t>
            </a:r>
            <a:r>
              <a:rPr lang="en-US" altLang="sv-SE" sz="738" dirty="0" err="1"/>
              <a:t>sCT</a:t>
            </a:r>
            <a:r>
              <a:rPr lang="en-US" altLang="sv-SE" sz="738" dirty="0"/>
              <a:t>  </a:t>
            </a:r>
            <a:r>
              <a:rPr lang="en-US" altLang="sv-SE" sz="738" dirty="0" err="1"/>
              <a:t>sCT</a:t>
            </a:r>
            <a:endParaRPr lang="en-US" altLang="sv-SE" sz="738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sv-SE" sz="738" dirty="0"/>
              <a:t>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 Nic    </a:t>
            </a:r>
            <a:r>
              <a:rPr lang="en-US" altLang="sv-SE" sz="738" dirty="0" err="1"/>
              <a:t>Veh</a:t>
            </a:r>
            <a:r>
              <a:rPr lang="en-US" altLang="sv-SE" sz="738" dirty="0"/>
              <a:t>  Nic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3F5879-A8BC-0B44-B4CA-5F78E1FBF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81" y="746239"/>
            <a:ext cx="1248291" cy="129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D17583-1F3E-3A4C-ACAC-B2B55623D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987" y="714572"/>
            <a:ext cx="1248291" cy="129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368BC9-5DF3-4B4C-B1B2-A258EC6A4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741" y="714572"/>
            <a:ext cx="1248291" cy="129600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60A5C6EB-4896-8244-A2A8-8D5F578D961D}"/>
              </a:ext>
            </a:extLst>
          </p:cNvPr>
          <p:cNvSpPr txBox="1"/>
          <p:nvPr/>
        </p:nvSpPr>
        <p:spPr>
          <a:xfrm>
            <a:off x="66663" y="4448570"/>
            <a:ext cx="5645169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</a:rPr>
              <a:t>Supplementary figure 3. Levels of the reference proteins COXIV and GHPDH in reward-related areas</a:t>
            </a:r>
          </a:p>
          <a:p>
            <a:r>
              <a:rPr lang="en-US" sz="1000" dirty="0">
                <a:latin typeface="+mj-lt"/>
              </a:rPr>
              <a:t>There was no effect of treatment on the levels of the reference protein COXIV in the (A) </a:t>
            </a:r>
            <a:r>
              <a:rPr lang="en-US" sz="1000" dirty="0" err="1">
                <a:latin typeface="+mj-lt"/>
              </a:rPr>
              <a:t>LDTg</a:t>
            </a:r>
            <a:r>
              <a:rPr lang="en-US" sz="1000" dirty="0">
                <a:latin typeface="+mj-lt"/>
              </a:rPr>
              <a:t>, (B) VTA, or (C) </a:t>
            </a:r>
            <a:r>
              <a:rPr lang="en-US" sz="1000" dirty="0" err="1">
                <a:latin typeface="+mj-lt"/>
              </a:rPr>
              <a:t>NAc</a:t>
            </a:r>
            <a:r>
              <a:rPr lang="en-US" sz="1000" dirty="0">
                <a:latin typeface="+mj-lt"/>
              </a:rPr>
              <a:t>  in the mice from the locomotor activity Experiment 2. Similarly, there was no effect of treatment on the levels of the reference protein GAPDH in the (D) </a:t>
            </a:r>
            <a:r>
              <a:rPr lang="en-US" sz="1000" dirty="0" err="1">
                <a:latin typeface="+mj-lt"/>
              </a:rPr>
              <a:t>LDTg</a:t>
            </a:r>
            <a:r>
              <a:rPr lang="en-US" sz="1000" dirty="0">
                <a:latin typeface="+mj-lt"/>
              </a:rPr>
              <a:t>, (E) VTA, or (F) </a:t>
            </a:r>
            <a:r>
              <a:rPr lang="en-US" sz="1000" dirty="0" err="1">
                <a:latin typeface="+mj-lt"/>
              </a:rPr>
              <a:t>NAc</a:t>
            </a:r>
            <a:r>
              <a:rPr lang="en-US" sz="1000" dirty="0">
                <a:latin typeface="+mj-lt"/>
              </a:rPr>
              <a:t> in the same mice. Data are presented as mean </a:t>
            </a:r>
            <a:r>
              <a:rPr lang="en-US" sz="1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± SEM.</a:t>
            </a:r>
            <a:endParaRPr lang="en-US" sz="1000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2A80C5-8E22-EA4B-8C60-70CC318885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919" y="2739222"/>
            <a:ext cx="1264194" cy="129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AD933C-3EA3-444C-8E8E-E50BB5F90E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5597" y="2729238"/>
            <a:ext cx="1264194" cy="129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C6EFBFC-D708-FA4F-9CE7-CD130E4A2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4571" y="2728549"/>
            <a:ext cx="1264194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8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25" y="195547"/>
            <a:ext cx="1682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n-lt"/>
              </a:rPr>
              <a:t>Supplementary figure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45C5F-0A7F-DB45-9781-C0E463B5E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5215" y="334046"/>
            <a:ext cx="690823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        (A) </a:t>
            </a:r>
            <a:r>
              <a:rPr lang="en-US" altLang="sv-SE" sz="1100" dirty="0" err="1">
                <a:cs typeface="Arial" panose="020B0604020202020204" pitchFamily="34" charset="0"/>
              </a:rPr>
              <a:t>LDTg</a:t>
            </a:r>
            <a:r>
              <a:rPr lang="en-US" altLang="sv-SE" sz="1100" dirty="0">
                <a:cs typeface="Arial" panose="020B0604020202020204" pitchFamily="34" charset="0"/>
              </a:rPr>
              <a:t>                                         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(B) </a:t>
            </a:r>
            <a:r>
              <a:rPr lang="en-US" altLang="sv-SE" sz="1100" dirty="0" err="1">
                <a:cs typeface="Arial" panose="020B0604020202020204" pitchFamily="34" charset="0"/>
              </a:rPr>
              <a:t>LDTg</a:t>
            </a:r>
            <a:r>
              <a:rPr lang="en-US" altLang="sv-SE" sz="1100" dirty="0">
                <a:cs typeface="Arial" panose="020B0604020202020204" pitchFamily="34" charset="0"/>
              </a:rPr>
              <a:t> </a:t>
            </a:r>
          </a:p>
          <a:p>
            <a:pPr marL="228600" indent="-228600">
              <a:spcBef>
                <a:spcPct val="0"/>
              </a:spcBef>
              <a:buAutoNum type="alphaUcParenBoth"/>
            </a:pPr>
            <a:endParaRPr lang="en-US" altLang="sv-SE" sz="1100" dirty="0">
              <a:cs typeface="Arial" panose="020B0604020202020204" pitchFamily="34" charset="0"/>
            </a:endParaRPr>
          </a:p>
          <a:p>
            <a:pPr marL="228600" indent="-228600">
              <a:spcBef>
                <a:spcPct val="0"/>
              </a:spcBef>
              <a:buAutoNum type="alphaUcParenBoth"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        (C) </a:t>
            </a:r>
            <a:r>
              <a:rPr lang="en-US" altLang="sv-SE" sz="1100" dirty="0">
                <a:cs typeface="Arial" panose="020B0604020202020204" pitchFamily="34" charset="0"/>
              </a:rPr>
              <a:t>VTA                                           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(D) </a:t>
            </a:r>
            <a:r>
              <a:rPr lang="en-US" altLang="sv-SE" sz="1100" dirty="0">
                <a:cs typeface="Arial" panose="020B0604020202020204" pitchFamily="34" charset="0"/>
              </a:rPr>
              <a:t>VTA</a:t>
            </a: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        (E) </a:t>
            </a:r>
            <a:r>
              <a:rPr lang="en-US" altLang="sv-SE" sz="1100" dirty="0" err="1">
                <a:cs typeface="Arial" panose="020B0604020202020204" pitchFamily="34" charset="0"/>
              </a:rPr>
              <a:t>NAc</a:t>
            </a:r>
            <a:r>
              <a:rPr lang="en-US" altLang="sv-SE" sz="1100" dirty="0">
                <a:cs typeface="Arial" panose="020B0604020202020204" pitchFamily="34" charset="0"/>
              </a:rPr>
              <a:t>                                           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(F) </a:t>
            </a:r>
            <a:r>
              <a:rPr lang="en-US" altLang="sv-SE" sz="1100" dirty="0" err="1">
                <a:cs typeface="Arial" panose="020B0604020202020204" pitchFamily="34" charset="0"/>
              </a:rPr>
              <a:t>NAc</a:t>
            </a: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1EDB2F-CAF1-9845-8890-026B8A338400}"/>
              </a:ext>
            </a:extLst>
          </p:cNvPr>
          <p:cNvSpPr txBox="1"/>
          <p:nvPr/>
        </p:nvSpPr>
        <p:spPr>
          <a:xfrm>
            <a:off x="6165638" y="1043528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GAPDH, 36 kDa</a:t>
            </a:r>
          </a:p>
          <a:p>
            <a:endParaRPr lang="en-SE" sz="600" dirty="0"/>
          </a:p>
          <a:p>
            <a:r>
              <a:rPr lang="en-SE" sz="600" dirty="0"/>
              <a:t>RAMP1, 17 kDa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7DB972-0CB5-EF46-89AD-7B69BE9B0B15}"/>
              </a:ext>
            </a:extLst>
          </p:cNvPr>
          <p:cNvSpPr txBox="1"/>
          <p:nvPr/>
        </p:nvSpPr>
        <p:spPr>
          <a:xfrm>
            <a:off x="3426567" y="841066"/>
            <a:ext cx="4299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70 kDa</a:t>
            </a:r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31 kDa</a:t>
            </a:r>
          </a:p>
          <a:p>
            <a:endParaRPr lang="en-SE" sz="600" dirty="0"/>
          </a:p>
          <a:p>
            <a:r>
              <a:rPr lang="en-SE" sz="600" dirty="0"/>
              <a:t>18 kDa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0528E5-38E6-A54C-AE71-2069ED3EEE38}"/>
              </a:ext>
            </a:extLst>
          </p:cNvPr>
          <p:cNvSpPr txBox="1"/>
          <p:nvPr/>
        </p:nvSpPr>
        <p:spPr>
          <a:xfrm>
            <a:off x="6176973" y="2557786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GAPDH, 36 kDa</a:t>
            </a:r>
          </a:p>
          <a:p>
            <a:endParaRPr lang="en-SE" sz="600" dirty="0"/>
          </a:p>
          <a:p>
            <a:r>
              <a:rPr lang="en-SE" sz="600" dirty="0"/>
              <a:t>RAMP1, 17 kDa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72AECB-DB46-A143-A996-BE94919AADE7}"/>
              </a:ext>
            </a:extLst>
          </p:cNvPr>
          <p:cNvSpPr txBox="1"/>
          <p:nvPr/>
        </p:nvSpPr>
        <p:spPr>
          <a:xfrm>
            <a:off x="3437902" y="2315067"/>
            <a:ext cx="4299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70 kDa</a:t>
            </a:r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31 kDa</a:t>
            </a:r>
          </a:p>
          <a:p>
            <a:endParaRPr lang="en-SE" sz="600" dirty="0"/>
          </a:p>
          <a:p>
            <a:r>
              <a:rPr lang="en-SE" sz="600" dirty="0"/>
              <a:t>18 kDa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5D9B249-F807-2846-905D-7A50671B0208}"/>
              </a:ext>
            </a:extLst>
          </p:cNvPr>
          <p:cNvGrpSpPr/>
          <p:nvPr/>
        </p:nvGrpSpPr>
        <p:grpSpPr>
          <a:xfrm>
            <a:off x="3437903" y="3701820"/>
            <a:ext cx="3484788" cy="883851"/>
            <a:chOff x="2718229" y="4142093"/>
            <a:chExt cx="3484788" cy="883851"/>
          </a:xfrm>
        </p:grpSpPr>
        <p:pic>
          <p:nvPicPr>
            <p:cNvPr id="8" name="Bildobjekt 4">
              <a:extLst>
                <a:ext uri="{FF2B5EF4-FFF2-40B4-BE49-F238E27FC236}">
                  <a16:creationId xmlns:a16="http://schemas.microsoft.com/office/drawing/2014/main" id="{62A1259D-15B8-F24B-8F4C-6D11E3E186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759" t="8486" r="10559" b="31028"/>
            <a:stretch/>
          </p:blipFill>
          <p:spPr>
            <a:xfrm>
              <a:off x="3072864" y="4146424"/>
              <a:ext cx="2453911" cy="87952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9B546EC-36B3-CF4E-B5B9-AD84602290CF}"/>
                </a:ext>
              </a:extLst>
            </p:cNvPr>
            <p:cNvSpPr txBox="1"/>
            <p:nvPr/>
          </p:nvSpPr>
          <p:spPr>
            <a:xfrm>
              <a:off x="5457300" y="4488330"/>
              <a:ext cx="7457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600" dirty="0"/>
                <a:t>GAPDH, 36 kDa</a:t>
              </a:r>
            </a:p>
            <a:p>
              <a:endParaRPr lang="en-SE" sz="600" dirty="0"/>
            </a:p>
            <a:p>
              <a:endParaRPr lang="en-SE" sz="600" dirty="0"/>
            </a:p>
            <a:p>
              <a:r>
                <a:rPr lang="en-SE" sz="600" dirty="0"/>
                <a:t>RAMP1, 17 kDa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207B677-5E33-E640-8BDC-318B09D94F97}"/>
                </a:ext>
              </a:extLst>
            </p:cNvPr>
            <p:cNvSpPr txBox="1"/>
            <p:nvPr/>
          </p:nvSpPr>
          <p:spPr>
            <a:xfrm>
              <a:off x="2718229" y="4142093"/>
              <a:ext cx="4299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600" dirty="0"/>
                <a:t>70 kDa</a:t>
              </a:r>
            </a:p>
            <a:p>
              <a:endParaRPr lang="en-SE" sz="600" dirty="0"/>
            </a:p>
            <a:p>
              <a:endParaRPr lang="en-SE" sz="600" dirty="0"/>
            </a:p>
            <a:p>
              <a:endParaRPr lang="en-SE" sz="600" dirty="0"/>
            </a:p>
            <a:p>
              <a:endParaRPr lang="en-SE" sz="600" dirty="0"/>
            </a:p>
            <a:p>
              <a:r>
                <a:rPr lang="en-SE" sz="600" dirty="0"/>
                <a:t>31 kDa</a:t>
              </a:r>
            </a:p>
            <a:p>
              <a:endParaRPr lang="en-SE" sz="600" dirty="0"/>
            </a:p>
            <a:p>
              <a:r>
                <a:rPr lang="en-SE" sz="600" dirty="0"/>
                <a:t>18 kDa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424F2BE-441F-2742-8159-55D2E07C2546}"/>
              </a:ext>
            </a:extLst>
          </p:cNvPr>
          <p:cNvSpPr txBox="1"/>
          <p:nvPr/>
        </p:nvSpPr>
        <p:spPr>
          <a:xfrm>
            <a:off x="2738758" y="824404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CTRa, 62 kDa</a:t>
            </a:r>
          </a:p>
          <a:p>
            <a:r>
              <a:rPr lang="en-SE" sz="600" dirty="0"/>
              <a:t>CTRb, 58 kDa</a:t>
            </a:r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COXIV, 16 kDa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81E699-5B8C-D942-8632-B485D606FCBD}"/>
              </a:ext>
            </a:extLst>
          </p:cNvPr>
          <p:cNvSpPr txBox="1"/>
          <p:nvPr/>
        </p:nvSpPr>
        <p:spPr>
          <a:xfrm>
            <a:off x="4995" y="824994"/>
            <a:ext cx="429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70 kDa</a:t>
            </a:r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31 kDa</a:t>
            </a:r>
          </a:p>
          <a:p>
            <a:endParaRPr lang="en-SE" sz="600" dirty="0"/>
          </a:p>
          <a:p>
            <a:r>
              <a:rPr lang="en-SE" sz="600" dirty="0"/>
              <a:t>18 kDa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857C6E2-3D82-F447-83BF-A3F498D6CCB6}"/>
              </a:ext>
            </a:extLst>
          </p:cNvPr>
          <p:cNvGrpSpPr/>
          <p:nvPr/>
        </p:nvGrpSpPr>
        <p:grpSpPr>
          <a:xfrm>
            <a:off x="21929" y="2289142"/>
            <a:ext cx="3444214" cy="830997"/>
            <a:chOff x="4995" y="2534678"/>
            <a:chExt cx="3444214" cy="83099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926C21D-8846-4143-B0C0-F8BA329DC64D}"/>
                </a:ext>
              </a:extLst>
            </p:cNvPr>
            <p:cNvSpPr txBox="1"/>
            <p:nvPr/>
          </p:nvSpPr>
          <p:spPr>
            <a:xfrm>
              <a:off x="2738758" y="2534678"/>
              <a:ext cx="710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600" dirty="0"/>
                <a:t>CTRa, 62 kDa</a:t>
              </a:r>
            </a:p>
            <a:p>
              <a:r>
                <a:rPr lang="en-SE" sz="600" dirty="0"/>
                <a:t>CTRb, 58 kDa</a:t>
              </a:r>
            </a:p>
            <a:p>
              <a:endParaRPr lang="en-SE" sz="600" dirty="0"/>
            </a:p>
            <a:p>
              <a:endParaRPr lang="en-SE" sz="600" dirty="0"/>
            </a:p>
            <a:p>
              <a:endParaRPr lang="en-SE" sz="600" dirty="0"/>
            </a:p>
            <a:p>
              <a:endParaRPr lang="en-SE" sz="600" dirty="0"/>
            </a:p>
            <a:p>
              <a:endParaRPr lang="en-SE" sz="600" dirty="0"/>
            </a:p>
            <a:p>
              <a:r>
                <a:rPr lang="en-SE" sz="600" dirty="0"/>
                <a:t>COXIV, 16 kDa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F13D22-8E59-E549-8679-D32A3E9D6831}"/>
                </a:ext>
              </a:extLst>
            </p:cNvPr>
            <p:cNvSpPr txBox="1"/>
            <p:nvPr/>
          </p:nvSpPr>
          <p:spPr>
            <a:xfrm>
              <a:off x="4995" y="2535268"/>
              <a:ext cx="42992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600" dirty="0"/>
                <a:t>70 kDa</a:t>
              </a:r>
            </a:p>
            <a:p>
              <a:endParaRPr lang="en-SE" sz="600" dirty="0"/>
            </a:p>
            <a:p>
              <a:endParaRPr lang="en-SE" sz="600" dirty="0"/>
            </a:p>
            <a:p>
              <a:endParaRPr lang="en-SE" sz="600" dirty="0"/>
            </a:p>
            <a:p>
              <a:r>
                <a:rPr lang="en-SE" sz="600" dirty="0"/>
                <a:t>31 kDa</a:t>
              </a:r>
            </a:p>
            <a:p>
              <a:endParaRPr lang="en-SE" sz="600" dirty="0"/>
            </a:p>
            <a:p>
              <a:r>
                <a:rPr lang="en-SE" sz="600" dirty="0"/>
                <a:t>18 kDa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334F20C-A5C3-8A46-8BF3-BE088FFF0B67}"/>
              </a:ext>
            </a:extLst>
          </p:cNvPr>
          <p:cNvSpPr txBox="1"/>
          <p:nvPr/>
        </p:nvSpPr>
        <p:spPr>
          <a:xfrm>
            <a:off x="2738754" y="3776405"/>
            <a:ext cx="710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CTRa, 62 kDa</a:t>
            </a:r>
          </a:p>
          <a:p>
            <a:r>
              <a:rPr lang="en-SE" sz="600" dirty="0"/>
              <a:t>CTRb, 58 kDa</a:t>
            </a:r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COXIV, 16 kDa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F3185A-E337-1C4E-8BE0-6CCBF480E079}"/>
              </a:ext>
            </a:extLst>
          </p:cNvPr>
          <p:cNvSpPr txBox="1"/>
          <p:nvPr/>
        </p:nvSpPr>
        <p:spPr>
          <a:xfrm>
            <a:off x="4991" y="3754460"/>
            <a:ext cx="4299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600" dirty="0"/>
              <a:t>70 kDa</a:t>
            </a:r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31 kDa</a:t>
            </a:r>
          </a:p>
          <a:p>
            <a:endParaRPr lang="en-SE" sz="600" dirty="0"/>
          </a:p>
          <a:p>
            <a:endParaRPr lang="en-SE" sz="600" dirty="0"/>
          </a:p>
          <a:p>
            <a:r>
              <a:rPr lang="en-SE" sz="600" dirty="0"/>
              <a:t>18 kDa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DA1008-EFC1-AE4A-82BE-51E17B011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3" t="14609" r="9983" b="12586"/>
          <a:stretch/>
        </p:blipFill>
        <p:spPr>
          <a:xfrm>
            <a:off x="3793459" y="819966"/>
            <a:ext cx="2448000" cy="839871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2BAC7925-1839-F649-A6EF-A7E9314B4211}"/>
              </a:ext>
            </a:extLst>
          </p:cNvPr>
          <p:cNvGrpSpPr/>
          <p:nvPr/>
        </p:nvGrpSpPr>
        <p:grpSpPr>
          <a:xfrm>
            <a:off x="3798165" y="2341588"/>
            <a:ext cx="2444131" cy="738068"/>
            <a:chOff x="3798165" y="2341588"/>
            <a:chExt cx="2444131" cy="738068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3AE994A6-CF30-AE4D-B096-62DEC35263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27" t="17063" b="10892"/>
            <a:stretch/>
          </p:blipFill>
          <p:spPr>
            <a:xfrm>
              <a:off x="3825688" y="2341588"/>
              <a:ext cx="2416608" cy="738068"/>
            </a:xfrm>
            <a:prstGeom prst="rect">
              <a:avLst/>
            </a:prstGeom>
          </p:spPr>
        </p:pic>
        <p:pic>
          <p:nvPicPr>
            <p:cNvPr id="37" name="Bildobjekt 2">
              <a:extLst>
                <a:ext uri="{FF2B5EF4-FFF2-40B4-BE49-F238E27FC236}">
                  <a16:creationId xmlns:a16="http://schemas.microsoft.com/office/drawing/2014/main" id="{86E08721-00A6-EA48-809D-7AE651D5D4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-10000"/>
                      </a14:imgEffect>
                    </a14:imgLayer>
                  </a14:imgProps>
                </a:ext>
              </a:extLst>
            </a:blip>
            <a:srcRect l="8226" t="49989" r="85681" b="37067"/>
            <a:stretch/>
          </p:blipFill>
          <p:spPr>
            <a:xfrm>
              <a:off x="3798165" y="2665877"/>
              <a:ext cx="162355" cy="208444"/>
            </a:xfrm>
            <a:prstGeom prst="rect">
              <a:avLst/>
            </a:prstGeom>
            <a:effectLst>
              <a:softEdge rad="0"/>
            </a:effec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96153E6-54EC-A445-AD84-8573DD0AC666}"/>
              </a:ext>
            </a:extLst>
          </p:cNvPr>
          <p:cNvGrpSpPr/>
          <p:nvPr/>
        </p:nvGrpSpPr>
        <p:grpSpPr>
          <a:xfrm>
            <a:off x="376298" y="810927"/>
            <a:ext cx="2426197" cy="838584"/>
            <a:chOff x="376298" y="992469"/>
            <a:chExt cx="2426197" cy="838584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3C71E29-3FEA-E047-A398-4FDDC3800A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748" t="12417" r="7187" b="50482"/>
            <a:stretch/>
          </p:blipFill>
          <p:spPr>
            <a:xfrm>
              <a:off x="376597" y="992469"/>
              <a:ext cx="2425898" cy="408812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DC6B373-5117-E24C-AF33-9BC912ED5D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748" t="61052" r="7187"/>
            <a:stretch/>
          </p:blipFill>
          <p:spPr>
            <a:xfrm>
              <a:off x="376298" y="1401894"/>
              <a:ext cx="2425898" cy="429159"/>
            </a:xfrm>
            <a:prstGeom prst="rect">
              <a:avLst/>
            </a:prstGeom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54F52689-E41A-BD4E-8D80-ACA45F93A32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792" t="17846" r="6657"/>
          <a:stretch/>
        </p:blipFill>
        <p:spPr>
          <a:xfrm>
            <a:off x="368300" y="2235477"/>
            <a:ext cx="2435225" cy="926403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8C4A56BE-41F5-5146-837C-E7FA5821B8DC}"/>
              </a:ext>
            </a:extLst>
          </p:cNvPr>
          <p:cNvGrpSpPr>
            <a:grpSpLocks noChangeAspect="1"/>
          </p:cNvGrpSpPr>
          <p:nvPr/>
        </p:nvGrpSpPr>
        <p:grpSpPr>
          <a:xfrm>
            <a:off x="372937" y="3706252"/>
            <a:ext cx="2438385" cy="1044000"/>
            <a:chOff x="54584" y="3989402"/>
            <a:chExt cx="3707231" cy="1749856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8C529F7-2B29-CD4D-8BE2-9807BD54E6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49" r="11523" b="60025"/>
            <a:stretch/>
          </p:blipFill>
          <p:spPr>
            <a:xfrm>
              <a:off x="54584" y="3989402"/>
              <a:ext cx="3707231" cy="690580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612E200B-92AB-A445-90BF-75C834B119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049" t="38569" r="11523"/>
            <a:stretch/>
          </p:blipFill>
          <p:spPr>
            <a:xfrm>
              <a:off x="54584" y="4678004"/>
              <a:ext cx="3707231" cy="106125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14253" y="4902549"/>
            <a:ext cx="5645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</a:rPr>
              <a:t>Supplementary figure 4. Representative Western Blot membranes from each brain area</a:t>
            </a:r>
          </a:p>
          <a:p>
            <a:r>
              <a:rPr lang="en-US" sz="1000" dirty="0">
                <a:latin typeface="+mj-lt"/>
              </a:rPr>
              <a:t>Visualized Western Blot gel membranes for (A) </a:t>
            </a:r>
            <a:r>
              <a:rPr lang="en-US" sz="1000" dirty="0" err="1">
                <a:latin typeface="+mj-lt"/>
              </a:rPr>
              <a:t>LDTg</a:t>
            </a:r>
            <a:r>
              <a:rPr lang="en-US" sz="1000" dirty="0">
                <a:latin typeface="+mj-lt"/>
              </a:rPr>
              <a:t> with </a:t>
            </a:r>
            <a:r>
              <a:rPr lang="en-US" sz="1000" dirty="0" err="1">
                <a:latin typeface="+mj-lt"/>
              </a:rPr>
              <a:t>CTRa</a:t>
            </a:r>
            <a:r>
              <a:rPr lang="en-US" sz="1000" dirty="0">
                <a:latin typeface="+mj-lt"/>
              </a:rPr>
              <a:t>, </a:t>
            </a:r>
            <a:r>
              <a:rPr lang="en-US" sz="1000" dirty="0" err="1">
                <a:latin typeface="+mj-lt"/>
              </a:rPr>
              <a:t>CTRb</a:t>
            </a:r>
            <a:r>
              <a:rPr lang="en-US" sz="1000" dirty="0">
                <a:latin typeface="+mj-lt"/>
              </a:rPr>
              <a:t> and COXIV, (B) </a:t>
            </a:r>
            <a:r>
              <a:rPr lang="en-US" sz="1000" dirty="0" err="1">
                <a:latin typeface="+mj-lt"/>
              </a:rPr>
              <a:t>LDTg</a:t>
            </a:r>
            <a:r>
              <a:rPr lang="en-US" sz="1000" dirty="0">
                <a:latin typeface="+mj-lt"/>
              </a:rPr>
              <a:t> with GAPDH and RAMP1, (C) VTA 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with </a:t>
            </a:r>
            <a:r>
              <a:rPr lang="en-US" sz="1000" dirty="0" err="1">
                <a:latin typeface="+mj-lt"/>
                <a:cs typeface="Arial" panose="020B0604020202020204" pitchFamily="34" charset="0"/>
              </a:rPr>
              <a:t>CTRa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+mj-lt"/>
                <a:cs typeface="Arial" panose="020B0604020202020204" pitchFamily="34" charset="0"/>
              </a:rPr>
              <a:t>CTRb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and COXIV, (D) VTA with GAPDH and RAMP1, (E) </a:t>
            </a:r>
            <a:r>
              <a:rPr lang="en-US" sz="1000" dirty="0" err="1">
                <a:latin typeface="+mj-lt"/>
                <a:cs typeface="Arial" panose="020B0604020202020204" pitchFamily="34" charset="0"/>
              </a:rPr>
              <a:t>NAc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with </a:t>
            </a:r>
            <a:r>
              <a:rPr lang="en-US" sz="1000" dirty="0" err="1">
                <a:latin typeface="+mj-lt"/>
                <a:cs typeface="Arial" panose="020B0604020202020204" pitchFamily="34" charset="0"/>
              </a:rPr>
              <a:t>CTRa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+mj-lt"/>
                <a:cs typeface="Arial" panose="020B0604020202020204" pitchFamily="34" charset="0"/>
              </a:rPr>
              <a:t>CTRb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and COXIV and (F) </a:t>
            </a:r>
            <a:r>
              <a:rPr lang="en-US" sz="1000" dirty="0" err="1">
                <a:latin typeface="+mj-lt"/>
                <a:cs typeface="Arial" panose="020B0604020202020204" pitchFamily="34" charset="0"/>
              </a:rPr>
              <a:t>NAc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with GAPDH and RAMP1 </a:t>
            </a:r>
          </a:p>
        </p:txBody>
      </p:sp>
    </p:spTree>
    <p:extLst>
      <p:ext uri="{BB962C8B-B14F-4D97-AF65-F5344CB8AC3E}">
        <p14:creationId xmlns:p14="http://schemas.microsoft.com/office/powerpoint/2010/main" val="285108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25" y="195547"/>
            <a:ext cx="1682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n-lt"/>
              </a:rPr>
              <a:t>Supplementary figure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45C5F-0A7F-DB45-9781-C0E463B5E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5215" y="334046"/>
            <a:ext cx="69082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200" b="1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sv-SE" sz="1100" b="1" dirty="0">
                <a:cs typeface="Arial" panose="020B0604020202020204" pitchFamily="34" charset="0"/>
              </a:rPr>
              <a:t>        (A) </a:t>
            </a:r>
            <a:r>
              <a:rPr lang="en-US" altLang="sv-SE" sz="1100" dirty="0" err="1">
                <a:cs typeface="Arial" panose="020B0604020202020204" pitchFamily="34" charset="0"/>
              </a:rPr>
              <a:t>LDTg</a:t>
            </a:r>
            <a:r>
              <a:rPr lang="en-US" altLang="sv-SE" sz="1100" dirty="0">
                <a:cs typeface="Arial" panose="020B0604020202020204" pitchFamily="34" charset="0"/>
              </a:rPr>
              <a:t>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(B) </a:t>
            </a:r>
            <a:r>
              <a:rPr lang="en-US" altLang="sv-SE" sz="1100" dirty="0">
                <a:cs typeface="Arial" panose="020B0604020202020204" pitchFamily="34" charset="0"/>
              </a:rPr>
              <a:t>VTA                                                   </a:t>
            </a:r>
            <a:r>
              <a:rPr lang="en-US" altLang="sv-SE" sz="1100" b="1" dirty="0">
                <a:cs typeface="Arial" panose="020B0604020202020204" pitchFamily="34" charset="0"/>
              </a:rPr>
              <a:t>(C) </a:t>
            </a:r>
            <a:r>
              <a:rPr lang="en-US" altLang="sv-SE" sz="1100" dirty="0" err="1">
                <a:cs typeface="Arial" panose="020B0604020202020204" pitchFamily="34" charset="0"/>
              </a:rPr>
              <a:t>NAc</a:t>
            </a:r>
            <a:r>
              <a:rPr lang="en-US" altLang="sv-SE" sz="1100" dirty="0">
                <a:cs typeface="Arial" panose="020B0604020202020204" pitchFamily="34" charset="0"/>
              </a:rPr>
              <a:t>   </a:t>
            </a:r>
          </a:p>
          <a:p>
            <a:pPr marL="228600" indent="-228600">
              <a:spcBef>
                <a:spcPct val="0"/>
              </a:spcBef>
              <a:buAutoNum type="alphaUcParenBoth"/>
            </a:pPr>
            <a:endParaRPr lang="en-US" altLang="sv-SE" sz="1100" dirty="0">
              <a:cs typeface="Arial" panose="020B0604020202020204" pitchFamily="34" charset="0"/>
            </a:endParaRPr>
          </a:p>
          <a:p>
            <a:pPr marL="228600" indent="-228600">
              <a:spcBef>
                <a:spcPct val="0"/>
              </a:spcBef>
              <a:buAutoNum type="alphaUcParenBoth"/>
            </a:pPr>
            <a:endParaRPr lang="en-US" altLang="sv-SE" sz="1100" dirty="0"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sv-SE" sz="1100" dirty="0"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787" y="2890869"/>
            <a:ext cx="5645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</a:rPr>
              <a:t>Supplementary figure 5. </a:t>
            </a:r>
          </a:p>
          <a:p>
            <a:r>
              <a:rPr lang="en-US" sz="1000" dirty="0">
                <a:latin typeface="+mj-lt"/>
              </a:rPr>
              <a:t>The normalized protein levels of the </a:t>
            </a:r>
            <a:r>
              <a:rPr lang="en-US" sz="1000" dirty="0" err="1">
                <a:latin typeface="+mj-lt"/>
              </a:rPr>
              <a:t>CTRa</a:t>
            </a:r>
            <a:r>
              <a:rPr lang="en-US" sz="1000" dirty="0">
                <a:latin typeface="+mj-lt"/>
              </a:rPr>
              <a:t> isoform, rather than the </a:t>
            </a:r>
            <a:r>
              <a:rPr lang="en-US" sz="1000" dirty="0" err="1">
                <a:latin typeface="+mj-lt"/>
              </a:rPr>
              <a:t>CTRb</a:t>
            </a:r>
            <a:r>
              <a:rPr lang="en-US" sz="1000" dirty="0">
                <a:latin typeface="+mj-lt"/>
              </a:rPr>
              <a:t>, is the most profound in the (A) </a:t>
            </a:r>
            <a:r>
              <a:rPr lang="en-US" sz="1000" dirty="0" err="1">
                <a:latin typeface="+mj-lt"/>
              </a:rPr>
              <a:t>laterodorsal</a:t>
            </a:r>
            <a:r>
              <a:rPr lang="en-US" sz="1000" dirty="0">
                <a:latin typeface="+mj-lt"/>
              </a:rPr>
              <a:t> tegmental area (</a:t>
            </a:r>
            <a:r>
              <a:rPr lang="en-US" sz="1000" dirty="0" err="1">
                <a:latin typeface="+mj-lt"/>
              </a:rPr>
              <a:t>LDTg</a:t>
            </a:r>
            <a:r>
              <a:rPr lang="en-US" sz="1000" dirty="0">
                <a:latin typeface="+mj-lt"/>
              </a:rPr>
              <a:t>), ventral tegmental area (VTA) </a:t>
            </a:r>
            <a:r>
              <a:rPr lang="en-US" sz="1000" dirty="0"/>
              <a:t>and</a:t>
            </a:r>
            <a:r>
              <a:rPr lang="en-US" sz="1000" dirty="0">
                <a:latin typeface="+mj-lt"/>
              </a:rPr>
              <a:t> (C) nucleus </a:t>
            </a:r>
            <a:r>
              <a:rPr lang="en-US" sz="1000" dirty="0" err="1">
                <a:latin typeface="+mj-lt"/>
              </a:rPr>
              <a:t>accumbens</a:t>
            </a:r>
            <a:r>
              <a:rPr lang="en-US" sz="1000" dirty="0">
                <a:latin typeface="+mj-lt"/>
              </a:rPr>
              <a:t> (</a:t>
            </a:r>
            <a:r>
              <a:rPr lang="en-US" sz="1000" dirty="0" err="1">
                <a:latin typeface="+mj-lt"/>
              </a:rPr>
              <a:t>NAc</a:t>
            </a:r>
            <a:r>
              <a:rPr lang="en-US" sz="1000" dirty="0">
                <a:latin typeface="+mj-lt"/>
              </a:rPr>
              <a:t>). </a:t>
            </a:r>
            <a:r>
              <a:rPr lang="en-US" sz="1000" dirty="0"/>
              <a:t>Data are presented as mean </a:t>
            </a:r>
            <a:r>
              <a:rPr lang="en-US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± SEM. ** P&lt;0.01, *** P&lt;0.001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4F3B5-77F4-8F4F-B2A8-8E45460D1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78" y="922159"/>
            <a:ext cx="1493660" cy="16573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B28F92-E445-5D46-B514-B50E63AAB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600" y="922833"/>
            <a:ext cx="1492444" cy="1656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C8371E0-FB64-7949-B35E-94E00E60E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282" y="922833"/>
            <a:ext cx="1492444" cy="1656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E49852C3-0710-9D41-BD12-14762F6BE6E5}"/>
              </a:ext>
            </a:extLst>
          </p:cNvPr>
          <p:cNvSpPr txBox="1"/>
          <p:nvPr/>
        </p:nvSpPr>
        <p:spPr>
          <a:xfrm rot="16200000">
            <a:off x="-346398" y="1542677"/>
            <a:ext cx="94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band intensity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7A01F6-3A10-9B4A-9DBC-250FD60B4F06}"/>
              </a:ext>
            </a:extLst>
          </p:cNvPr>
          <p:cNvSpPr txBox="1"/>
          <p:nvPr/>
        </p:nvSpPr>
        <p:spPr>
          <a:xfrm>
            <a:off x="375059" y="2496674"/>
            <a:ext cx="94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 err="1">
                <a:cs typeface="Arial" panose="020B0604020202020204" pitchFamily="34" charset="0"/>
              </a:rPr>
              <a:t>CTRa</a:t>
            </a:r>
            <a:r>
              <a:rPr lang="en-US" altLang="sv-SE" sz="800" b="1" dirty="0"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COXIV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FDDCFB1-D2B8-E140-8F78-8443CA1B4352}"/>
              </a:ext>
            </a:extLst>
          </p:cNvPr>
          <p:cNvSpPr txBox="1"/>
          <p:nvPr/>
        </p:nvSpPr>
        <p:spPr>
          <a:xfrm>
            <a:off x="962721" y="2496674"/>
            <a:ext cx="94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 err="1">
                <a:cs typeface="Arial" panose="020B0604020202020204" pitchFamily="34" charset="0"/>
              </a:rPr>
              <a:t>CTRb</a:t>
            </a:r>
            <a:r>
              <a:rPr lang="en-US" altLang="sv-SE" sz="800" b="1" dirty="0"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COXIV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31802CB-9CE2-C742-B2C9-30DEBB396241}"/>
              </a:ext>
            </a:extLst>
          </p:cNvPr>
          <p:cNvSpPr txBox="1"/>
          <p:nvPr/>
        </p:nvSpPr>
        <p:spPr>
          <a:xfrm rot="16200000">
            <a:off x="1771962" y="1523627"/>
            <a:ext cx="94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band intensity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3B5A598-7B2D-1847-92DD-B8E3E559D921}"/>
              </a:ext>
            </a:extLst>
          </p:cNvPr>
          <p:cNvSpPr txBox="1"/>
          <p:nvPr/>
        </p:nvSpPr>
        <p:spPr>
          <a:xfrm>
            <a:off x="2493419" y="2477624"/>
            <a:ext cx="94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 err="1">
                <a:cs typeface="Arial" panose="020B0604020202020204" pitchFamily="34" charset="0"/>
              </a:rPr>
              <a:t>CTRa</a:t>
            </a:r>
            <a:r>
              <a:rPr lang="en-US" altLang="sv-SE" sz="800" b="1" dirty="0"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COXIV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0C22FF-E2DD-6A46-AD74-E4A9FDF73EEF}"/>
              </a:ext>
            </a:extLst>
          </p:cNvPr>
          <p:cNvSpPr txBox="1"/>
          <p:nvPr/>
        </p:nvSpPr>
        <p:spPr>
          <a:xfrm>
            <a:off x="3081081" y="2477624"/>
            <a:ext cx="94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 err="1">
                <a:cs typeface="Arial" panose="020B0604020202020204" pitchFamily="34" charset="0"/>
              </a:rPr>
              <a:t>CTRb</a:t>
            </a:r>
            <a:r>
              <a:rPr lang="en-US" altLang="sv-SE" sz="800" b="1" dirty="0"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COXIV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9E6523-64B2-6C4B-BC4B-A701D7F93D41}"/>
              </a:ext>
            </a:extLst>
          </p:cNvPr>
          <p:cNvSpPr txBox="1"/>
          <p:nvPr/>
        </p:nvSpPr>
        <p:spPr>
          <a:xfrm rot="16200000">
            <a:off x="3783849" y="1528837"/>
            <a:ext cx="9492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band intensity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F691E98-5317-C94A-B584-5B2A02AA6388}"/>
              </a:ext>
            </a:extLst>
          </p:cNvPr>
          <p:cNvSpPr txBox="1"/>
          <p:nvPr/>
        </p:nvSpPr>
        <p:spPr>
          <a:xfrm>
            <a:off x="4505306" y="2482834"/>
            <a:ext cx="94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 err="1">
                <a:cs typeface="Arial" panose="020B0604020202020204" pitchFamily="34" charset="0"/>
              </a:rPr>
              <a:t>CTRa</a:t>
            </a:r>
            <a:r>
              <a:rPr lang="en-US" altLang="sv-SE" sz="800" b="1" dirty="0"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COXIV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0EDBDAC-8EBB-AC4E-B999-B0FDAC45B79F}"/>
              </a:ext>
            </a:extLst>
          </p:cNvPr>
          <p:cNvSpPr txBox="1"/>
          <p:nvPr/>
        </p:nvSpPr>
        <p:spPr>
          <a:xfrm>
            <a:off x="5092968" y="2482834"/>
            <a:ext cx="949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sv-SE" sz="800" b="1" dirty="0" err="1">
                <a:cs typeface="Arial" panose="020B0604020202020204" pitchFamily="34" charset="0"/>
              </a:rPr>
              <a:t>CTRb</a:t>
            </a:r>
            <a:r>
              <a:rPr lang="en-US" altLang="sv-SE" sz="800" b="1" dirty="0"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en-US" altLang="sv-SE" sz="800" b="1" dirty="0">
                <a:cs typeface="Arial" panose="020B0604020202020204" pitchFamily="34" charset="0"/>
              </a:rPr>
              <a:t>COXIV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1B9766-01F6-A444-BAEE-CFE4836A4D8B}"/>
              </a:ext>
            </a:extLst>
          </p:cNvPr>
          <p:cNvSpPr txBox="1"/>
          <p:nvPr/>
        </p:nvSpPr>
        <p:spPr>
          <a:xfrm>
            <a:off x="1247637" y="1550148"/>
            <a:ext cx="333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000" dirty="0"/>
              <a:t>***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4EAF09-6E72-F240-8586-E77232013EED}"/>
              </a:ext>
            </a:extLst>
          </p:cNvPr>
          <p:cNvSpPr txBox="1"/>
          <p:nvPr/>
        </p:nvSpPr>
        <p:spPr>
          <a:xfrm>
            <a:off x="3321966" y="1813899"/>
            <a:ext cx="333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000" dirty="0"/>
              <a:t>***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8752475-D9B5-7543-92B8-8A899D5D4376}"/>
              </a:ext>
            </a:extLst>
          </p:cNvPr>
          <p:cNvSpPr txBox="1"/>
          <p:nvPr/>
        </p:nvSpPr>
        <p:spPr>
          <a:xfrm>
            <a:off x="5366454" y="1449898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000" dirty="0"/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15664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GU">
      <a:dk1>
        <a:sysClr val="windowText" lastClr="000000"/>
      </a:dk1>
      <a:lt1>
        <a:sysClr val="window" lastClr="FFFFFF"/>
      </a:lt1>
      <a:dk2>
        <a:srgbClr val="004B89"/>
      </a:dk2>
      <a:lt2>
        <a:srgbClr val="EEECE1"/>
      </a:lt2>
      <a:accent1>
        <a:srgbClr val="004B89"/>
      </a:accent1>
      <a:accent2>
        <a:srgbClr val="7A99AC"/>
      </a:accent2>
      <a:accent3>
        <a:srgbClr val="9B2743"/>
      </a:accent3>
      <a:accent4>
        <a:srgbClr val="FE5000"/>
      </a:accent4>
      <a:accent5>
        <a:srgbClr val="53682B"/>
      </a:accent5>
      <a:accent6>
        <a:srgbClr val="79CAB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gelsk Grundmall.potx" id="{33773C0A-740C-440A-BC89-898608F48573}" vid="{F615758A-106E-488C-BE0A-A4B892D90127}"/>
    </a:ext>
  </a:extLst>
</a:theme>
</file>

<file path=ppt/theme/theme2.xml><?xml version="1.0" encoding="utf-8"?>
<a:theme xmlns:a="http://schemas.openxmlformats.org/drawingml/2006/main" name="Start- &amp; End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gelsk Grundmall.potx" id="{33773C0A-740C-440A-BC89-898608F48573}" vid="{E59FCFE1-5061-4132-A7A1-6B614CDF27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7575</TotalTime>
  <Words>844</Words>
  <Application>Microsoft Macintosh PowerPoint</Application>
  <PresentationFormat>On-screen Show (4:3)</PresentationFormat>
  <Paragraphs>235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Bold</vt:lpstr>
      <vt:lpstr>Arial Narrow</vt:lpstr>
      <vt:lpstr>Calibri</vt:lpstr>
      <vt:lpstr>Helvetica</vt:lpstr>
      <vt:lpstr>Wingdings</vt:lpstr>
      <vt:lpstr>Default Theme</vt:lpstr>
      <vt:lpstr>Start- &amp; End 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Gothenburg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Vallöf</dc:creator>
  <cp:lastModifiedBy>Elisabet Jerlhag Holm</cp:lastModifiedBy>
  <cp:revision>286</cp:revision>
  <dcterms:created xsi:type="dcterms:W3CDTF">2018-10-10T10:15:23Z</dcterms:created>
  <dcterms:modified xsi:type="dcterms:W3CDTF">2021-03-25T07:24:53Z</dcterms:modified>
</cp:coreProperties>
</file>