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3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50" d="100"/>
          <a:sy n="150" d="100"/>
        </p:scale>
        <p:origin x="-2256" y="108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COVID-19\Fase%201\Manuscript%20Draft\To%20be%20submitted%20to%20Lancet%20eClinical%20Medicine\Revision%202\Results%2010%20April%202021%20(Recovered)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COVID-19\Fase%201\Manuscript%20Draft\To%20be%20submitted%20to%20Lancet%20eClinical%20Medicine\Revision%202\Results%2010%20April%202021%20(Recovered)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COVID-19\Fase%201\Manuscript%20Draft\To%20be%20submitted%20to%20Lancet%20eClinical%20Medicine\Revision%202\Results%2010%20April%202021%20(Recovered)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COVID-19\Fase%201\Manuscript%20Draft\To%20be%20submitted%20to%20Lancet%20eClinical%20Medicine\Revision%202\Results%2010%20April%202021%20(Recovered)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D" sz="1000" b="1" dirty="0"/>
              <a:t>C-reactive protein in severe patients</a:t>
            </a:r>
          </a:p>
        </c:rich>
      </c:tx>
      <c:layout>
        <c:manualLayout>
          <c:xMode val="edge"/>
          <c:yMode val="edge"/>
          <c:x val="0.41520084329849272"/>
          <c:y val="1.851851851851851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'Moderate vs severe'!$A$54</c:f>
              <c:strCache>
                <c:ptCount val="1"/>
                <c:pt idx="0">
                  <c:v>Patient 1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'Moderate vs severe'!$B$43:$F$43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severe'!$B$54:$F$54</c:f>
              <c:numCache>
                <c:formatCode>0.0</c:formatCode>
                <c:ptCount val="5"/>
                <c:pt idx="0">
                  <c:v>5.8</c:v>
                </c:pt>
                <c:pt idx="1">
                  <c:v>27.9</c:v>
                </c:pt>
                <c:pt idx="2">
                  <c:v>9.6</c:v>
                </c:pt>
                <c:pt idx="3">
                  <c:v>9.3999999999999986</c:v>
                </c:pt>
                <c:pt idx="4">
                  <c:v>66.100000000000009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278-4906-B00D-59015A9150F8}"/>
            </c:ext>
          </c:extLst>
        </c:ser>
        <c:ser>
          <c:idx val="1"/>
          <c:order val="1"/>
          <c:tx>
            <c:strRef>
              <c:f>'Moderate vs severe'!$A$55</c:f>
              <c:strCache>
                <c:ptCount val="1"/>
                <c:pt idx="0">
                  <c:v>Patient 3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'Moderate vs severe'!$B$43:$F$43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severe'!$B$55:$F$55</c:f>
              <c:numCache>
                <c:formatCode>0.0</c:formatCode>
                <c:ptCount val="5"/>
                <c:pt idx="0">
                  <c:v>311.2</c:v>
                </c:pt>
                <c:pt idx="1">
                  <c:v>152</c:v>
                </c:pt>
                <c:pt idx="2">
                  <c:v>56.1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278-4906-B00D-59015A9150F8}"/>
            </c:ext>
          </c:extLst>
        </c:ser>
        <c:ser>
          <c:idx val="2"/>
          <c:order val="2"/>
          <c:tx>
            <c:strRef>
              <c:f>'Moderate vs severe'!$A$56</c:f>
              <c:strCache>
                <c:ptCount val="1"/>
                <c:pt idx="0">
                  <c:v>Patient 8</c:v>
                </c:pt>
              </c:strCache>
            </c:strRef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12700">
                <a:solidFill>
                  <a:schemeClr val="accent3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accent3"/>
                </a:solidFill>
                <a:ln w="12700">
                  <a:solidFill>
                    <a:schemeClr val="accent3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accent3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D278-4906-B00D-59015A9150F8}"/>
              </c:ext>
            </c:extLst>
          </c:dPt>
          <c:cat>
            <c:numRef>
              <c:f>'Moderate vs severe'!$B$43:$F$43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severe'!$B$56:$F$56</c:f>
              <c:numCache>
                <c:formatCode>0.0</c:formatCode>
                <c:ptCount val="5"/>
                <c:pt idx="0">
                  <c:v>163.4</c:v>
                </c:pt>
                <c:pt idx="1">
                  <c:v>70.599999999999994</c:v>
                </c:pt>
                <c:pt idx="2">
                  <c:v>7.6</c:v>
                </c:pt>
                <c:pt idx="3">
                  <c:v>1.9</c:v>
                </c:pt>
                <c:pt idx="4">
                  <c:v>0.89999999999999991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278-4906-B00D-59015A9150F8}"/>
            </c:ext>
          </c:extLst>
        </c:ser>
        <c:ser>
          <c:idx val="3"/>
          <c:order val="3"/>
          <c:tx>
            <c:strRef>
              <c:f>'Moderate vs severe'!$A$57</c:f>
              <c:strCache>
                <c:ptCount val="1"/>
                <c:pt idx="0">
                  <c:v>Patient 9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'Moderate vs severe'!$B$43:$F$43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severe'!$B$57:$F$57</c:f>
              <c:numCache>
                <c:formatCode>0.0</c:formatCode>
                <c:ptCount val="5"/>
                <c:pt idx="0">
                  <c:v>259.8</c:v>
                </c:pt>
                <c:pt idx="1">
                  <c:v>4</c:v>
                </c:pt>
                <c:pt idx="2">
                  <c:v>61.1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D278-4906-B00D-59015A9150F8}"/>
            </c:ext>
          </c:extLst>
        </c:ser>
        <c:ser>
          <c:idx val="4"/>
          <c:order val="4"/>
          <c:tx>
            <c:strRef>
              <c:f>'Moderate vs severe'!$A$58</c:f>
              <c:strCache>
                <c:ptCount val="1"/>
                <c:pt idx="0">
                  <c:v>Patient 10</c:v>
                </c:pt>
              </c:strCache>
            </c:strRef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'Moderate vs severe'!$B$43:$F$43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severe'!$B$58:$F$58</c:f>
              <c:numCache>
                <c:formatCode>0.0</c:formatCode>
                <c:ptCount val="5"/>
                <c:pt idx="0">
                  <c:v>226.8</c:v>
                </c:pt>
                <c:pt idx="1">
                  <c:v>82.300000000000011</c:v>
                </c:pt>
                <c:pt idx="2">
                  <c:v>28.5</c:v>
                </c:pt>
                <c:pt idx="3">
                  <c:v>9.8000000000000007</c:v>
                </c:pt>
                <c:pt idx="4">
                  <c:v>34.5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D278-4906-B00D-59015A9150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2537216"/>
        <c:axId val="92539520"/>
      </c:lineChart>
      <c:catAx>
        <c:axId val="925372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D"/>
                  <a:t>Weeks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539520"/>
        <c:crosses val="autoZero"/>
        <c:auto val="1"/>
        <c:lblAlgn val="ctr"/>
        <c:lblOffset val="100"/>
        <c:noMultiLvlLbl val="0"/>
      </c:catAx>
      <c:valAx>
        <c:axId val="92539520"/>
        <c:scaling>
          <c:orientation val="minMax"/>
          <c:max val="35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D"/>
                  <a:t>mg/L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537216"/>
        <c:crosses val="autoZero"/>
        <c:crossBetween val="between"/>
      </c:valAx>
      <c:spPr>
        <a:noFill/>
        <a:ln w="127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ID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C-reactive protein in moderate</a:t>
            </a:r>
            <a:r>
              <a:rPr lang="en-ID" sz="10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patients</a:t>
            </a:r>
            <a:endParaRPr lang="en-ID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39560411198600182"/>
          <c:y val="9.259259259259258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'Moderate vs severe'!$A$44</c:f>
              <c:strCache>
                <c:ptCount val="1"/>
                <c:pt idx="0">
                  <c:v>Patient 2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'Moderate vs severe'!$B$44:$F$44</c:f>
              <c:numCache>
                <c:formatCode>0.0</c:formatCode>
                <c:ptCount val="5"/>
                <c:pt idx="0">
                  <c:v>56.8</c:v>
                </c:pt>
                <c:pt idx="1">
                  <c:v>8.5</c:v>
                </c:pt>
                <c:pt idx="2">
                  <c:v>1.6</c:v>
                </c:pt>
                <c:pt idx="3">
                  <c:v>0.6</c:v>
                </c:pt>
                <c:pt idx="4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0A4-42B6-8181-06587C0BA141}"/>
            </c:ext>
          </c:extLst>
        </c:ser>
        <c:ser>
          <c:idx val="1"/>
          <c:order val="1"/>
          <c:tx>
            <c:strRef>
              <c:f>'Moderate vs severe'!$A$45</c:f>
              <c:strCache>
                <c:ptCount val="1"/>
                <c:pt idx="0">
                  <c:v>Patient 4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'Moderate vs severe'!$B$45:$F$45</c:f>
              <c:numCache>
                <c:formatCode>0.0</c:formatCode>
                <c:ptCount val="5"/>
                <c:pt idx="0">
                  <c:v>78.3</c:v>
                </c:pt>
                <c:pt idx="1">
                  <c:v>37.9</c:v>
                </c:pt>
                <c:pt idx="2">
                  <c:v>16.200000000000003</c:v>
                </c:pt>
                <c:pt idx="3">
                  <c:v>4.4000000000000004</c:v>
                </c:pt>
                <c:pt idx="4">
                  <c:v>34.799999999999997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0A4-42B6-8181-06587C0BA141}"/>
            </c:ext>
          </c:extLst>
        </c:ser>
        <c:ser>
          <c:idx val="2"/>
          <c:order val="2"/>
          <c:tx>
            <c:strRef>
              <c:f>'Moderate vs severe'!$A$46</c:f>
              <c:strCache>
                <c:ptCount val="1"/>
                <c:pt idx="0">
                  <c:v>Patient 5</c:v>
                </c:pt>
              </c:strCache>
            </c:strRef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12700">
                <a:solidFill>
                  <a:schemeClr val="accent3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accent3"/>
                </a:solidFill>
                <a:ln w="12700">
                  <a:solidFill>
                    <a:schemeClr val="accent3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accent3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60A4-42B6-8181-06587C0BA141}"/>
              </c:ext>
            </c:extLst>
          </c:dPt>
          <c:val>
            <c:numRef>
              <c:f>'Moderate vs severe'!$B$46:$F$46</c:f>
              <c:numCache>
                <c:formatCode>0.0</c:formatCode>
                <c:ptCount val="5"/>
                <c:pt idx="0">
                  <c:v>1.6</c:v>
                </c:pt>
                <c:pt idx="1">
                  <c:v>0.5</c:v>
                </c:pt>
                <c:pt idx="2">
                  <c:v>0.70000000000000007</c:v>
                </c:pt>
                <c:pt idx="3">
                  <c:v>0.5</c:v>
                </c:pt>
                <c:pt idx="4">
                  <c:v>26.8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60A4-42B6-8181-06587C0BA141}"/>
            </c:ext>
          </c:extLst>
        </c:ser>
        <c:ser>
          <c:idx val="3"/>
          <c:order val="3"/>
          <c:tx>
            <c:strRef>
              <c:f>'Moderate vs severe'!$A$47</c:f>
              <c:strCache>
                <c:ptCount val="1"/>
                <c:pt idx="0">
                  <c:v>Patient 6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val>
            <c:numRef>
              <c:f>'Moderate vs severe'!$B$47:$F$47</c:f>
              <c:numCache>
                <c:formatCode>0.0</c:formatCode>
                <c:ptCount val="5"/>
                <c:pt idx="0">
                  <c:v>5.5</c:v>
                </c:pt>
                <c:pt idx="1">
                  <c:v>4.3</c:v>
                </c:pt>
                <c:pt idx="2">
                  <c:v>1.7000000000000002</c:v>
                </c:pt>
                <c:pt idx="3">
                  <c:v>4.8</c:v>
                </c:pt>
                <c:pt idx="4">
                  <c:v>34.5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60A4-42B6-8181-06587C0BA141}"/>
            </c:ext>
          </c:extLst>
        </c:ser>
        <c:ser>
          <c:idx val="4"/>
          <c:order val="4"/>
          <c:tx>
            <c:strRef>
              <c:f>'Moderate vs severe'!$A$48</c:f>
              <c:strCache>
                <c:ptCount val="1"/>
                <c:pt idx="0">
                  <c:v>Patient 7</c:v>
                </c:pt>
              </c:strCache>
            </c:strRef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val>
            <c:numRef>
              <c:f>'Moderate vs severe'!$B$48:$F$48</c:f>
              <c:numCache>
                <c:formatCode>0.0</c:formatCode>
                <c:ptCount val="5"/>
                <c:pt idx="0">
                  <c:v>3.8</c:v>
                </c:pt>
                <c:pt idx="1">
                  <c:v>2.7</c:v>
                </c:pt>
                <c:pt idx="2">
                  <c:v>4.3</c:v>
                </c:pt>
                <c:pt idx="3">
                  <c:v>16.299999999999997</c:v>
                </c:pt>
                <c:pt idx="4">
                  <c:v>4.9000000000000004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60A4-42B6-8181-06587C0BA1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2537216"/>
        <c:axId val="92539520"/>
      </c:lineChart>
      <c:catAx>
        <c:axId val="925372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D"/>
                  <a:t>Weeks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539520"/>
        <c:crosses val="autoZero"/>
        <c:auto val="1"/>
        <c:lblAlgn val="ctr"/>
        <c:lblOffset val="100"/>
        <c:noMultiLvlLbl val="0"/>
      </c:catAx>
      <c:valAx>
        <c:axId val="92539520"/>
        <c:scaling>
          <c:orientation val="minMax"/>
          <c:max val="35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D"/>
                  <a:t>mg/L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537216"/>
        <c:crosses val="autoZero"/>
        <c:crossBetween val="between"/>
      </c:valAx>
      <c:spPr>
        <a:noFill/>
        <a:ln w="127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ID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Neutrophil-to-lymphocyte</a:t>
            </a:r>
            <a:r>
              <a:rPr lang="en-ID" sz="10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ratio </a:t>
            </a:r>
            <a:r>
              <a:rPr lang="en-ID" sz="1000" b="1" i="0" u="none" strike="noStrike" baseline="0" dirty="0">
                <a:effectLst/>
              </a:rPr>
              <a:t>in severe patient</a:t>
            </a:r>
            <a:endParaRPr lang="en-ID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4371579249942804"/>
          <c:y val="2.66239326094059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'Moderate vs severe'!$R$153</c:f>
              <c:strCache>
                <c:ptCount val="1"/>
                <c:pt idx="0">
                  <c:v>Patient 1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'Moderate vs severe'!$S$147:$W$147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severe'!$S$153:$W$153</c:f>
              <c:numCache>
                <c:formatCode>0.0</c:formatCode>
                <c:ptCount val="5"/>
                <c:pt idx="0">
                  <c:v>7.4545454545454541</c:v>
                </c:pt>
                <c:pt idx="1">
                  <c:v>43</c:v>
                </c:pt>
                <c:pt idx="2">
                  <c:v>31</c:v>
                </c:pt>
                <c:pt idx="3">
                  <c:v>22.5</c:v>
                </c:pt>
                <c:pt idx="4">
                  <c:v>3.0952380952380953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D80-45C0-9C47-E6BF22C01C85}"/>
            </c:ext>
          </c:extLst>
        </c:ser>
        <c:ser>
          <c:idx val="1"/>
          <c:order val="1"/>
          <c:tx>
            <c:strRef>
              <c:f>'Moderate vs severe'!$R$154</c:f>
              <c:strCache>
                <c:ptCount val="1"/>
                <c:pt idx="0">
                  <c:v>Patient 3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'Moderate vs severe'!$S$147:$W$147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severe'!$S$154:$W$154</c:f>
              <c:numCache>
                <c:formatCode>0.0</c:formatCode>
                <c:ptCount val="5"/>
                <c:pt idx="0">
                  <c:v>14.333333333333334</c:v>
                </c:pt>
                <c:pt idx="1">
                  <c:v>30.666666666666668</c:v>
                </c:pt>
                <c:pt idx="2">
                  <c:v>48.5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D80-45C0-9C47-E6BF22C01C85}"/>
            </c:ext>
          </c:extLst>
        </c:ser>
        <c:ser>
          <c:idx val="2"/>
          <c:order val="2"/>
          <c:tx>
            <c:strRef>
              <c:f>'Moderate vs severe'!$R$155</c:f>
              <c:strCache>
                <c:ptCount val="1"/>
                <c:pt idx="0">
                  <c:v>Patient 8</c:v>
                </c:pt>
              </c:strCache>
            </c:strRef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'Moderate vs severe'!$S$147:$W$147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severe'!$S$155:$W$155</c:f>
              <c:numCache>
                <c:formatCode>0.0</c:formatCode>
                <c:ptCount val="5"/>
                <c:pt idx="0">
                  <c:v>5.7142857142857144</c:v>
                </c:pt>
                <c:pt idx="1">
                  <c:v>6.5384615384615383</c:v>
                </c:pt>
                <c:pt idx="2">
                  <c:v>23.25</c:v>
                </c:pt>
                <c:pt idx="3">
                  <c:v>23</c:v>
                </c:pt>
                <c:pt idx="4">
                  <c:v>4.625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D80-45C0-9C47-E6BF22C01C85}"/>
            </c:ext>
          </c:extLst>
        </c:ser>
        <c:ser>
          <c:idx val="3"/>
          <c:order val="3"/>
          <c:tx>
            <c:strRef>
              <c:f>'Moderate vs severe'!$R$156</c:f>
              <c:strCache>
                <c:ptCount val="1"/>
                <c:pt idx="0">
                  <c:v>Patient 9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'Moderate vs severe'!$S$147:$W$147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severe'!$S$156:$W$156</c:f>
              <c:numCache>
                <c:formatCode>0.0</c:formatCode>
                <c:ptCount val="5"/>
                <c:pt idx="0">
                  <c:v>6.384615384615385</c:v>
                </c:pt>
                <c:pt idx="1">
                  <c:v>31.333333333333332</c:v>
                </c:pt>
                <c:pt idx="2">
                  <c:v>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D80-45C0-9C47-E6BF22C01C85}"/>
            </c:ext>
          </c:extLst>
        </c:ser>
        <c:ser>
          <c:idx val="4"/>
          <c:order val="4"/>
          <c:tx>
            <c:strRef>
              <c:f>'Moderate vs severe'!$R$157</c:f>
              <c:strCache>
                <c:ptCount val="1"/>
                <c:pt idx="0">
                  <c:v>Patient 10</c:v>
                </c:pt>
              </c:strCache>
            </c:strRef>
          </c:tx>
          <c:spPr>
            <a:ln w="158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'Moderate vs severe'!$S$147:$W$147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severe'!$S$157:$W$157</c:f>
              <c:numCache>
                <c:formatCode>0.0</c:formatCode>
                <c:ptCount val="5"/>
                <c:pt idx="0">
                  <c:v>48</c:v>
                </c:pt>
                <c:pt idx="1">
                  <c:v>32</c:v>
                </c:pt>
                <c:pt idx="2">
                  <c:v>31.333333333333332</c:v>
                </c:pt>
                <c:pt idx="3">
                  <c:v>31.666666666666668</c:v>
                </c:pt>
                <c:pt idx="4">
                  <c:v>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2D80-45C0-9C47-E6BF22C01C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6066304"/>
        <c:axId val="576062040"/>
      </c:lineChart>
      <c:catAx>
        <c:axId val="5760663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D"/>
                  <a:t>Weeks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6062040"/>
        <c:crosses val="autoZero"/>
        <c:auto val="1"/>
        <c:lblAlgn val="ctr"/>
        <c:lblOffset val="100"/>
        <c:noMultiLvlLbl val="0"/>
      </c:catAx>
      <c:valAx>
        <c:axId val="57606204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60663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ID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Neutrophil-to-lymphocyte</a:t>
            </a:r>
            <a:r>
              <a:rPr lang="en-ID" sz="10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ratio </a:t>
            </a:r>
            <a:r>
              <a:rPr lang="en-ID" sz="1000" b="1" i="0" u="none" strike="noStrike" baseline="0" dirty="0">
                <a:effectLst/>
              </a:rPr>
              <a:t>in moderate patients</a:t>
            </a:r>
            <a:endParaRPr lang="en-ID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2496694012551996"/>
          <c:y val="2.282051366520509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'Moderate vs severe'!$R$148</c:f>
              <c:strCache>
                <c:ptCount val="1"/>
                <c:pt idx="0">
                  <c:v>Patient 2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'Moderate vs severe'!$S$147:$W$147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severe'!$S$148:$W$148</c:f>
              <c:numCache>
                <c:formatCode>0.0</c:formatCode>
                <c:ptCount val="5"/>
                <c:pt idx="0">
                  <c:v>6</c:v>
                </c:pt>
                <c:pt idx="1">
                  <c:v>31</c:v>
                </c:pt>
                <c:pt idx="2">
                  <c:v>14.833333333333334</c:v>
                </c:pt>
                <c:pt idx="3">
                  <c:v>10.125</c:v>
                </c:pt>
                <c:pt idx="4">
                  <c:v>5.0714285714285712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53F-4CD0-A9B9-B0BB4FC7ADBC}"/>
            </c:ext>
          </c:extLst>
        </c:ser>
        <c:ser>
          <c:idx val="1"/>
          <c:order val="1"/>
          <c:tx>
            <c:strRef>
              <c:f>'Moderate vs severe'!$R$149</c:f>
              <c:strCache>
                <c:ptCount val="1"/>
                <c:pt idx="0">
                  <c:v>Patient 4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'Moderate vs severe'!$S$147:$W$147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severe'!$S$149:$W$149</c:f>
              <c:numCache>
                <c:formatCode>0.0</c:formatCode>
                <c:ptCount val="5"/>
                <c:pt idx="0">
                  <c:v>9.5555555555555554</c:v>
                </c:pt>
                <c:pt idx="1">
                  <c:v>15</c:v>
                </c:pt>
                <c:pt idx="2">
                  <c:v>14.666666666666666</c:v>
                </c:pt>
                <c:pt idx="3">
                  <c:v>14.666666666666666</c:v>
                </c:pt>
                <c:pt idx="4">
                  <c:v>5.7692307692307692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53F-4CD0-A9B9-B0BB4FC7ADBC}"/>
            </c:ext>
          </c:extLst>
        </c:ser>
        <c:ser>
          <c:idx val="2"/>
          <c:order val="2"/>
          <c:tx>
            <c:strRef>
              <c:f>'Moderate vs severe'!$R$150</c:f>
              <c:strCache>
                <c:ptCount val="1"/>
                <c:pt idx="0">
                  <c:v>Patient 5</c:v>
                </c:pt>
              </c:strCache>
            </c:strRef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'Moderate vs severe'!$S$147:$W$147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severe'!$S$150:$W$150</c:f>
              <c:numCache>
                <c:formatCode>0.0</c:formatCode>
                <c:ptCount val="5"/>
                <c:pt idx="0">
                  <c:v>0.93181818181818177</c:v>
                </c:pt>
                <c:pt idx="1">
                  <c:v>3.0909090909090908</c:v>
                </c:pt>
                <c:pt idx="2">
                  <c:v>4.4117647058823533</c:v>
                </c:pt>
                <c:pt idx="3">
                  <c:v>5.5</c:v>
                </c:pt>
                <c:pt idx="4">
                  <c:v>3.6315789473684212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53F-4CD0-A9B9-B0BB4FC7ADBC}"/>
            </c:ext>
          </c:extLst>
        </c:ser>
        <c:ser>
          <c:idx val="3"/>
          <c:order val="3"/>
          <c:tx>
            <c:strRef>
              <c:f>'Moderate vs severe'!$R$151</c:f>
              <c:strCache>
                <c:ptCount val="1"/>
                <c:pt idx="0">
                  <c:v>Patient 6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'Moderate vs severe'!$S$147:$W$147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severe'!$S$151:$W$151</c:f>
              <c:numCache>
                <c:formatCode>0.0</c:formatCode>
                <c:ptCount val="5"/>
                <c:pt idx="0">
                  <c:v>4.0588235294117645</c:v>
                </c:pt>
                <c:pt idx="1">
                  <c:v>8.4</c:v>
                </c:pt>
                <c:pt idx="2">
                  <c:v>7.4545454545454541</c:v>
                </c:pt>
                <c:pt idx="3">
                  <c:v>12.285714285714286</c:v>
                </c:pt>
                <c:pt idx="4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053F-4CD0-A9B9-B0BB4FC7ADBC}"/>
            </c:ext>
          </c:extLst>
        </c:ser>
        <c:ser>
          <c:idx val="4"/>
          <c:order val="4"/>
          <c:tx>
            <c:strRef>
              <c:f>'Moderate vs severe'!$R$152</c:f>
              <c:strCache>
                <c:ptCount val="1"/>
                <c:pt idx="0">
                  <c:v>Patient 7</c:v>
                </c:pt>
              </c:strCache>
            </c:strRef>
          </c:tx>
          <c:spPr>
            <a:ln w="158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'Moderate vs severe'!$S$147:$W$147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severe'!$S$152:$W$152</c:f>
              <c:numCache>
                <c:formatCode>0.0</c:formatCode>
                <c:ptCount val="5"/>
                <c:pt idx="0">
                  <c:v>2.3571428571428572</c:v>
                </c:pt>
                <c:pt idx="1">
                  <c:v>2.3214285714285716</c:v>
                </c:pt>
                <c:pt idx="2">
                  <c:v>2.4444444444444446</c:v>
                </c:pt>
                <c:pt idx="3">
                  <c:v>2.0666666666666669</c:v>
                </c:pt>
                <c:pt idx="4">
                  <c:v>2.0666666666666669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053F-4CD0-A9B9-B0BB4FC7AD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6066304"/>
        <c:axId val="576062040"/>
      </c:lineChart>
      <c:catAx>
        <c:axId val="5760663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D"/>
                  <a:t>Weeks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6062040"/>
        <c:crosses val="autoZero"/>
        <c:auto val="1"/>
        <c:lblAlgn val="ctr"/>
        <c:lblOffset val="100"/>
        <c:noMultiLvlLbl val="0"/>
      </c:catAx>
      <c:valAx>
        <c:axId val="57606204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60663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0.09549</cdr:x>
      <cdr:y>0</cdr:y>
    </cdr:from>
    <cdr:to>
      <cdr:x>0.16325</cdr:x>
      <cdr:y>0.05624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98BF4460-4ECF-4779-A160-99FA5F4B0B12}"/>
            </a:ext>
          </a:extLst>
        </cdr:cNvPr>
        <cdr:cNvSpPr txBox="1"/>
      </cdr:nvSpPr>
      <cdr:spPr>
        <a:xfrm xmlns:a="http://schemas.openxmlformats.org/drawingml/2006/main">
          <a:off x="433198" y="-3429000"/>
          <a:ext cx="307378" cy="1928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000" b="1" dirty="0">
              <a:latin typeface="Times New Roman" panose="02020603050405020304" pitchFamily="18" charset="0"/>
              <a:cs typeface="Times New Roman" panose="02020603050405020304" pitchFamily="18" charset="0"/>
            </a:rPr>
            <a:t>D</a:t>
          </a:r>
          <a:r>
            <a:rPr lang="en-US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en-GB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0.08187</cdr:x>
      <cdr:y>2.9163E-7</cdr:y>
    </cdr:from>
    <cdr:to>
      <cdr:x>0.14484</cdr:x>
      <cdr:y>0.05624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2D71EB2F-11CB-4345-9647-524D91C5CA85}"/>
            </a:ext>
          </a:extLst>
        </cdr:cNvPr>
        <cdr:cNvSpPr txBox="1"/>
      </cdr:nvSpPr>
      <cdr:spPr>
        <a:xfrm xmlns:a="http://schemas.openxmlformats.org/drawingml/2006/main">
          <a:off x="399651" y="1"/>
          <a:ext cx="307378" cy="1928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000" b="1" dirty="0">
              <a:latin typeface="Times New Roman" panose="02020603050405020304" pitchFamily="18" charset="0"/>
              <a:cs typeface="Times New Roman" panose="02020603050405020304" pitchFamily="18" charset="0"/>
            </a:rPr>
            <a:t>C</a:t>
          </a:r>
          <a:r>
            <a:rPr lang="en-US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en-GB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0.0765</cdr:x>
      <cdr:y>0</cdr:y>
    </cdr:from>
    <cdr:to>
      <cdr:x>0.1409</cdr:x>
      <cdr:y>0.05775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2D71EB2F-11CB-4345-9647-524D91C5CA85}"/>
            </a:ext>
          </a:extLst>
        </cdr:cNvPr>
        <cdr:cNvSpPr txBox="1"/>
      </cdr:nvSpPr>
      <cdr:spPr>
        <a:xfrm xmlns:a="http://schemas.openxmlformats.org/drawingml/2006/main">
          <a:off x="365145" y="0"/>
          <a:ext cx="307378" cy="1928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000" b="1" dirty="0">
              <a:latin typeface="Times New Roman" panose="02020603050405020304" pitchFamily="18" charset="0"/>
              <a:cs typeface="Times New Roman" panose="02020603050405020304" pitchFamily="18" charset="0"/>
            </a:rPr>
            <a:t>B</a:t>
          </a:r>
          <a:r>
            <a:rPr lang="en-US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en-GB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0.07677</cdr:x>
      <cdr:y>0.01871</cdr:y>
    </cdr:from>
    <cdr:to>
      <cdr:x>0.13974</cdr:x>
      <cdr:y>0.07647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1116021B-B7B6-4F28-8AC3-DEEC8D27FF16}"/>
            </a:ext>
          </a:extLst>
        </cdr:cNvPr>
        <cdr:cNvSpPr txBox="1"/>
      </cdr:nvSpPr>
      <cdr:spPr>
        <a:xfrm xmlns:a="http://schemas.openxmlformats.org/drawingml/2006/main">
          <a:off x="374730" y="62483"/>
          <a:ext cx="307378" cy="1928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000" b="1" dirty="0"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r>
            <a:rPr lang="en-US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en-GB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D7019-B02D-4577-BFDE-11B7CEB01B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C6A391-E8E4-4AD0-B551-5E209D126B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D37427-4722-4266-9D95-FDACE6C6B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A04E93-72AC-4C06-8CA9-B83957A25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0A9CA-CC00-429F-89A8-EB3C31538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90882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DD27A-7D00-4D6F-900C-DD7664358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181A34-A1EB-4525-945F-6DA6C93B1D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EFAD67-E726-43FB-936F-0C8A11CD2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B54026-47BA-4C80-82DC-5949C7643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64749-503A-402F-BE47-EF2A860C5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38897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80026A-F6AE-4C0D-819E-77C9C6BD16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BB0768-78A6-4E6E-A412-BCCE15A042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BEC155-E514-4335-A6A6-D8CBDCFF1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1EC52-D305-4BEE-BE33-3F8952472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F9416A-0409-4193-869C-8E2DCE88D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75129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A97FA-BB9D-474A-8506-9EE986B19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8C1DD-2C4D-45DD-A0BD-69FA201DD4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A17E3-D5C9-453B-BD5E-5E5FBD438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62E78B-3559-4B3B-BA52-75053923C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F2092-BC6E-4963-8905-D60063747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72140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B3282-53CC-4A56-A99C-E288FC44D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8DA091-AA25-4A51-9EB9-26A59400E1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B201F6-4BF6-495E-9DA1-C4F1A75A3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762D9-0676-416F-A96B-BC00BD095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DE1D60-5ED3-4521-B770-815C2E650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00628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2B87C-EAE0-4341-BA76-488FB36FE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2C8B98-180B-4760-BAE6-C570A5057B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1FAB5E-1679-4B30-BC92-0026FF0F01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22B0F8-6946-452F-B057-461BC5ABC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F45035-3AD9-40BA-BAB4-3652631F4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92011A-4BA4-4CCA-B53E-70203D82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94481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7CB2A-0DD9-4C7B-9C82-47C8AFE10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A904FF-01AA-4086-9118-9F178AF0C4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A97926-2048-4B81-AAC9-B9F5F201EB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B99CDB-D688-43E8-B296-27F1BFC1B0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F1D159-4405-4946-AF54-9F4840E25E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EA0D0-39F4-45DA-9E36-994CA7533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3C807F-669A-412E-9B10-AF6BDB4F7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2BB291-37B0-4392-87EB-70FF5760F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11102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E3A87-F213-45CC-AE6D-A893C64CF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DFFA37-01C3-479A-9AB5-380C7E3B1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A2A2DC-676D-43AE-A264-31AA44568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F75CCF-2EF8-4B89-BE8A-A3ADC8934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09032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F5377E-DD63-45C2-9B1D-47E3C6730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0F1046-51C9-47EB-AFC8-28036E37A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189E6-4416-4FDB-8C5A-E9E96D94F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58261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6AA3E-7320-4B88-AC97-8747B9E9D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65299-8F1C-49B9-97BC-8A176BD6B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95336-FA01-4E5D-B4BC-DA1B7EA421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744F8C-58DC-4623-9676-3CF4456FA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9A6864-6040-43E5-8802-3E0AA8ADA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EABBD0-AEF2-445A-9AC2-19E3D804D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78671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B4C95-4C2A-4A18-A0AF-9283EC0B9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CA8A7C-A360-42E2-8731-C2C7695653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E995FC-1FC8-4B08-A460-CDBC828DBB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64B29-91F7-41AC-BE8B-363617EC3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B386F3-D9CF-4EF8-B799-B1AEA095B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268ECA-1EEC-4A6F-835B-EA4F41A10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69758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7F29F5-4C52-48A6-818D-15F86663A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5BB207-3A40-458C-A3BC-2A591915DB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DBDB0B-966F-4218-BE16-029AD7B0A4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1EF21A-1211-4EA4-B284-D41B298B08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46CE2-9622-43DD-9933-C0BD55C613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8820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8A48C68-5A04-49AD-87AF-4C9D1EC2F3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2455882"/>
              </p:ext>
            </p:extLst>
          </p:nvPr>
        </p:nvGraphicFramePr>
        <p:xfrm>
          <a:off x="6879189" y="3429000"/>
          <a:ext cx="4536472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0656462-0383-4214-AE0E-464FBF0425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3278368"/>
              </p:ext>
            </p:extLst>
          </p:nvPr>
        </p:nvGraphicFramePr>
        <p:xfrm>
          <a:off x="493160" y="3428999"/>
          <a:ext cx="4881296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A9D52B9-2B81-48DE-A78D-84CD2B6ECB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6967269"/>
              </p:ext>
            </p:extLst>
          </p:nvPr>
        </p:nvGraphicFramePr>
        <p:xfrm>
          <a:off x="7097259" y="89899"/>
          <a:ext cx="4773076" cy="3339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597ACF7-6448-4534-A109-3C9172150B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6826902"/>
              </p:ext>
            </p:extLst>
          </p:nvPr>
        </p:nvGraphicFramePr>
        <p:xfrm>
          <a:off x="493160" y="89898"/>
          <a:ext cx="4881295" cy="3339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860969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3440</TotalTime>
  <Words>40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Muljono</dc:creator>
  <cp:lastModifiedBy>David Muljono</cp:lastModifiedBy>
  <cp:revision>199</cp:revision>
  <dcterms:created xsi:type="dcterms:W3CDTF">2020-08-18T15:56:40Z</dcterms:created>
  <dcterms:modified xsi:type="dcterms:W3CDTF">2021-04-15T00:15:12Z</dcterms:modified>
</cp:coreProperties>
</file>