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drawings/drawing2.xml" ContentType="application/vnd.openxmlformats-officedocument.drawingml.chartshapes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drawings/drawing3.xml" ContentType="application/vnd.openxmlformats-officedocument.drawingml.chartshapes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drawings/drawing4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528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386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93" d="100"/>
          <a:sy n="93" d="100"/>
        </p:scale>
        <p:origin x="1128" y="66"/>
      </p:cViewPr>
      <p:guideLst>
        <p:guide orient="horz" pos="210"/>
        <p:guide pos="386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D:\COVID-19\Fase%201\Manuscript%20Draft\To%20be%20submitted%20to%20Lancet%20eClinical%20Medicine\Revision%202\Results%2010%20April%202021%20(Recovered).xlsx" TargetMode="Externa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D:\COVID-19\Fase%201\Manuscript%20Draft\To%20be%20submitted%20to%20Lancet%20eClinical%20Medicine\Revision%202\Results%2010%20April%202021%20(Recovered).xlsx" TargetMode="Externa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chartUserShapes" Target="../drawings/drawing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D:\COVID-19\Fase%201\Manuscript%20Draft\To%20be%20submitted%20to%20Lancet%20eClinical%20Medicine\Revision%202\Results%2010%20April%202021%20(Recovered).xlsx" TargetMode="External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chartUserShapes" Target="../drawings/drawing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D:\COVID-19\Fase%201\Manuscript%20Draft\To%20be%20submitted%20to%20Lancet%20eClinical%20Medicine\Revision%202\Results%2010%20April%202021%20(Recovered).xlsx" TargetMode="External"/><Relationship Id="rId2" Type="http://schemas.microsoft.com/office/2011/relationships/chartColorStyle" Target="colors4.xml"/><Relationship Id="rId1" Type="http://schemas.microsoft.com/office/2011/relationships/chartStyle" Target="style4.xml"/><Relationship Id="rId4" Type="http://schemas.openxmlformats.org/officeDocument/2006/relationships/chartUserShapes" Target="../drawings/drawing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0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en-US" sz="1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Procalcitonin in moderate patients</a:t>
            </a:r>
          </a:p>
        </c:rich>
      </c:tx>
      <c:layout>
        <c:manualLayout>
          <c:xMode val="edge"/>
          <c:yMode val="edge"/>
          <c:x val="0.28587488898609509"/>
          <c:y val="0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'Moderate vs severe'!$A$121</c:f>
              <c:strCache>
                <c:ptCount val="1"/>
                <c:pt idx="0">
                  <c:v>Patient 2</c:v>
                </c:pt>
              </c:strCache>
            </c:strRef>
          </c:tx>
          <c:spPr>
            <a:ln w="158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numRef>
              <c:f>'Moderate vs severe'!$B$120:$F$120</c:f>
              <c:numCache>
                <c:formatCode>General</c:formatCode>
                <c:ptCount val="5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</c:numCache>
            </c:numRef>
          </c:cat>
          <c:val>
            <c:numRef>
              <c:f>'Moderate vs severe'!$B$121:$F$121</c:f>
              <c:numCache>
                <c:formatCode>0.0</c:formatCode>
                <c:ptCount val="5"/>
                <c:pt idx="0">
                  <c:v>0.17</c:v>
                </c:pt>
                <c:pt idx="1">
                  <c:v>0.09</c:v>
                </c:pt>
                <c:pt idx="2">
                  <c:v>0.08</c:v>
                </c:pt>
                <c:pt idx="3">
                  <c:v>0.11</c:v>
                </c:pt>
                <c:pt idx="4">
                  <c:v>0.13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B504-45CF-A7D7-77A1EF84F6E7}"/>
            </c:ext>
          </c:extLst>
        </c:ser>
        <c:ser>
          <c:idx val="1"/>
          <c:order val="1"/>
          <c:tx>
            <c:strRef>
              <c:f>'Moderate vs severe'!$A$122</c:f>
              <c:strCache>
                <c:ptCount val="1"/>
                <c:pt idx="0">
                  <c:v>Patient 4</c:v>
                </c:pt>
              </c:strCache>
            </c:strRef>
          </c:tx>
          <c:spPr>
            <a:ln w="158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cat>
            <c:numRef>
              <c:f>'Moderate vs severe'!$B$120:$F$120</c:f>
              <c:numCache>
                <c:formatCode>General</c:formatCode>
                <c:ptCount val="5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</c:numCache>
            </c:numRef>
          </c:cat>
          <c:val>
            <c:numRef>
              <c:f>'Moderate vs severe'!$B$122:$F$122</c:f>
              <c:numCache>
                <c:formatCode>0.0</c:formatCode>
                <c:ptCount val="5"/>
                <c:pt idx="0">
                  <c:v>0.11</c:v>
                </c:pt>
                <c:pt idx="1">
                  <c:v>0.1</c:v>
                </c:pt>
                <c:pt idx="2">
                  <c:v>0.1</c:v>
                </c:pt>
                <c:pt idx="3">
                  <c:v>7.0000000000000007E-2</c:v>
                </c:pt>
                <c:pt idx="4">
                  <c:v>0.13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B504-45CF-A7D7-77A1EF84F6E7}"/>
            </c:ext>
          </c:extLst>
        </c:ser>
        <c:ser>
          <c:idx val="2"/>
          <c:order val="2"/>
          <c:tx>
            <c:strRef>
              <c:f>'Moderate vs severe'!$A$123</c:f>
              <c:strCache>
                <c:ptCount val="1"/>
                <c:pt idx="0">
                  <c:v>Patient 5</c:v>
                </c:pt>
              </c:strCache>
            </c:strRef>
          </c:tx>
          <c:spPr>
            <a:ln w="15875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cat>
            <c:numRef>
              <c:f>'Moderate vs severe'!$B$120:$F$120</c:f>
              <c:numCache>
                <c:formatCode>General</c:formatCode>
                <c:ptCount val="5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</c:numCache>
            </c:numRef>
          </c:cat>
          <c:val>
            <c:numRef>
              <c:f>'Moderate vs severe'!$B$123:$F$123</c:f>
              <c:numCache>
                <c:formatCode>0.0</c:formatCode>
                <c:ptCount val="5"/>
                <c:pt idx="0">
                  <c:v>0.26</c:v>
                </c:pt>
                <c:pt idx="1">
                  <c:v>0.11</c:v>
                </c:pt>
                <c:pt idx="2">
                  <c:v>0.05</c:v>
                </c:pt>
                <c:pt idx="3">
                  <c:v>0.03</c:v>
                </c:pt>
                <c:pt idx="4">
                  <c:v>0.03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B504-45CF-A7D7-77A1EF84F6E7}"/>
            </c:ext>
          </c:extLst>
        </c:ser>
        <c:ser>
          <c:idx val="3"/>
          <c:order val="3"/>
          <c:tx>
            <c:strRef>
              <c:f>'Moderate vs severe'!$A$124</c:f>
              <c:strCache>
                <c:ptCount val="1"/>
                <c:pt idx="0">
                  <c:v>Patient 6</c:v>
                </c:pt>
              </c:strCache>
            </c:strRef>
          </c:tx>
          <c:spPr>
            <a:ln w="15875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cat>
            <c:numRef>
              <c:f>'Moderate vs severe'!$B$120:$F$120</c:f>
              <c:numCache>
                <c:formatCode>General</c:formatCode>
                <c:ptCount val="5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</c:numCache>
            </c:numRef>
          </c:cat>
          <c:val>
            <c:numRef>
              <c:f>'Moderate vs severe'!$B$124:$F$124</c:f>
              <c:numCache>
                <c:formatCode>0.0</c:formatCode>
                <c:ptCount val="5"/>
                <c:pt idx="0">
                  <c:v>0.03</c:v>
                </c:pt>
                <c:pt idx="1">
                  <c:v>0.02</c:v>
                </c:pt>
                <c:pt idx="2">
                  <c:v>0.05</c:v>
                </c:pt>
                <c:pt idx="3">
                  <c:v>0.05</c:v>
                </c:pt>
                <c:pt idx="4">
                  <c:v>0.05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B504-45CF-A7D7-77A1EF84F6E7}"/>
            </c:ext>
          </c:extLst>
        </c:ser>
        <c:ser>
          <c:idx val="4"/>
          <c:order val="4"/>
          <c:tx>
            <c:strRef>
              <c:f>'Moderate vs severe'!$A$125</c:f>
              <c:strCache>
                <c:ptCount val="1"/>
                <c:pt idx="0">
                  <c:v>Patient 7</c:v>
                </c:pt>
              </c:strCache>
            </c:strRef>
          </c:tx>
          <c:spPr>
            <a:ln w="15875" cap="rnd">
              <a:solidFill>
                <a:schemeClr val="accent5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5"/>
              </a:solidFill>
              <a:ln w="9525">
                <a:solidFill>
                  <a:schemeClr val="accent5"/>
                </a:solidFill>
              </a:ln>
              <a:effectLst/>
            </c:spPr>
          </c:marker>
          <c:cat>
            <c:numRef>
              <c:f>'Moderate vs severe'!$B$120:$F$120</c:f>
              <c:numCache>
                <c:formatCode>General</c:formatCode>
                <c:ptCount val="5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</c:numCache>
            </c:numRef>
          </c:cat>
          <c:val>
            <c:numRef>
              <c:f>'Moderate vs severe'!$B$125:$F$125</c:f>
              <c:numCache>
                <c:formatCode>0.0</c:formatCode>
                <c:ptCount val="5"/>
                <c:pt idx="0">
                  <c:v>0.05</c:v>
                </c:pt>
                <c:pt idx="1">
                  <c:v>0.05</c:v>
                </c:pt>
                <c:pt idx="2">
                  <c:v>7.0000000000000007E-2</c:v>
                </c:pt>
                <c:pt idx="3">
                  <c:v>0.04</c:v>
                </c:pt>
                <c:pt idx="4">
                  <c:v>0.02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4-B504-45CF-A7D7-77A1EF84F6E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669676936"/>
        <c:axId val="669679888"/>
      </c:lineChart>
      <c:catAx>
        <c:axId val="669676936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Weeks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69679888"/>
        <c:crosses val="autoZero"/>
        <c:auto val="1"/>
        <c:lblAlgn val="ctr"/>
        <c:lblOffset val="100"/>
        <c:noMultiLvlLbl val="0"/>
      </c:catAx>
      <c:valAx>
        <c:axId val="669679888"/>
        <c:scaling>
          <c:orientation val="minMax"/>
          <c:max val="0.30000000000000004"/>
        </c:scaling>
        <c:delete val="0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US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ng/mL</a:t>
                </a:r>
              </a:p>
            </c:rich>
          </c:tx>
          <c:layout>
            <c:manualLayout>
              <c:xMode val="edge"/>
              <c:yMode val="edge"/>
              <c:x val="2.3673300990177754E-2"/>
              <c:y val="0.37212000960863717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0.00" sourceLinked="0"/>
        <c:majorTickMark val="none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6967693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userShapes r:id="rId4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0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en-US" sz="1000" b="1"/>
              <a:t>Procalcitonin in severe patients</a:t>
            </a:r>
          </a:p>
        </c:rich>
      </c:tx>
      <c:layout>
        <c:manualLayout>
          <c:xMode val="edge"/>
          <c:yMode val="edge"/>
          <c:x val="0.35195392536028197"/>
          <c:y val="1.9869198958686014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'Moderate vs severe'!$A$131</c:f>
              <c:strCache>
                <c:ptCount val="1"/>
                <c:pt idx="0">
                  <c:v>Patient 1</c:v>
                </c:pt>
              </c:strCache>
            </c:strRef>
          </c:tx>
          <c:spPr>
            <a:ln w="158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numRef>
              <c:f>'Moderate vs severe'!$B$130:$F$130</c:f>
              <c:numCache>
                <c:formatCode>General</c:formatCode>
                <c:ptCount val="5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</c:numCache>
            </c:numRef>
          </c:cat>
          <c:val>
            <c:numRef>
              <c:f>'Moderate vs severe'!$B$131:$F$131</c:f>
              <c:numCache>
                <c:formatCode>0.0</c:formatCode>
                <c:ptCount val="5"/>
                <c:pt idx="0">
                  <c:v>0.24</c:v>
                </c:pt>
                <c:pt idx="1">
                  <c:v>0.76</c:v>
                </c:pt>
                <c:pt idx="2">
                  <c:v>0.27</c:v>
                </c:pt>
                <c:pt idx="3">
                  <c:v>0.06</c:v>
                </c:pt>
                <c:pt idx="4">
                  <c:v>6.04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8E15-4161-90E1-8DE82C3C6675}"/>
            </c:ext>
          </c:extLst>
        </c:ser>
        <c:ser>
          <c:idx val="1"/>
          <c:order val="1"/>
          <c:tx>
            <c:strRef>
              <c:f>'Moderate vs severe'!$A$132</c:f>
              <c:strCache>
                <c:ptCount val="1"/>
                <c:pt idx="0">
                  <c:v>Patient 3</c:v>
                </c:pt>
              </c:strCache>
            </c:strRef>
          </c:tx>
          <c:spPr>
            <a:ln w="158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cat>
            <c:numRef>
              <c:f>'Moderate vs severe'!$B$130:$F$130</c:f>
              <c:numCache>
                <c:formatCode>General</c:formatCode>
                <c:ptCount val="5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</c:numCache>
            </c:numRef>
          </c:cat>
          <c:val>
            <c:numRef>
              <c:f>'Moderate vs severe'!$B$132:$F$132</c:f>
              <c:numCache>
                <c:formatCode>0.0</c:formatCode>
                <c:ptCount val="5"/>
                <c:pt idx="0">
                  <c:v>2.04</c:v>
                </c:pt>
                <c:pt idx="1">
                  <c:v>2.58</c:v>
                </c:pt>
                <c:pt idx="2">
                  <c:v>2.2000000000000002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8E15-4161-90E1-8DE82C3C6675}"/>
            </c:ext>
          </c:extLst>
        </c:ser>
        <c:ser>
          <c:idx val="2"/>
          <c:order val="2"/>
          <c:tx>
            <c:strRef>
              <c:f>'Moderate vs severe'!$A$133</c:f>
              <c:strCache>
                <c:ptCount val="1"/>
                <c:pt idx="0">
                  <c:v>Patient 8</c:v>
                </c:pt>
              </c:strCache>
            </c:strRef>
          </c:tx>
          <c:spPr>
            <a:ln w="15875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cat>
            <c:numRef>
              <c:f>'Moderate vs severe'!$B$130:$F$130</c:f>
              <c:numCache>
                <c:formatCode>General</c:formatCode>
                <c:ptCount val="5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</c:numCache>
            </c:numRef>
          </c:cat>
          <c:val>
            <c:numRef>
              <c:f>'Moderate vs severe'!$B$133:$F$133</c:f>
              <c:numCache>
                <c:formatCode>0.0</c:formatCode>
                <c:ptCount val="5"/>
                <c:pt idx="0">
                  <c:v>0.85</c:v>
                </c:pt>
                <c:pt idx="1">
                  <c:v>0.28000000000000003</c:v>
                </c:pt>
                <c:pt idx="2">
                  <c:v>0.08</c:v>
                </c:pt>
                <c:pt idx="3">
                  <c:v>0.05</c:v>
                </c:pt>
                <c:pt idx="4">
                  <c:v>7.0000000000000007E-2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8E15-4161-90E1-8DE82C3C6675}"/>
            </c:ext>
          </c:extLst>
        </c:ser>
        <c:ser>
          <c:idx val="3"/>
          <c:order val="3"/>
          <c:tx>
            <c:strRef>
              <c:f>'Moderate vs severe'!$A$134</c:f>
              <c:strCache>
                <c:ptCount val="1"/>
                <c:pt idx="0">
                  <c:v>Patient 9</c:v>
                </c:pt>
              </c:strCache>
            </c:strRef>
          </c:tx>
          <c:spPr>
            <a:ln w="15875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cat>
            <c:numRef>
              <c:f>'Moderate vs severe'!$B$130:$F$130</c:f>
              <c:numCache>
                <c:formatCode>General</c:formatCode>
                <c:ptCount val="5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</c:numCache>
            </c:numRef>
          </c:cat>
          <c:val>
            <c:numRef>
              <c:f>'Moderate vs severe'!$B$134:$F$134</c:f>
              <c:numCache>
                <c:formatCode>0.0</c:formatCode>
                <c:ptCount val="5"/>
                <c:pt idx="0">
                  <c:v>5.61</c:v>
                </c:pt>
                <c:pt idx="1">
                  <c:v>7.27</c:v>
                </c:pt>
                <c:pt idx="2">
                  <c:v>10.16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8E15-4161-90E1-8DE82C3C6675}"/>
            </c:ext>
          </c:extLst>
        </c:ser>
        <c:ser>
          <c:idx val="4"/>
          <c:order val="4"/>
          <c:tx>
            <c:strRef>
              <c:f>'Moderate vs severe'!$A$135</c:f>
              <c:strCache>
                <c:ptCount val="1"/>
                <c:pt idx="0">
                  <c:v>Patient 10</c:v>
                </c:pt>
              </c:strCache>
            </c:strRef>
          </c:tx>
          <c:spPr>
            <a:ln w="15875" cap="rnd">
              <a:solidFill>
                <a:schemeClr val="accent5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5"/>
              </a:solidFill>
              <a:ln w="9525">
                <a:solidFill>
                  <a:schemeClr val="accent5"/>
                </a:solidFill>
              </a:ln>
              <a:effectLst/>
            </c:spPr>
          </c:marker>
          <c:cat>
            <c:numRef>
              <c:f>'Moderate vs severe'!$B$130:$F$130</c:f>
              <c:numCache>
                <c:formatCode>General</c:formatCode>
                <c:ptCount val="5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</c:numCache>
            </c:numRef>
          </c:cat>
          <c:val>
            <c:numRef>
              <c:f>'Moderate vs severe'!$B$135:$F$135</c:f>
              <c:numCache>
                <c:formatCode>0.0</c:formatCode>
                <c:ptCount val="5"/>
                <c:pt idx="0">
                  <c:v>3.17</c:v>
                </c:pt>
                <c:pt idx="1">
                  <c:v>1.1499999999999999</c:v>
                </c:pt>
                <c:pt idx="2">
                  <c:v>0.18</c:v>
                </c:pt>
                <c:pt idx="3">
                  <c:v>0.1</c:v>
                </c:pt>
                <c:pt idx="4">
                  <c:v>2.5299999999999998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4-8E15-4161-90E1-8DE82C3C667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669676936"/>
        <c:axId val="669679888"/>
      </c:lineChart>
      <c:catAx>
        <c:axId val="669676936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US"/>
                  <a:t>Weeks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669679888"/>
        <c:crosses val="autoZero"/>
        <c:auto val="1"/>
        <c:lblAlgn val="ctr"/>
        <c:lblOffset val="100"/>
        <c:noMultiLvlLbl val="0"/>
      </c:catAx>
      <c:valAx>
        <c:axId val="669679888"/>
        <c:scaling>
          <c:orientation val="minMax"/>
          <c:max val="12"/>
        </c:scaling>
        <c:delete val="0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US"/>
                  <a:t>ng/mL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0.0" sourceLinked="1"/>
        <c:majorTickMark val="none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669676936"/>
        <c:crosses val="autoZero"/>
        <c:crossBetween val="between"/>
        <c:majorUnit val="2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3">
    <c:autoUpdate val="0"/>
  </c:externalData>
  <c:userShapes r:id="rId4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0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en-ID" sz="1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Interleukin-6 in moderate patients</a:t>
            </a:r>
          </a:p>
        </c:rich>
      </c:tx>
      <c:layout>
        <c:manualLayout>
          <c:xMode val="edge"/>
          <c:yMode val="edge"/>
          <c:x val="0.40103234646942643"/>
          <c:y val="0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'Moderate vs severe'!$W$44</c:f>
              <c:strCache>
                <c:ptCount val="1"/>
                <c:pt idx="0">
                  <c:v>Patient 2</c:v>
                </c:pt>
              </c:strCache>
            </c:strRef>
          </c:tx>
          <c:spPr>
            <a:ln w="1270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numRef>
              <c:f>'Moderate vs severe'!$X$43:$AB$43</c:f>
              <c:numCache>
                <c:formatCode>General</c:formatCode>
                <c:ptCount val="5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</c:numCache>
            </c:numRef>
          </c:cat>
          <c:val>
            <c:numRef>
              <c:f>'Moderate vs severe'!$X$44:$AB$44</c:f>
              <c:numCache>
                <c:formatCode>0.0</c:formatCode>
                <c:ptCount val="5"/>
                <c:pt idx="0">
                  <c:v>24.27</c:v>
                </c:pt>
                <c:pt idx="1">
                  <c:v>1.5</c:v>
                </c:pt>
                <c:pt idx="2">
                  <c:v>1.5</c:v>
                </c:pt>
                <c:pt idx="3">
                  <c:v>1.52</c:v>
                </c:pt>
                <c:pt idx="4">
                  <c:v>10.18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71D6-4C0C-BCF5-BF76BFDD84C2}"/>
            </c:ext>
          </c:extLst>
        </c:ser>
        <c:ser>
          <c:idx val="1"/>
          <c:order val="1"/>
          <c:tx>
            <c:strRef>
              <c:f>'Moderate vs severe'!$W$45</c:f>
              <c:strCache>
                <c:ptCount val="1"/>
                <c:pt idx="0">
                  <c:v>Patient 4</c:v>
                </c:pt>
              </c:strCache>
            </c:strRef>
          </c:tx>
          <c:spPr>
            <a:ln w="1270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cat>
            <c:numRef>
              <c:f>'Moderate vs severe'!$X$43:$AB$43</c:f>
              <c:numCache>
                <c:formatCode>General</c:formatCode>
                <c:ptCount val="5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</c:numCache>
            </c:numRef>
          </c:cat>
          <c:val>
            <c:numRef>
              <c:f>'Moderate vs severe'!$X$45:$AB$45</c:f>
              <c:numCache>
                <c:formatCode>0.0</c:formatCode>
                <c:ptCount val="5"/>
                <c:pt idx="0">
                  <c:v>42.27</c:v>
                </c:pt>
                <c:pt idx="1">
                  <c:v>1.5</c:v>
                </c:pt>
                <c:pt idx="2">
                  <c:v>10.06</c:v>
                </c:pt>
                <c:pt idx="3">
                  <c:v>1.5</c:v>
                </c:pt>
                <c:pt idx="4">
                  <c:v>6.82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71D6-4C0C-BCF5-BF76BFDD84C2}"/>
            </c:ext>
          </c:extLst>
        </c:ser>
        <c:ser>
          <c:idx val="2"/>
          <c:order val="2"/>
          <c:tx>
            <c:strRef>
              <c:f>'Moderate vs severe'!$W$46</c:f>
              <c:strCache>
                <c:ptCount val="1"/>
                <c:pt idx="0">
                  <c:v>Patient 5</c:v>
                </c:pt>
              </c:strCache>
            </c:strRef>
          </c:tx>
          <c:spPr>
            <a:ln w="12700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cat>
            <c:numRef>
              <c:f>'Moderate vs severe'!$X$43:$AB$43</c:f>
              <c:numCache>
                <c:formatCode>General</c:formatCode>
                <c:ptCount val="5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</c:numCache>
            </c:numRef>
          </c:cat>
          <c:val>
            <c:numRef>
              <c:f>'Moderate vs severe'!$X$46:$AB$46</c:f>
              <c:numCache>
                <c:formatCode>0.0</c:formatCode>
                <c:ptCount val="5"/>
                <c:pt idx="0">
                  <c:v>14.01</c:v>
                </c:pt>
                <c:pt idx="1">
                  <c:v>1.5</c:v>
                </c:pt>
                <c:pt idx="2">
                  <c:v>1.5</c:v>
                </c:pt>
                <c:pt idx="3">
                  <c:v>1.5</c:v>
                </c:pt>
                <c:pt idx="4">
                  <c:v>9.1199999999999992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71D6-4C0C-BCF5-BF76BFDD84C2}"/>
            </c:ext>
          </c:extLst>
        </c:ser>
        <c:ser>
          <c:idx val="3"/>
          <c:order val="3"/>
          <c:tx>
            <c:strRef>
              <c:f>'Moderate vs severe'!$W$47</c:f>
              <c:strCache>
                <c:ptCount val="1"/>
                <c:pt idx="0">
                  <c:v>Patient 6</c:v>
                </c:pt>
              </c:strCache>
            </c:strRef>
          </c:tx>
          <c:spPr>
            <a:ln w="12700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cat>
            <c:numRef>
              <c:f>'Moderate vs severe'!$X$43:$AB$43</c:f>
              <c:numCache>
                <c:formatCode>General</c:formatCode>
                <c:ptCount val="5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</c:numCache>
            </c:numRef>
          </c:cat>
          <c:val>
            <c:numRef>
              <c:f>'Moderate vs severe'!$X$47:$AB$47</c:f>
              <c:numCache>
                <c:formatCode>0.0</c:formatCode>
                <c:ptCount val="5"/>
                <c:pt idx="0">
                  <c:v>5.38</c:v>
                </c:pt>
                <c:pt idx="1">
                  <c:v>1.5</c:v>
                </c:pt>
                <c:pt idx="2">
                  <c:v>1.5</c:v>
                </c:pt>
                <c:pt idx="3">
                  <c:v>1.5</c:v>
                </c:pt>
                <c:pt idx="4">
                  <c:v>1.72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71D6-4C0C-BCF5-BF76BFDD84C2}"/>
            </c:ext>
          </c:extLst>
        </c:ser>
        <c:ser>
          <c:idx val="4"/>
          <c:order val="4"/>
          <c:tx>
            <c:strRef>
              <c:f>'Moderate vs severe'!$W$48</c:f>
              <c:strCache>
                <c:ptCount val="1"/>
                <c:pt idx="0">
                  <c:v>Patient 7</c:v>
                </c:pt>
              </c:strCache>
            </c:strRef>
          </c:tx>
          <c:spPr>
            <a:ln w="12700" cap="rnd">
              <a:solidFill>
                <a:schemeClr val="accent5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5"/>
              </a:solidFill>
              <a:ln w="9525">
                <a:solidFill>
                  <a:schemeClr val="accent5"/>
                </a:solidFill>
              </a:ln>
              <a:effectLst/>
            </c:spPr>
          </c:marker>
          <c:cat>
            <c:numRef>
              <c:f>'Moderate vs severe'!$X$43:$AB$43</c:f>
              <c:numCache>
                <c:formatCode>General</c:formatCode>
                <c:ptCount val="5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</c:numCache>
            </c:numRef>
          </c:cat>
          <c:val>
            <c:numRef>
              <c:f>'Moderate vs severe'!$X$48:$AB$48</c:f>
              <c:numCache>
                <c:formatCode>0.0</c:formatCode>
                <c:ptCount val="5"/>
                <c:pt idx="0">
                  <c:v>1.5</c:v>
                </c:pt>
                <c:pt idx="1">
                  <c:v>2.69</c:v>
                </c:pt>
                <c:pt idx="2">
                  <c:v>5.0599999999999996</c:v>
                </c:pt>
                <c:pt idx="3">
                  <c:v>7.35</c:v>
                </c:pt>
                <c:pt idx="4">
                  <c:v>1.5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4-71D6-4C0C-BCF5-BF76BFDD84C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93760512"/>
        <c:axId val="93767168"/>
      </c:lineChart>
      <c:catAx>
        <c:axId val="93760512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ID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Weeks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accent4">
                <a:lumMod val="60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3767168"/>
        <c:crosses val="autoZero"/>
        <c:auto val="1"/>
        <c:lblAlgn val="ctr"/>
        <c:lblOffset val="100"/>
        <c:noMultiLvlLbl val="0"/>
      </c:catAx>
      <c:valAx>
        <c:axId val="93767168"/>
        <c:scaling>
          <c:orientation val="minMax"/>
          <c:max val="100"/>
          <c:min val="0"/>
        </c:scaling>
        <c:delete val="0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ID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pg/mL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0" sourceLinked="0"/>
        <c:majorTickMark val="none"/>
        <c:minorTickMark val="none"/>
        <c:tickLblPos val="nextTo"/>
        <c:spPr>
          <a:noFill/>
          <a:ln w="12700"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3760512"/>
        <c:crosses val="autoZero"/>
        <c:crossBetween val="between"/>
        <c:majorUnit val="20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userShapes r:id="rId4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0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en-ID" sz="1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Interleukin-6 in severe patients</a:t>
            </a:r>
          </a:p>
        </c:rich>
      </c:tx>
      <c:layout>
        <c:manualLayout>
          <c:xMode val="edge"/>
          <c:yMode val="edge"/>
          <c:x val="0.4102428149465624"/>
          <c:y val="0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'Moderate vs severe'!$W$54</c:f>
              <c:strCache>
                <c:ptCount val="1"/>
                <c:pt idx="0">
                  <c:v>Patient 1</c:v>
                </c:pt>
              </c:strCache>
            </c:strRef>
          </c:tx>
          <c:spPr>
            <a:ln w="1270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numRef>
              <c:f>'Moderate vs severe'!$X$43:$AB$43</c:f>
              <c:numCache>
                <c:formatCode>General</c:formatCode>
                <c:ptCount val="5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</c:numCache>
            </c:numRef>
          </c:cat>
          <c:val>
            <c:numRef>
              <c:f>'Moderate vs severe'!$X$54:$AB$54</c:f>
              <c:numCache>
                <c:formatCode>0.0</c:formatCode>
                <c:ptCount val="5"/>
                <c:pt idx="0">
                  <c:v>77.94</c:v>
                </c:pt>
                <c:pt idx="1">
                  <c:v>1.97</c:v>
                </c:pt>
                <c:pt idx="2">
                  <c:v>5.32</c:v>
                </c:pt>
                <c:pt idx="3">
                  <c:v>10.43</c:v>
                </c:pt>
                <c:pt idx="4">
                  <c:v>11.05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D11C-4EE8-8532-393FAEE0B8EB}"/>
            </c:ext>
          </c:extLst>
        </c:ser>
        <c:ser>
          <c:idx val="1"/>
          <c:order val="1"/>
          <c:tx>
            <c:strRef>
              <c:f>'Moderate vs severe'!$W$55</c:f>
              <c:strCache>
                <c:ptCount val="1"/>
                <c:pt idx="0">
                  <c:v>Patient 3</c:v>
                </c:pt>
              </c:strCache>
            </c:strRef>
          </c:tx>
          <c:spPr>
            <a:ln w="1270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cat>
            <c:numRef>
              <c:f>'Moderate vs severe'!$X$43:$AB$43</c:f>
              <c:numCache>
                <c:formatCode>General</c:formatCode>
                <c:ptCount val="5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</c:numCache>
            </c:numRef>
          </c:cat>
          <c:val>
            <c:numRef>
              <c:f>'Moderate vs severe'!$X$55:$AB$55</c:f>
              <c:numCache>
                <c:formatCode>0.0</c:formatCode>
                <c:ptCount val="5"/>
                <c:pt idx="0">
                  <c:v>15.55</c:v>
                </c:pt>
                <c:pt idx="1">
                  <c:v>34.020000000000003</c:v>
                </c:pt>
                <c:pt idx="2">
                  <c:v>125.6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D11C-4EE8-8532-393FAEE0B8EB}"/>
            </c:ext>
          </c:extLst>
        </c:ser>
        <c:ser>
          <c:idx val="2"/>
          <c:order val="2"/>
          <c:tx>
            <c:strRef>
              <c:f>'Moderate vs severe'!$W$56</c:f>
              <c:strCache>
                <c:ptCount val="1"/>
                <c:pt idx="0">
                  <c:v>Patient 8</c:v>
                </c:pt>
              </c:strCache>
            </c:strRef>
          </c:tx>
          <c:spPr>
            <a:ln w="12700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cat>
            <c:numRef>
              <c:f>'Moderate vs severe'!$X$43:$AB$43</c:f>
              <c:numCache>
                <c:formatCode>General</c:formatCode>
                <c:ptCount val="5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</c:numCache>
            </c:numRef>
          </c:cat>
          <c:val>
            <c:numRef>
              <c:f>'Moderate vs severe'!$X$56:$AB$56</c:f>
              <c:numCache>
                <c:formatCode>0.0</c:formatCode>
                <c:ptCount val="5"/>
                <c:pt idx="0">
                  <c:v>61.44</c:v>
                </c:pt>
                <c:pt idx="1">
                  <c:v>1.5</c:v>
                </c:pt>
                <c:pt idx="2">
                  <c:v>4.22</c:v>
                </c:pt>
                <c:pt idx="3">
                  <c:v>1.5</c:v>
                </c:pt>
                <c:pt idx="4">
                  <c:v>3.55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D11C-4EE8-8532-393FAEE0B8EB}"/>
            </c:ext>
          </c:extLst>
        </c:ser>
        <c:ser>
          <c:idx val="3"/>
          <c:order val="3"/>
          <c:tx>
            <c:strRef>
              <c:f>'Moderate vs severe'!$W$57</c:f>
              <c:strCache>
                <c:ptCount val="1"/>
                <c:pt idx="0">
                  <c:v>Patient 9</c:v>
                </c:pt>
              </c:strCache>
            </c:strRef>
          </c:tx>
          <c:spPr>
            <a:ln w="12700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cat>
            <c:numRef>
              <c:f>'Moderate vs severe'!$X$43:$AB$43</c:f>
              <c:numCache>
                <c:formatCode>General</c:formatCode>
                <c:ptCount val="5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</c:numCache>
            </c:numRef>
          </c:cat>
          <c:val>
            <c:numRef>
              <c:f>'Moderate vs severe'!$X$57:$AB$57</c:f>
              <c:numCache>
                <c:formatCode>0.0</c:formatCode>
                <c:ptCount val="5"/>
                <c:pt idx="0">
                  <c:v>79.08</c:v>
                </c:pt>
                <c:pt idx="1">
                  <c:v>66.599999999999994</c:v>
                </c:pt>
                <c:pt idx="2">
                  <c:v>85.33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D11C-4EE8-8532-393FAEE0B8EB}"/>
            </c:ext>
          </c:extLst>
        </c:ser>
        <c:ser>
          <c:idx val="4"/>
          <c:order val="4"/>
          <c:tx>
            <c:strRef>
              <c:f>'Moderate vs severe'!$W$58</c:f>
              <c:strCache>
                <c:ptCount val="1"/>
                <c:pt idx="0">
                  <c:v>Patient 10</c:v>
                </c:pt>
              </c:strCache>
            </c:strRef>
          </c:tx>
          <c:spPr>
            <a:ln w="12700" cap="rnd">
              <a:solidFill>
                <a:schemeClr val="accent5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5"/>
              </a:solidFill>
              <a:ln w="9525">
                <a:solidFill>
                  <a:schemeClr val="accent5"/>
                </a:solidFill>
              </a:ln>
              <a:effectLst/>
            </c:spPr>
          </c:marker>
          <c:cat>
            <c:numRef>
              <c:f>'Moderate vs severe'!$X$43:$AB$43</c:f>
              <c:numCache>
                <c:formatCode>General</c:formatCode>
                <c:ptCount val="5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</c:numCache>
            </c:numRef>
          </c:cat>
          <c:val>
            <c:numRef>
              <c:f>'Moderate vs severe'!$X$58:$AB$58</c:f>
              <c:numCache>
                <c:formatCode>0.0</c:formatCode>
                <c:ptCount val="5"/>
                <c:pt idx="0">
                  <c:v>7.83</c:v>
                </c:pt>
                <c:pt idx="1">
                  <c:v>13.35</c:v>
                </c:pt>
                <c:pt idx="2">
                  <c:v>31.45</c:v>
                </c:pt>
                <c:pt idx="3">
                  <c:v>13.62</c:v>
                </c:pt>
                <c:pt idx="4">
                  <c:v>82.87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4-D11C-4EE8-8532-393FAEE0B8E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93760512"/>
        <c:axId val="93767168"/>
      </c:lineChart>
      <c:catAx>
        <c:axId val="93760512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ID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Weeks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accent4">
                <a:lumMod val="60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3767168"/>
        <c:crosses val="autoZero"/>
        <c:auto val="1"/>
        <c:lblAlgn val="ctr"/>
        <c:lblOffset val="100"/>
        <c:noMultiLvlLbl val="0"/>
      </c:catAx>
      <c:valAx>
        <c:axId val="93767168"/>
        <c:scaling>
          <c:orientation val="minMax"/>
          <c:max val="130"/>
          <c:min val="0"/>
        </c:scaling>
        <c:delete val="0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ID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pg/mL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0" sourceLinked="0"/>
        <c:majorTickMark val="none"/>
        <c:minorTickMark val="none"/>
        <c:tickLblPos val="nextTo"/>
        <c:spPr>
          <a:noFill/>
          <a:ln w="12700"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3760512"/>
        <c:crosses val="autoZero"/>
        <c:crossBetween val="between"/>
        <c:majorUnit val="20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0.04824</cdr:x>
      <cdr:y>0</cdr:y>
    </cdr:from>
    <cdr:to>
      <cdr:x>0.11264</cdr:x>
      <cdr:y>0.08649</cdr:y>
    </cdr:to>
    <cdr:pic>
      <cdr:nvPicPr>
        <cdr:cNvPr id="2" name="chart">
          <a:extLst xmlns:a="http://schemas.openxmlformats.org/drawingml/2006/main">
            <a:ext uri="{FF2B5EF4-FFF2-40B4-BE49-F238E27FC236}">
              <a16:creationId xmlns:a16="http://schemas.microsoft.com/office/drawing/2014/main" id="{BF334677-8B04-4360-85DA-F55B11F7E678}"/>
            </a:ext>
          </a:extLst>
        </cdr:cNvPr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1"/>
        <a:stretch xmlns:a="http://schemas.openxmlformats.org/drawingml/2006/main">
          <a:fillRect/>
        </a:stretch>
      </cdr:blipFill>
      <cdr:spPr>
        <a:xfrm xmlns:a="http://schemas.openxmlformats.org/drawingml/2006/main">
          <a:off x="232913" y="0"/>
          <a:ext cx="310923" cy="274344"/>
        </a:xfrm>
        <a:prstGeom xmlns:a="http://schemas.openxmlformats.org/drawingml/2006/main" prst="rect">
          <a:avLst/>
        </a:prstGeom>
      </cdr:spPr>
    </cdr:pic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0.06024</cdr:x>
      <cdr:y>0</cdr:y>
    </cdr:from>
    <cdr:to>
      <cdr:x>0.12246</cdr:x>
      <cdr:y>0.04878</cdr:y>
    </cdr:to>
    <cdr:sp macro="" textlink="">
      <cdr:nvSpPr>
        <cdr:cNvPr id="4" name="TextBox 1">
          <a:extLst xmlns:a="http://schemas.openxmlformats.org/drawingml/2006/main">
            <a:ext uri="{FF2B5EF4-FFF2-40B4-BE49-F238E27FC236}">
              <a16:creationId xmlns:a16="http://schemas.microsoft.com/office/drawing/2014/main" id="{82FFE4F0-E5E8-4549-A5FE-336A692446DA}"/>
            </a:ext>
          </a:extLst>
        </cdr:cNvPr>
        <cdr:cNvSpPr txBox="1"/>
      </cdr:nvSpPr>
      <cdr:spPr>
        <a:xfrm xmlns:a="http://schemas.openxmlformats.org/drawingml/2006/main">
          <a:off x="297573" y="-89165"/>
          <a:ext cx="307382" cy="15474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sz="1000" b="1" dirty="0">
              <a:latin typeface="Times New Roman" panose="02020603050405020304" pitchFamily="18" charset="0"/>
              <a:cs typeface="Times New Roman" panose="02020603050405020304" pitchFamily="18" charset="0"/>
            </a:rPr>
            <a:t>B</a:t>
          </a:r>
          <a:r>
            <a:rPr lang="en-US" sz="1000" dirty="0">
              <a:latin typeface="Times New Roman" panose="02020603050405020304" pitchFamily="18" charset="0"/>
              <a:cs typeface="Times New Roman" panose="02020603050405020304" pitchFamily="18" charset="0"/>
            </a:rPr>
            <a:t>.</a:t>
          </a:r>
          <a:endParaRPr lang="en-GB" sz="1000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0.07075</cdr:x>
      <cdr:y>0</cdr:y>
    </cdr:from>
    <cdr:to>
      <cdr:x>0.13441</cdr:x>
      <cdr:y>0.04878</cdr:y>
    </cdr:to>
    <cdr:sp macro="" textlink="">
      <cdr:nvSpPr>
        <cdr:cNvPr id="2" name="TextBox 1">
          <a:extLst xmlns:a="http://schemas.openxmlformats.org/drawingml/2006/main">
            <a:ext uri="{FF2B5EF4-FFF2-40B4-BE49-F238E27FC236}">
              <a16:creationId xmlns:a16="http://schemas.microsoft.com/office/drawing/2014/main" id="{CB6532E4-369F-4BE6-AB45-E2784806C625}"/>
            </a:ext>
          </a:extLst>
        </cdr:cNvPr>
        <cdr:cNvSpPr txBox="1"/>
      </cdr:nvSpPr>
      <cdr:spPr>
        <a:xfrm xmlns:a="http://schemas.openxmlformats.org/drawingml/2006/main">
          <a:off x="341583" y="0"/>
          <a:ext cx="307380" cy="15474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sz="1000" b="1" dirty="0">
              <a:latin typeface="Times New Roman" panose="02020603050405020304" pitchFamily="18" charset="0"/>
              <a:cs typeface="Times New Roman" panose="02020603050405020304" pitchFamily="18" charset="0"/>
            </a:rPr>
            <a:t>C</a:t>
          </a:r>
          <a:r>
            <a:rPr lang="en-US" sz="1000" dirty="0">
              <a:latin typeface="Times New Roman" panose="02020603050405020304" pitchFamily="18" charset="0"/>
              <a:cs typeface="Times New Roman" panose="02020603050405020304" pitchFamily="18" charset="0"/>
            </a:rPr>
            <a:t>.</a:t>
          </a:r>
          <a:endParaRPr lang="en-GB" sz="1000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0.06907</cdr:x>
      <cdr:y>0</cdr:y>
    </cdr:from>
    <cdr:to>
      <cdr:x>0.13283</cdr:x>
      <cdr:y>0.04878</cdr:y>
    </cdr:to>
    <cdr:sp macro="" textlink="">
      <cdr:nvSpPr>
        <cdr:cNvPr id="2" name="TextBox 1">
          <a:extLst xmlns:a="http://schemas.openxmlformats.org/drawingml/2006/main">
            <a:ext uri="{FF2B5EF4-FFF2-40B4-BE49-F238E27FC236}">
              <a16:creationId xmlns:a16="http://schemas.microsoft.com/office/drawing/2014/main" id="{CB6532E4-369F-4BE6-AB45-E2784806C625}"/>
            </a:ext>
          </a:extLst>
        </cdr:cNvPr>
        <cdr:cNvSpPr txBox="1"/>
      </cdr:nvSpPr>
      <cdr:spPr>
        <a:xfrm xmlns:a="http://schemas.openxmlformats.org/drawingml/2006/main">
          <a:off x="332957" y="-3572261"/>
          <a:ext cx="307380" cy="15474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sz="1000" b="1" dirty="0">
              <a:latin typeface="Times New Roman" panose="02020603050405020304" pitchFamily="18" charset="0"/>
              <a:cs typeface="Times New Roman" panose="02020603050405020304" pitchFamily="18" charset="0"/>
            </a:rPr>
            <a:t>D</a:t>
          </a:r>
          <a:r>
            <a:rPr lang="en-US" sz="1000" dirty="0">
              <a:latin typeface="Times New Roman" panose="02020603050405020304" pitchFamily="18" charset="0"/>
              <a:cs typeface="Times New Roman" panose="02020603050405020304" pitchFamily="18" charset="0"/>
            </a:rPr>
            <a:t>.</a:t>
          </a:r>
          <a:endParaRPr lang="en-GB" sz="1000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2D7019-B02D-4577-BFDE-11B7CEB01B9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8C6A391-E8E4-4AD0-B551-5E209D126BF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D37427-4722-4266-9D95-FDACE6C6B2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DEB62-DC7B-4BC7-B39D-31CF02C23017}" type="datetimeFigureOut">
              <a:rPr lang="en-ID" smtClean="0"/>
              <a:t>15/04/2021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4A04E93-72AC-4C06-8CA9-B83957A25F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70A9CA-CC00-429F-89A8-EB3C315381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13D35-18BE-4BD9-8FA9-352541709BC6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0908822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BDD27A-7D00-4D6F-900C-DD76643583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2181A34-A1EB-4525-945F-6DA6C93B1D9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EFAD67-E726-43FB-936F-0C8A11CD25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DEB62-DC7B-4BC7-B39D-31CF02C23017}" type="datetimeFigureOut">
              <a:rPr lang="en-ID" smtClean="0"/>
              <a:t>15/04/2021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B54026-47BA-4C80-82DC-5949C76433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164749-503A-402F-BE47-EF2A860C5F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13D35-18BE-4BD9-8FA9-352541709BC6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3388977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E80026A-F6AE-4C0D-819E-77C9C6BD16E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BBB0768-78A6-4E6E-A412-BCCE15A042D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BEC155-E514-4335-A6A6-D8CBDCFF19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DEB62-DC7B-4BC7-B39D-31CF02C23017}" type="datetimeFigureOut">
              <a:rPr lang="en-ID" smtClean="0"/>
              <a:t>15/04/2021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91EC52-D305-4BEE-BE33-3F8952472D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5F9416A-0409-4193-869C-8E2DCE88DF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13D35-18BE-4BD9-8FA9-352541709BC6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6751293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AA97FA-BB9D-474A-8506-9EE986B19E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B8C1DD-2C4D-45DD-A0BD-69FA201DD4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AA17E3-D5C9-453B-BD5E-5E5FBD438B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DEB62-DC7B-4BC7-B39D-31CF02C23017}" type="datetimeFigureOut">
              <a:rPr lang="en-ID" smtClean="0"/>
              <a:t>15/04/2021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62E78B-3559-4B3B-BA52-75053923CF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6F2092-BC6E-4963-8905-D600637477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13D35-18BE-4BD9-8FA9-352541709BC6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9721408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4B3282-53CC-4A56-A99C-E288FC44DF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18DA091-AA25-4A51-9EB9-26A59400E10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B201F6-4BF6-495E-9DA1-C4F1A75A3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DEB62-DC7B-4BC7-B39D-31CF02C23017}" type="datetimeFigureOut">
              <a:rPr lang="en-ID" smtClean="0"/>
              <a:t>15/04/2021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C762D9-0676-416F-A96B-BC00BD0951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DE1D60-5ED3-4521-B770-815C2E650F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13D35-18BE-4BD9-8FA9-352541709BC6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9006280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72B87C-EAE0-4341-BA76-488FB36FE8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2C8B98-180B-4760-BAE6-C570A5057B2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01FAB5E-1679-4B30-BC92-0026FF0F01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122B0F8-6946-452F-B057-461BC5ABCE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DEB62-DC7B-4BC7-B39D-31CF02C23017}" type="datetimeFigureOut">
              <a:rPr lang="en-ID" smtClean="0"/>
              <a:t>15/04/2021</a:t>
            </a:fld>
            <a:endParaRPr lang="en-ID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2F45035-3AD9-40BA-BAB4-3652631F4A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592011A-4BA4-4CCA-B53E-70203D8234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13D35-18BE-4BD9-8FA9-352541709BC6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0944811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67CB2A-0DD9-4C7B-9C82-47C8AFE103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3A904FF-01AA-4086-9118-9F178AF0C4C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FA97926-2048-4B81-AAC9-B9F5F201EB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B99CDB-D688-43E8-B296-27F1BFC1B05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EF1D159-4405-4946-AF54-9F4840E25E0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9EA0D0-39F4-45DA-9E36-994CA7533A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DEB62-DC7B-4BC7-B39D-31CF02C23017}" type="datetimeFigureOut">
              <a:rPr lang="en-ID" smtClean="0"/>
              <a:t>15/04/2021</a:t>
            </a:fld>
            <a:endParaRPr lang="en-ID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D3C807F-669A-412E-9B10-AF6BDB4F72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2BB291-37B0-4392-87EB-70FF5760F1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13D35-18BE-4BD9-8FA9-352541709BC6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7111026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CE3A87-F213-45CC-AE6D-A893C64CFC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2DFFA37-01C3-479A-9AB5-380C7E3B1A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DEB62-DC7B-4BC7-B39D-31CF02C23017}" type="datetimeFigureOut">
              <a:rPr lang="en-ID" smtClean="0"/>
              <a:t>15/04/2021</a:t>
            </a:fld>
            <a:endParaRPr lang="en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BA2A2DC-676D-43AE-A264-31AA44568B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AF75CCF-2EF8-4B89-BE8A-A3ADC8934A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13D35-18BE-4BD9-8FA9-352541709BC6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5090326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AF5377E-DD63-45C2-9B1D-47E3C67302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DEB62-DC7B-4BC7-B39D-31CF02C23017}" type="datetimeFigureOut">
              <a:rPr lang="en-ID" smtClean="0"/>
              <a:t>15/04/2021</a:t>
            </a:fld>
            <a:endParaRPr lang="en-ID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80F1046-51C9-47EB-AFC8-28036E37A0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61189E6-4416-4FDB-8C5A-E9E96D94F4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13D35-18BE-4BD9-8FA9-352541709BC6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6582619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C6AA3E-7320-4B88-AC97-8747B9E9D1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D65299-8F1C-49B9-97BC-8A176BD6BC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AC95336-FA01-4E5D-B4BC-DA1B7EA421E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9744F8C-58DC-4623-9676-3CF4456FA6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DEB62-DC7B-4BC7-B39D-31CF02C23017}" type="datetimeFigureOut">
              <a:rPr lang="en-ID" smtClean="0"/>
              <a:t>15/04/2021</a:t>
            </a:fld>
            <a:endParaRPr lang="en-ID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C9A6864-6040-43E5-8802-3E0AA8ADA8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FEABBD0-AEF2-445A-9AC2-19E3D804D8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13D35-18BE-4BD9-8FA9-352541709BC6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4786713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9B4C95-4C2A-4A18-A0AF-9283EC0B91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0CA8A7C-A360-42E2-8731-C2C7695653F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D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6E995FC-1FC8-4B08-A460-CDBC828DBB7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D064B29-91F7-41AC-BE8B-363617EC3E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DEB62-DC7B-4BC7-B39D-31CF02C23017}" type="datetimeFigureOut">
              <a:rPr lang="en-ID" smtClean="0"/>
              <a:t>15/04/2021</a:t>
            </a:fld>
            <a:endParaRPr lang="en-ID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FB386F3-D9CF-4EF8-B799-B1AEA095BC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9268ECA-1EEC-4A6F-835B-EA4F41A10D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13D35-18BE-4BD9-8FA9-352541709BC6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6697586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47F29F5-4C52-48A6-818D-15F86663A0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D5BB207-3A40-458C-A3BC-2A591915DB9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DBDB0B-966F-4218-BE16-029AD7B0A4A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FDEB62-DC7B-4BC7-B39D-31CF02C23017}" type="datetimeFigureOut">
              <a:rPr lang="en-ID" smtClean="0"/>
              <a:t>15/04/2021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1EF21A-1211-4EA4-B284-D41B298B085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B46CE2-9622-43DD-9933-C0BD55C613E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C13D35-18BE-4BD9-8FA9-352541709BC6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288204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1939911A-E542-47DE-B84D-50AFD0F407E1}"/>
              </a:ext>
            </a:extLst>
          </p:cNvPr>
          <p:cNvSpPr txBox="1"/>
          <p:nvPr/>
        </p:nvSpPr>
        <p:spPr>
          <a:xfrm>
            <a:off x="90153" y="6590581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  <p:graphicFrame>
        <p:nvGraphicFramePr>
          <p:cNvPr id="12" name="Chart 11">
            <a:extLst>
              <a:ext uri="{FF2B5EF4-FFF2-40B4-BE49-F238E27FC236}">
                <a16:creationId xmlns:a16="http://schemas.microsoft.com/office/drawing/2014/main" id="{BED8AE01-E395-4959-8669-FE4EB3DF169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34353263"/>
              </p:ext>
            </p:extLst>
          </p:nvPr>
        </p:nvGraphicFramePr>
        <p:xfrm>
          <a:off x="770562" y="164426"/>
          <a:ext cx="4828224" cy="31721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3" name="Chart 12">
            <a:extLst>
              <a:ext uri="{FF2B5EF4-FFF2-40B4-BE49-F238E27FC236}">
                <a16:creationId xmlns:a16="http://schemas.microsoft.com/office/drawing/2014/main" id="{93550757-54FC-401F-A25D-D79EEFDCB60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50612495"/>
              </p:ext>
            </p:extLst>
          </p:nvPr>
        </p:nvGraphicFramePr>
        <p:xfrm>
          <a:off x="6811765" y="113593"/>
          <a:ext cx="4940158" cy="31721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4" name="Chart 13">
            <a:extLst>
              <a:ext uri="{FF2B5EF4-FFF2-40B4-BE49-F238E27FC236}">
                <a16:creationId xmlns:a16="http://schemas.microsoft.com/office/drawing/2014/main" id="{56FC0BF6-775A-4B88-BD00-1BA5FDAF948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54362146"/>
              </p:ext>
            </p:extLst>
          </p:nvPr>
        </p:nvGraphicFramePr>
        <p:xfrm>
          <a:off x="770562" y="3572261"/>
          <a:ext cx="4828224" cy="317214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5" name="Chart 14">
            <a:extLst>
              <a:ext uri="{FF2B5EF4-FFF2-40B4-BE49-F238E27FC236}">
                <a16:creationId xmlns:a16="http://schemas.microsoft.com/office/drawing/2014/main" id="{AB7F072F-F0C1-4FCD-B79C-3787F9B8891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1391610"/>
              </p:ext>
            </p:extLst>
          </p:nvPr>
        </p:nvGraphicFramePr>
        <p:xfrm>
          <a:off x="6931256" y="3572261"/>
          <a:ext cx="4820667" cy="317214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24813212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3479</TotalTime>
  <Words>38</Words>
  <Application>Microsoft Office PowerPoint</Application>
  <PresentationFormat>Widescreen</PresentationFormat>
  <Paragraphs>15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Muljono</dc:creator>
  <cp:lastModifiedBy>David Muljono</cp:lastModifiedBy>
  <cp:revision>203</cp:revision>
  <dcterms:created xsi:type="dcterms:W3CDTF">2020-08-18T15:56:40Z</dcterms:created>
  <dcterms:modified xsi:type="dcterms:W3CDTF">2021-04-15T00:50:45Z</dcterms:modified>
</cp:coreProperties>
</file>