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54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998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445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84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071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759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804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326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2801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1746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067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4893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D89DE-9CA6-4EFF-B3D0-032F4703AC9C}" type="datetimeFigureOut">
              <a:rPr lang="es-ES" smtClean="0"/>
              <a:t>05/05/2021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C6CF3-48AC-4C83-96BF-6BC5E67437D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515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65D8FF2-1990-483E-9EC8-AFEF44394D81}"/>
              </a:ext>
            </a:extLst>
          </p:cNvPr>
          <p:cNvSpPr txBox="1"/>
          <p:nvPr/>
        </p:nvSpPr>
        <p:spPr>
          <a:xfrm>
            <a:off x="620667" y="2496178"/>
            <a:ext cx="293045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La Rioja</a:t>
            </a:r>
          </a:p>
          <a:p>
            <a:r>
              <a:rPr lang="en-GB" sz="900" dirty="0"/>
              <a:t>1. Fuenmayor</a:t>
            </a:r>
          </a:p>
          <a:p>
            <a:r>
              <a:rPr lang="en-GB" sz="900" dirty="0"/>
              <a:t>2. San Vicente de la Sonsierra</a:t>
            </a:r>
          </a:p>
          <a:p>
            <a:r>
              <a:rPr lang="en-GB" sz="900" dirty="0"/>
              <a:t>3. Baños del Ebro</a:t>
            </a:r>
          </a:p>
          <a:p>
            <a:r>
              <a:rPr lang="en-GB" sz="900" dirty="0"/>
              <a:t>4. Labastida</a:t>
            </a:r>
          </a:p>
          <a:p>
            <a:r>
              <a:rPr lang="en-GB" sz="900" b="1" dirty="0"/>
              <a:t>Ribera del Duero</a:t>
            </a:r>
          </a:p>
          <a:p>
            <a:r>
              <a:rPr lang="en-GB" sz="900" dirty="0"/>
              <a:t>5. La Horra. Gumiel de Mercado</a:t>
            </a:r>
          </a:p>
          <a:p>
            <a:r>
              <a:rPr lang="en-GB" sz="900" b="1" dirty="0"/>
              <a:t>Penedés</a:t>
            </a:r>
          </a:p>
          <a:p>
            <a:r>
              <a:rPr lang="en-GB" sz="900" dirty="0"/>
              <a:t>6. Pla del Penedés</a:t>
            </a:r>
          </a:p>
          <a:p>
            <a:r>
              <a:rPr lang="en-GB" sz="900" dirty="0"/>
              <a:t>7. Subirats</a:t>
            </a:r>
          </a:p>
          <a:p>
            <a:r>
              <a:rPr lang="en-GB" sz="900" dirty="0"/>
              <a:t>8. Sant Pau d’Ordal</a:t>
            </a:r>
          </a:p>
          <a:p>
            <a:r>
              <a:rPr lang="en-GB" sz="900" dirty="0"/>
              <a:t>9. Villafranca del </a:t>
            </a:r>
            <a:r>
              <a:rPr lang="en-GB" sz="900" dirty="0" err="1"/>
              <a:t>Penedés</a:t>
            </a:r>
            <a:endParaRPr lang="en-GB" sz="900" dirty="0"/>
          </a:p>
          <a:p>
            <a:r>
              <a:rPr lang="en-GB" sz="900" b="1" dirty="0"/>
              <a:t>Jerez</a:t>
            </a:r>
          </a:p>
          <a:p>
            <a:r>
              <a:rPr lang="en-GB" sz="900" dirty="0"/>
              <a:t>10. Jerez</a:t>
            </a:r>
          </a:p>
          <a:p>
            <a:endParaRPr lang="en-GB" sz="9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49102" y="40202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40197CB-2B00-4559-8BFC-6EFC35724074}"/>
              </a:ext>
            </a:extLst>
          </p:cNvPr>
          <p:cNvSpPr txBox="1"/>
          <p:nvPr/>
        </p:nvSpPr>
        <p:spPr>
          <a:xfrm>
            <a:off x="700182" y="7646010"/>
            <a:ext cx="2930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Piemonte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 Cuneo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2. Asti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3. Alessandria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Lombardía</a:t>
            </a:r>
            <a:endParaRPr kumimoji="0" lang="en-GB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4. Brescia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Veneto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5. 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Susegana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Conegliano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6. 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Zenzon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di Piave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Basilicata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7. Matera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Sicilia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0" dirty="0">
                <a:solidFill>
                  <a:prstClr val="black"/>
                </a:solidFill>
              </a:rPr>
              <a:t>8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Palermo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20667" y="531001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760" y="765597"/>
            <a:ext cx="3521074" cy="473222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299" y="5629723"/>
            <a:ext cx="3816818" cy="2077383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979791" y="9554225"/>
            <a:ext cx="860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Figure S1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24238D83-50EA-4A72-B258-2FE453C550AE}"/>
              </a:ext>
            </a:extLst>
          </p:cNvPr>
          <p:cNvGrpSpPr/>
          <p:nvPr/>
        </p:nvGrpSpPr>
        <p:grpSpPr>
          <a:xfrm>
            <a:off x="759332" y="740179"/>
            <a:ext cx="1715375" cy="1649819"/>
            <a:chOff x="1686393" y="2126487"/>
            <a:chExt cx="3207896" cy="3056269"/>
          </a:xfrm>
        </p:grpSpPr>
        <p:pic>
          <p:nvPicPr>
            <p:cNvPr id="15" name="Imagen 14" descr="Diagrama&#10;&#10;Descripción generada automáticamente con confianza media">
              <a:extLst>
                <a:ext uri="{FF2B5EF4-FFF2-40B4-BE49-F238E27FC236}">
                  <a16:creationId xmlns:a16="http://schemas.microsoft.com/office/drawing/2014/main" id="{4B41D7C6-5236-44C7-95C5-CBF56496D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9688" y="2442107"/>
              <a:ext cx="3000026" cy="2740649"/>
            </a:xfrm>
            <a:prstGeom prst="rect">
              <a:avLst/>
            </a:prstGeom>
          </p:spPr>
        </p:pic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ED5350F9-FE2A-4A66-9E46-E23D6D014D12}"/>
                </a:ext>
              </a:extLst>
            </p:cNvPr>
            <p:cNvCxnSpPr>
              <a:endCxn id="15" idx="0"/>
            </p:cNvCxnSpPr>
            <p:nvPr/>
          </p:nvCxnSpPr>
          <p:spPr>
            <a:xfrm flipH="1" flipV="1">
              <a:off x="3289701" y="2442107"/>
              <a:ext cx="38334" cy="41729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E7CBB5C3-36E1-4FCF-AD8F-3EF1A00E54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8515" y="2442107"/>
              <a:ext cx="70486" cy="4077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1DC1270A-39C5-4233-9ACD-B09FD4AF2AB0}"/>
                </a:ext>
              </a:extLst>
            </p:cNvPr>
            <p:cNvCxnSpPr/>
            <p:nvPr/>
          </p:nvCxnSpPr>
          <p:spPr>
            <a:xfrm flipV="1">
              <a:off x="3402330" y="2442107"/>
              <a:ext cx="127637" cy="417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FC050A8E-9429-49D0-A753-3139F668410A}"/>
                </a:ext>
              </a:extLst>
            </p:cNvPr>
            <p:cNvCxnSpPr/>
            <p:nvPr/>
          </p:nvCxnSpPr>
          <p:spPr>
            <a:xfrm flipV="1">
              <a:off x="3411855" y="2487930"/>
              <a:ext cx="203835" cy="398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96B268E8-F4A8-4C40-8F8C-CC6A02E4890B}"/>
                </a:ext>
              </a:extLst>
            </p:cNvPr>
            <p:cNvSpPr txBox="1"/>
            <p:nvPr/>
          </p:nvSpPr>
          <p:spPr>
            <a:xfrm>
              <a:off x="3151389" y="2156412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1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6BA25042-D306-420E-A094-7C09D9910693}"/>
                </a:ext>
              </a:extLst>
            </p:cNvPr>
            <p:cNvSpPr txBox="1"/>
            <p:nvPr/>
          </p:nvSpPr>
          <p:spPr>
            <a:xfrm>
              <a:off x="3341691" y="2126487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2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AD288F54-3750-4CE3-9F03-13D76C5243F3}"/>
                </a:ext>
              </a:extLst>
            </p:cNvPr>
            <p:cNvSpPr txBox="1"/>
            <p:nvPr/>
          </p:nvSpPr>
          <p:spPr>
            <a:xfrm>
              <a:off x="3480178" y="2162207"/>
              <a:ext cx="67187" cy="223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3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2C8B6584-E1CC-489D-A078-AEA05AD3C4F0}"/>
                </a:ext>
              </a:extLst>
            </p:cNvPr>
            <p:cNvSpPr txBox="1"/>
            <p:nvPr/>
          </p:nvSpPr>
          <p:spPr>
            <a:xfrm>
              <a:off x="3641965" y="2249574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4</a:t>
              </a:r>
            </a:p>
          </p:txBody>
        </p:sp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A460FE0B-77F6-4F30-B2DC-98C1C4B4E2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40555" y="2956560"/>
              <a:ext cx="1" cy="1905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6E9FE227-7A61-4273-87A3-536EE58530DA}"/>
                </a:ext>
              </a:extLst>
            </p:cNvPr>
            <p:cNvCxnSpPr/>
            <p:nvPr/>
          </p:nvCxnSpPr>
          <p:spPr>
            <a:xfrm flipV="1">
              <a:off x="4474845" y="3025140"/>
              <a:ext cx="251460" cy="1352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382BCA25-90F5-47AD-882F-2A951F18611F}"/>
                </a:ext>
              </a:extLst>
            </p:cNvPr>
            <p:cNvCxnSpPr/>
            <p:nvPr/>
          </p:nvCxnSpPr>
          <p:spPr>
            <a:xfrm>
              <a:off x="4440555" y="3175524"/>
              <a:ext cx="183833" cy="1219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708178F5-CFC2-4A66-ADB3-48B61E2AE4D8}"/>
                </a:ext>
              </a:extLst>
            </p:cNvPr>
            <p:cNvCxnSpPr/>
            <p:nvPr/>
          </p:nvCxnSpPr>
          <p:spPr>
            <a:xfrm flipH="1">
              <a:off x="4381500" y="3160395"/>
              <a:ext cx="45720" cy="1924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CAE99C68-903F-4E2C-B416-F435DA5427D6}"/>
                </a:ext>
              </a:extLst>
            </p:cNvPr>
            <p:cNvSpPr txBox="1"/>
            <p:nvPr/>
          </p:nvSpPr>
          <p:spPr>
            <a:xfrm>
              <a:off x="4419925" y="2655211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6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283D161C-0F5F-4473-A17E-8CE57D37BF4F}"/>
                </a:ext>
              </a:extLst>
            </p:cNvPr>
            <p:cNvSpPr txBox="1"/>
            <p:nvPr/>
          </p:nvSpPr>
          <p:spPr>
            <a:xfrm>
              <a:off x="4690110" y="2927151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7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6681E2C8-021D-4AEC-A905-C69C0AD103AB}"/>
                </a:ext>
              </a:extLst>
            </p:cNvPr>
            <p:cNvSpPr txBox="1"/>
            <p:nvPr/>
          </p:nvSpPr>
          <p:spPr>
            <a:xfrm>
              <a:off x="4581321" y="3236484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8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DC22D46-0E35-43B5-B4A2-316EBAFAEC27}"/>
                </a:ext>
              </a:extLst>
            </p:cNvPr>
            <p:cNvSpPr txBox="1"/>
            <p:nvPr/>
          </p:nvSpPr>
          <p:spPr>
            <a:xfrm>
              <a:off x="4308158" y="3305183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9</a:t>
              </a:r>
            </a:p>
          </p:txBody>
        </p: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2BEC8AEA-2315-4201-9794-D1E35EBDF9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9314" y="2886075"/>
              <a:ext cx="65090" cy="24972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B9E2A6B2-406E-4813-B4D5-7548533BB5A2}"/>
                </a:ext>
              </a:extLst>
            </p:cNvPr>
            <p:cNvSpPr txBox="1"/>
            <p:nvPr/>
          </p:nvSpPr>
          <p:spPr>
            <a:xfrm>
              <a:off x="3071064" y="2701093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5</a:t>
              </a:r>
            </a:p>
          </p:txBody>
        </p:sp>
        <p:cxnSp>
          <p:nvCxnSpPr>
            <p:cNvPr id="34" name="Conector recto 33">
              <a:extLst>
                <a:ext uri="{FF2B5EF4-FFF2-40B4-BE49-F238E27FC236}">
                  <a16:creationId xmlns:a16="http://schemas.microsoft.com/office/drawing/2014/main" id="{F65D4BB2-2BD9-4361-8934-8456EA6B51FF}"/>
                </a:ext>
              </a:extLst>
            </p:cNvPr>
            <p:cNvCxnSpPr/>
            <p:nvPr/>
          </p:nvCxnSpPr>
          <p:spPr>
            <a:xfrm flipV="1">
              <a:off x="2302825" y="4703445"/>
              <a:ext cx="15081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237D81ED-2EE3-4033-8386-CBD5A644CB00}"/>
                </a:ext>
              </a:extLst>
            </p:cNvPr>
            <p:cNvSpPr txBox="1"/>
            <p:nvPr/>
          </p:nvSpPr>
          <p:spPr>
            <a:xfrm>
              <a:off x="2109579" y="4681379"/>
              <a:ext cx="604751" cy="280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10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01D2EFE8-C9C2-49A2-BE05-31F381FD4A19}"/>
                </a:ext>
              </a:extLst>
            </p:cNvPr>
            <p:cNvSpPr/>
            <p:nvPr/>
          </p:nvSpPr>
          <p:spPr>
            <a:xfrm>
              <a:off x="1686393" y="2173574"/>
              <a:ext cx="3207896" cy="300552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E006AF91-4667-427A-98C0-D40C8ED92C28}"/>
              </a:ext>
            </a:extLst>
          </p:cNvPr>
          <p:cNvGrpSpPr/>
          <p:nvPr/>
        </p:nvGrpSpPr>
        <p:grpSpPr>
          <a:xfrm>
            <a:off x="655373" y="5629723"/>
            <a:ext cx="1711022" cy="2031325"/>
            <a:chOff x="510026" y="4863704"/>
            <a:chExt cx="1880748" cy="2169825"/>
          </a:xfrm>
        </p:grpSpPr>
        <p:pic>
          <p:nvPicPr>
            <p:cNvPr id="38" name="Imagen 37" descr="Mapa&#10;&#10;Descripción generada automáticamente">
              <a:extLst>
                <a:ext uri="{FF2B5EF4-FFF2-40B4-BE49-F238E27FC236}">
                  <a16:creationId xmlns:a16="http://schemas.microsoft.com/office/drawing/2014/main" id="{8C2581DD-0E58-4F10-A4D6-29ADB1EB4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073" y="4863704"/>
              <a:ext cx="1838701" cy="21698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108E5423-2541-4A9D-94AE-EC264B55A943}"/>
                </a:ext>
              </a:extLst>
            </p:cNvPr>
            <p:cNvCxnSpPr/>
            <p:nvPr/>
          </p:nvCxnSpPr>
          <p:spPr>
            <a:xfrm flipV="1">
              <a:off x="622935" y="5385435"/>
              <a:ext cx="70485" cy="194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Conector recto 39">
              <a:extLst>
                <a:ext uri="{FF2B5EF4-FFF2-40B4-BE49-F238E27FC236}">
                  <a16:creationId xmlns:a16="http://schemas.microsoft.com/office/drawing/2014/main" id="{7E13002E-0A48-4E9C-AFAE-EC14345D0D55}"/>
                </a:ext>
              </a:extLst>
            </p:cNvPr>
            <p:cNvCxnSpPr/>
            <p:nvPr/>
          </p:nvCxnSpPr>
          <p:spPr>
            <a:xfrm flipH="1" flipV="1">
              <a:off x="691515" y="5267325"/>
              <a:ext cx="28575" cy="895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ector recto 40">
              <a:extLst>
                <a:ext uri="{FF2B5EF4-FFF2-40B4-BE49-F238E27FC236}">
                  <a16:creationId xmlns:a16="http://schemas.microsoft.com/office/drawing/2014/main" id="{C62872E8-9BF2-4E50-8237-F3E913288B26}"/>
                </a:ext>
              </a:extLst>
            </p:cNvPr>
            <p:cNvCxnSpPr/>
            <p:nvPr/>
          </p:nvCxnSpPr>
          <p:spPr>
            <a:xfrm>
              <a:off x="741045" y="5354955"/>
              <a:ext cx="112395" cy="30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5D974F18-FA48-4972-8805-60287EDEE79D}"/>
                </a:ext>
              </a:extLst>
            </p:cNvPr>
            <p:cNvSpPr txBox="1"/>
            <p:nvPr/>
          </p:nvSpPr>
          <p:spPr>
            <a:xfrm>
              <a:off x="510026" y="5519573"/>
              <a:ext cx="4620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1</a:t>
              </a: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9B05EFC9-B3B9-4050-A35F-BF1E15551B2A}"/>
                </a:ext>
              </a:extLst>
            </p:cNvPr>
            <p:cNvSpPr txBox="1"/>
            <p:nvPr/>
          </p:nvSpPr>
          <p:spPr>
            <a:xfrm>
              <a:off x="622421" y="5134414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2</a:t>
              </a: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43915C30-5CED-4918-A315-FFF1860F7B8E}"/>
                </a:ext>
              </a:extLst>
            </p:cNvPr>
            <p:cNvSpPr txBox="1"/>
            <p:nvPr/>
          </p:nvSpPr>
          <p:spPr>
            <a:xfrm>
              <a:off x="769031" y="5282535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3</a:t>
              </a:r>
            </a:p>
          </p:txBody>
        </p:sp>
        <p:cxnSp>
          <p:nvCxnSpPr>
            <p:cNvPr id="45" name="Conector recto 44">
              <a:extLst>
                <a:ext uri="{FF2B5EF4-FFF2-40B4-BE49-F238E27FC236}">
                  <a16:creationId xmlns:a16="http://schemas.microsoft.com/office/drawing/2014/main" id="{B2EF009C-8F40-44BA-B60C-3C02A9AA944E}"/>
                </a:ext>
              </a:extLst>
            </p:cNvPr>
            <p:cNvCxnSpPr/>
            <p:nvPr/>
          </p:nvCxnSpPr>
          <p:spPr>
            <a:xfrm flipH="1" flipV="1">
              <a:off x="1134836" y="5134120"/>
              <a:ext cx="37067" cy="8763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299D63F6-76FF-4535-9B7E-901221897B5C}"/>
                </a:ext>
              </a:extLst>
            </p:cNvPr>
            <p:cNvSpPr txBox="1"/>
            <p:nvPr/>
          </p:nvSpPr>
          <p:spPr>
            <a:xfrm>
              <a:off x="995714" y="5026485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4</a:t>
              </a:r>
            </a:p>
          </p:txBody>
        </p:sp>
        <p:cxnSp>
          <p:nvCxnSpPr>
            <p:cNvPr id="47" name="Conector recto 46">
              <a:extLst>
                <a:ext uri="{FF2B5EF4-FFF2-40B4-BE49-F238E27FC236}">
                  <a16:creationId xmlns:a16="http://schemas.microsoft.com/office/drawing/2014/main" id="{19FDBB0E-FD8B-47A3-BEC8-EEEFC7D898A9}"/>
                </a:ext>
              </a:extLst>
            </p:cNvPr>
            <p:cNvCxnSpPr>
              <a:cxnSpLocks/>
            </p:cNvCxnSpPr>
            <p:nvPr/>
          </p:nvCxnSpPr>
          <p:spPr>
            <a:xfrm>
              <a:off x="1425733" y="5145087"/>
              <a:ext cx="210000" cy="76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74D78D95-7766-417E-A607-91936804FE37}"/>
                </a:ext>
              </a:extLst>
            </p:cNvPr>
            <p:cNvCxnSpPr>
              <a:stCxn id="46" idx="3"/>
            </p:cNvCxnSpPr>
            <p:nvPr/>
          </p:nvCxnSpPr>
          <p:spPr>
            <a:xfrm flipV="1">
              <a:off x="1457751" y="5045122"/>
              <a:ext cx="56454" cy="8139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36B31AB6-E749-4BDC-BC71-E047E5533B3F}"/>
                </a:ext>
              </a:extLst>
            </p:cNvPr>
            <p:cNvSpPr txBox="1"/>
            <p:nvPr/>
          </p:nvSpPr>
          <p:spPr>
            <a:xfrm>
              <a:off x="1429457" y="4920769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5</a:t>
              </a:r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E1C13596-DB79-4C24-9F42-A3B8F63479CD}"/>
                </a:ext>
              </a:extLst>
            </p:cNvPr>
            <p:cNvSpPr txBox="1"/>
            <p:nvPr/>
          </p:nvSpPr>
          <p:spPr>
            <a:xfrm>
              <a:off x="1537315" y="5154900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6</a:t>
              </a:r>
            </a:p>
          </p:txBody>
        </p:sp>
        <p:cxnSp>
          <p:nvCxnSpPr>
            <p:cNvPr id="51" name="Conector recto 50">
              <a:extLst>
                <a:ext uri="{FF2B5EF4-FFF2-40B4-BE49-F238E27FC236}">
                  <a16:creationId xmlns:a16="http://schemas.microsoft.com/office/drawing/2014/main" id="{5D00AC58-7124-4F80-BD5C-EEEFE1474D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99352" y="6237890"/>
              <a:ext cx="134248" cy="656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A77CA2E1-6C78-4ADC-B85F-D97A9D21C230}"/>
                </a:ext>
              </a:extLst>
            </p:cNvPr>
            <p:cNvSpPr txBox="1"/>
            <p:nvPr/>
          </p:nvSpPr>
          <p:spPr>
            <a:xfrm>
              <a:off x="1851881" y="6111926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7</a:t>
              </a:r>
            </a:p>
          </p:txBody>
        </p:sp>
        <p:cxnSp>
          <p:nvCxnSpPr>
            <p:cNvPr id="53" name="Conector recto 52">
              <a:extLst>
                <a:ext uri="{FF2B5EF4-FFF2-40B4-BE49-F238E27FC236}">
                  <a16:creationId xmlns:a16="http://schemas.microsoft.com/office/drawing/2014/main" id="{2277E37B-58F6-43B6-A2DF-407C1429D91B}"/>
                </a:ext>
              </a:extLst>
            </p:cNvPr>
            <p:cNvCxnSpPr/>
            <p:nvPr/>
          </p:nvCxnSpPr>
          <p:spPr>
            <a:xfrm flipH="1" flipV="1">
              <a:off x="1635733" y="6681952"/>
              <a:ext cx="45120" cy="867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201C615D-EF32-44DF-8540-EB2C5B0FE883}"/>
                </a:ext>
              </a:extLst>
            </p:cNvPr>
            <p:cNvSpPr txBox="1"/>
            <p:nvPr/>
          </p:nvSpPr>
          <p:spPr>
            <a:xfrm>
              <a:off x="1526973" y="6525252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9892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o 46">
            <a:extLst>
              <a:ext uri="{FF2B5EF4-FFF2-40B4-BE49-F238E27FC236}">
                <a16:creationId xmlns:a16="http://schemas.microsoft.com/office/drawing/2014/main" id="{1C95BF6B-B99D-44AA-8850-F46F5F85FB7E}"/>
              </a:ext>
            </a:extLst>
          </p:cNvPr>
          <p:cNvGrpSpPr/>
          <p:nvPr/>
        </p:nvGrpSpPr>
        <p:grpSpPr>
          <a:xfrm>
            <a:off x="349480" y="331352"/>
            <a:ext cx="2450870" cy="2313877"/>
            <a:chOff x="1686393" y="2173574"/>
            <a:chExt cx="3207896" cy="3009182"/>
          </a:xfrm>
        </p:grpSpPr>
        <p:pic>
          <p:nvPicPr>
            <p:cNvPr id="7" name="Imagen 6" descr="Diagrama&#10;&#10;Descripción generada automáticamente con confianza media">
              <a:extLst>
                <a:ext uri="{FF2B5EF4-FFF2-40B4-BE49-F238E27FC236}">
                  <a16:creationId xmlns:a16="http://schemas.microsoft.com/office/drawing/2014/main" id="{C2B541D1-4DC8-413F-BDCD-A13D23666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9688" y="2442107"/>
              <a:ext cx="3000026" cy="2740649"/>
            </a:xfrm>
            <a:prstGeom prst="rect">
              <a:avLst/>
            </a:prstGeom>
          </p:spPr>
        </p:pic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0D9432FC-777F-45CB-A79C-E113DF42E6FC}"/>
                </a:ext>
              </a:extLst>
            </p:cNvPr>
            <p:cNvCxnSpPr>
              <a:endCxn id="7" idx="0"/>
            </p:cNvCxnSpPr>
            <p:nvPr/>
          </p:nvCxnSpPr>
          <p:spPr>
            <a:xfrm flipH="1" flipV="1">
              <a:off x="3289701" y="2442107"/>
              <a:ext cx="38334" cy="41729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DB3E3362-526A-47A4-9655-9FB43A6AA5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8515" y="2442107"/>
              <a:ext cx="70486" cy="4077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4BEDF95E-BECE-440C-9551-BC9E2AF8E6F0}"/>
                </a:ext>
              </a:extLst>
            </p:cNvPr>
            <p:cNvCxnSpPr/>
            <p:nvPr/>
          </p:nvCxnSpPr>
          <p:spPr>
            <a:xfrm flipV="1">
              <a:off x="3402330" y="2442107"/>
              <a:ext cx="127637" cy="417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ector recto 14">
              <a:extLst>
                <a:ext uri="{FF2B5EF4-FFF2-40B4-BE49-F238E27FC236}">
                  <a16:creationId xmlns:a16="http://schemas.microsoft.com/office/drawing/2014/main" id="{38036A8B-0158-4F63-9A63-A983AA984C29}"/>
                </a:ext>
              </a:extLst>
            </p:cNvPr>
            <p:cNvCxnSpPr/>
            <p:nvPr/>
          </p:nvCxnSpPr>
          <p:spPr>
            <a:xfrm flipV="1">
              <a:off x="3411855" y="2487930"/>
              <a:ext cx="203835" cy="398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AA6483D0-6112-4EC9-B4E1-DA915F6B8A5B}"/>
                </a:ext>
              </a:extLst>
            </p:cNvPr>
            <p:cNvSpPr txBox="1"/>
            <p:nvPr/>
          </p:nvSpPr>
          <p:spPr>
            <a:xfrm>
              <a:off x="3210879" y="2249575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1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A5E5555E-907C-4CEF-9458-D5695B5655C9}"/>
                </a:ext>
              </a:extLst>
            </p:cNvPr>
            <p:cNvSpPr txBox="1"/>
            <p:nvPr/>
          </p:nvSpPr>
          <p:spPr>
            <a:xfrm>
              <a:off x="3369944" y="2250604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2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2B864112-6904-4D1E-9AB2-CA840DC24FE8}"/>
                </a:ext>
              </a:extLst>
            </p:cNvPr>
            <p:cNvSpPr txBox="1"/>
            <p:nvPr/>
          </p:nvSpPr>
          <p:spPr>
            <a:xfrm>
              <a:off x="3506594" y="2262940"/>
              <a:ext cx="67187" cy="223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3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7BCB1688-07B3-4896-9842-C6DE707097C5}"/>
                </a:ext>
              </a:extLst>
            </p:cNvPr>
            <p:cNvSpPr txBox="1"/>
            <p:nvPr/>
          </p:nvSpPr>
          <p:spPr>
            <a:xfrm>
              <a:off x="3601347" y="2357296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4</a:t>
              </a:r>
            </a:p>
          </p:txBody>
        </p:sp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FDAAA414-1716-4185-8E5D-ACE8647704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40555" y="2956560"/>
              <a:ext cx="1" cy="1905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785DFF9D-3F80-40C6-81F5-173EB805152C}"/>
                </a:ext>
              </a:extLst>
            </p:cNvPr>
            <p:cNvCxnSpPr/>
            <p:nvPr/>
          </p:nvCxnSpPr>
          <p:spPr>
            <a:xfrm flipV="1">
              <a:off x="4474845" y="3025140"/>
              <a:ext cx="251460" cy="1352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794677EA-6B80-46C7-9D90-5E74D7032597}"/>
                </a:ext>
              </a:extLst>
            </p:cNvPr>
            <p:cNvCxnSpPr/>
            <p:nvPr/>
          </p:nvCxnSpPr>
          <p:spPr>
            <a:xfrm>
              <a:off x="4440555" y="3175524"/>
              <a:ext cx="183833" cy="1219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ector recto 32">
              <a:extLst>
                <a:ext uri="{FF2B5EF4-FFF2-40B4-BE49-F238E27FC236}">
                  <a16:creationId xmlns:a16="http://schemas.microsoft.com/office/drawing/2014/main" id="{E848553A-2DEF-4CB2-950E-B6886434698A}"/>
                </a:ext>
              </a:extLst>
            </p:cNvPr>
            <p:cNvCxnSpPr/>
            <p:nvPr/>
          </p:nvCxnSpPr>
          <p:spPr>
            <a:xfrm flipH="1">
              <a:off x="4381500" y="3160395"/>
              <a:ext cx="45720" cy="1924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4A4C3922-C886-4875-AAC1-D5CF230B1B4E}"/>
                </a:ext>
              </a:extLst>
            </p:cNvPr>
            <p:cNvSpPr txBox="1"/>
            <p:nvPr/>
          </p:nvSpPr>
          <p:spPr>
            <a:xfrm>
              <a:off x="4352440" y="2759674"/>
              <a:ext cx="838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6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1B309FAA-30F1-4473-964F-76248DCD7EAB}"/>
                </a:ext>
              </a:extLst>
            </p:cNvPr>
            <p:cNvSpPr txBox="1"/>
            <p:nvPr/>
          </p:nvSpPr>
          <p:spPr>
            <a:xfrm>
              <a:off x="4690110" y="2927151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7</a:t>
              </a:r>
            </a:p>
          </p:txBody>
        </p:sp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5490C9F4-94B1-4A25-B7EC-8BD446A56F3E}"/>
                </a:ext>
              </a:extLst>
            </p:cNvPr>
            <p:cNvSpPr txBox="1"/>
            <p:nvPr/>
          </p:nvSpPr>
          <p:spPr>
            <a:xfrm>
              <a:off x="4581321" y="3236484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8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51FE1807-9D5B-4431-816D-76A50E7CBFAC}"/>
                </a:ext>
              </a:extLst>
            </p:cNvPr>
            <p:cNvSpPr txBox="1"/>
            <p:nvPr/>
          </p:nvSpPr>
          <p:spPr>
            <a:xfrm>
              <a:off x="4308158" y="3305183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9</a:t>
              </a:r>
            </a:p>
          </p:txBody>
        </p:sp>
        <p:cxnSp>
          <p:nvCxnSpPr>
            <p:cNvPr id="40" name="Conector recto 39">
              <a:extLst>
                <a:ext uri="{FF2B5EF4-FFF2-40B4-BE49-F238E27FC236}">
                  <a16:creationId xmlns:a16="http://schemas.microsoft.com/office/drawing/2014/main" id="{CAE1A454-1842-49AF-91FF-EC90F79486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9314" y="2886075"/>
              <a:ext cx="65090" cy="24972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558E9E27-46F6-49FC-AAF1-B20A0A846346}"/>
                </a:ext>
              </a:extLst>
            </p:cNvPr>
            <p:cNvSpPr txBox="1"/>
            <p:nvPr/>
          </p:nvSpPr>
          <p:spPr>
            <a:xfrm>
              <a:off x="3071064" y="2701093"/>
              <a:ext cx="83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5</a:t>
              </a:r>
            </a:p>
          </p:txBody>
        </p:sp>
        <p:cxnSp>
          <p:nvCxnSpPr>
            <p:cNvPr id="44" name="Conector recto 43">
              <a:extLst>
                <a:ext uri="{FF2B5EF4-FFF2-40B4-BE49-F238E27FC236}">
                  <a16:creationId xmlns:a16="http://schemas.microsoft.com/office/drawing/2014/main" id="{F2254101-FF0C-4887-9F77-C2F6A073C00A}"/>
                </a:ext>
              </a:extLst>
            </p:cNvPr>
            <p:cNvCxnSpPr/>
            <p:nvPr/>
          </p:nvCxnSpPr>
          <p:spPr>
            <a:xfrm flipV="1">
              <a:off x="2302825" y="4703445"/>
              <a:ext cx="15081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E7BFF75D-6304-4704-90E0-9B37DE23B39C}"/>
                </a:ext>
              </a:extLst>
            </p:cNvPr>
            <p:cNvSpPr txBox="1"/>
            <p:nvPr/>
          </p:nvSpPr>
          <p:spPr>
            <a:xfrm>
              <a:off x="2109579" y="4681379"/>
              <a:ext cx="604751" cy="280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10</a:t>
              </a:r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F29FD77D-A2A2-41DA-9559-29EE0FF6CF00}"/>
                </a:ext>
              </a:extLst>
            </p:cNvPr>
            <p:cNvSpPr/>
            <p:nvPr/>
          </p:nvSpPr>
          <p:spPr>
            <a:xfrm>
              <a:off x="1686393" y="2173574"/>
              <a:ext cx="3207896" cy="300552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C10D3CF-B83B-480C-BFA8-D7D42768C2ED}"/>
              </a:ext>
            </a:extLst>
          </p:cNvPr>
          <p:cNvSpPr txBox="1"/>
          <p:nvPr/>
        </p:nvSpPr>
        <p:spPr>
          <a:xfrm>
            <a:off x="379316" y="2669554"/>
            <a:ext cx="293045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La Rioja</a:t>
            </a:r>
          </a:p>
          <a:p>
            <a:r>
              <a:rPr lang="en-GB" sz="900" dirty="0"/>
              <a:t>1. Fuenmayor</a:t>
            </a:r>
          </a:p>
          <a:p>
            <a:r>
              <a:rPr lang="en-GB" sz="900" dirty="0"/>
              <a:t>2. San Vicente de la Sonsierra</a:t>
            </a:r>
          </a:p>
          <a:p>
            <a:r>
              <a:rPr lang="en-GB" sz="900" dirty="0"/>
              <a:t>3. Baños del Ebro</a:t>
            </a:r>
          </a:p>
          <a:p>
            <a:r>
              <a:rPr lang="en-GB" sz="900" dirty="0"/>
              <a:t>4. Labastida</a:t>
            </a:r>
          </a:p>
          <a:p>
            <a:r>
              <a:rPr lang="en-GB" sz="900" b="1" dirty="0"/>
              <a:t>Ribera del Duero</a:t>
            </a:r>
          </a:p>
          <a:p>
            <a:r>
              <a:rPr lang="en-GB" sz="900" dirty="0"/>
              <a:t>5. La Horra. Gumiel de Mercado</a:t>
            </a:r>
          </a:p>
          <a:p>
            <a:r>
              <a:rPr lang="en-GB" sz="900" b="1" dirty="0"/>
              <a:t>Penedés</a:t>
            </a:r>
          </a:p>
          <a:p>
            <a:r>
              <a:rPr lang="en-GB" sz="900" dirty="0"/>
              <a:t>6. Pla del Penedés</a:t>
            </a:r>
          </a:p>
          <a:p>
            <a:r>
              <a:rPr lang="en-GB" sz="900" dirty="0"/>
              <a:t>7. Subirats</a:t>
            </a:r>
          </a:p>
          <a:p>
            <a:r>
              <a:rPr lang="en-GB" sz="900" dirty="0"/>
              <a:t>8. Sant Pau d’Ordal</a:t>
            </a:r>
          </a:p>
          <a:p>
            <a:r>
              <a:rPr lang="en-GB" sz="900" dirty="0"/>
              <a:t>9. Villafranca del </a:t>
            </a:r>
            <a:r>
              <a:rPr lang="en-GB" sz="900" dirty="0" err="1"/>
              <a:t>Penedés</a:t>
            </a:r>
            <a:endParaRPr lang="en-GB" sz="900" dirty="0"/>
          </a:p>
          <a:p>
            <a:r>
              <a:rPr lang="en-GB" sz="900" b="1" dirty="0"/>
              <a:t>Jerez</a:t>
            </a:r>
          </a:p>
          <a:p>
            <a:r>
              <a:rPr lang="en-GB" sz="900" dirty="0"/>
              <a:t>10. Jerez</a:t>
            </a:r>
          </a:p>
          <a:p>
            <a:endParaRPr lang="en-GB" sz="900" dirty="0"/>
          </a:p>
        </p:txBody>
      </p:sp>
      <p:grpSp>
        <p:nvGrpSpPr>
          <p:cNvPr id="78" name="Grupo 77">
            <a:extLst>
              <a:ext uri="{FF2B5EF4-FFF2-40B4-BE49-F238E27FC236}">
                <a16:creationId xmlns:a16="http://schemas.microsoft.com/office/drawing/2014/main" id="{23FE65E7-7DA8-42A1-8E5E-71A84D7D8FE1}"/>
              </a:ext>
            </a:extLst>
          </p:cNvPr>
          <p:cNvGrpSpPr/>
          <p:nvPr/>
        </p:nvGrpSpPr>
        <p:grpSpPr>
          <a:xfrm>
            <a:off x="510026" y="4863704"/>
            <a:ext cx="1880748" cy="2169825"/>
            <a:chOff x="510026" y="4863704"/>
            <a:chExt cx="1880748" cy="2169825"/>
          </a:xfrm>
        </p:grpSpPr>
        <p:pic>
          <p:nvPicPr>
            <p:cNvPr id="50" name="Imagen 49" descr="Mapa&#10;&#10;Descripción generada automáticamente">
              <a:extLst>
                <a:ext uri="{FF2B5EF4-FFF2-40B4-BE49-F238E27FC236}">
                  <a16:creationId xmlns:a16="http://schemas.microsoft.com/office/drawing/2014/main" id="{ACCD4044-73F0-48AC-BE65-FD677BFC2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073" y="4863704"/>
              <a:ext cx="1838701" cy="21698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52" name="Conector recto 51">
              <a:extLst>
                <a:ext uri="{FF2B5EF4-FFF2-40B4-BE49-F238E27FC236}">
                  <a16:creationId xmlns:a16="http://schemas.microsoft.com/office/drawing/2014/main" id="{A4087F25-3BEF-4459-B37C-7C4110475EC8}"/>
                </a:ext>
              </a:extLst>
            </p:cNvPr>
            <p:cNvCxnSpPr/>
            <p:nvPr/>
          </p:nvCxnSpPr>
          <p:spPr>
            <a:xfrm flipV="1">
              <a:off x="622935" y="5385435"/>
              <a:ext cx="70485" cy="194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ector recto 53">
              <a:extLst>
                <a:ext uri="{FF2B5EF4-FFF2-40B4-BE49-F238E27FC236}">
                  <a16:creationId xmlns:a16="http://schemas.microsoft.com/office/drawing/2014/main" id="{CF391605-C2BD-4CFD-B0E2-3F1B805FE046}"/>
                </a:ext>
              </a:extLst>
            </p:cNvPr>
            <p:cNvCxnSpPr/>
            <p:nvPr/>
          </p:nvCxnSpPr>
          <p:spPr>
            <a:xfrm flipH="1" flipV="1">
              <a:off x="691515" y="5267325"/>
              <a:ext cx="28575" cy="895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ector recto 55">
              <a:extLst>
                <a:ext uri="{FF2B5EF4-FFF2-40B4-BE49-F238E27FC236}">
                  <a16:creationId xmlns:a16="http://schemas.microsoft.com/office/drawing/2014/main" id="{AE292993-72E3-4A99-BD04-0FF221C7A619}"/>
                </a:ext>
              </a:extLst>
            </p:cNvPr>
            <p:cNvCxnSpPr/>
            <p:nvPr/>
          </p:nvCxnSpPr>
          <p:spPr>
            <a:xfrm>
              <a:off x="741045" y="5354955"/>
              <a:ext cx="112395" cy="30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AAA9A9B5-FFD6-415A-B46D-9EE41ED98116}"/>
                </a:ext>
              </a:extLst>
            </p:cNvPr>
            <p:cNvSpPr txBox="1"/>
            <p:nvPr/>
          </p:nvSpPr>
          <p:spPr>
            <a:xfrm>
              <a:off x="510026" y="5519573"/>
              <a:ext cx="4620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1</a:t>
              </a:r>
            </a:p>
          </p:txBody>
        </p:sp>
        <p:sp>
          <p:nvSpPr>
            <p:cNvPr id="58" name="CuadroTexto 57">
              <a:extLst>
                <a:ext uri="{FF2B5EF4-FFF2-40B4-BE49-F238E27FC236}">
                  <a16:creationId xmlns:a16="http://schemas.microsoft.com/office/drawing/2014/main" id="{2717F1F5-1789-43E3-9B9B-D44FBE6FC3E7}"/>
                </a:ext>
              </a:extLst>
            </p:cNvPr>
            <p:cNvSpPr txBox="1"/>
            <p:nvPr/>
          </p:nvSpPr>
          <p:spPr>
            <a:xfrm>
              <a:off x="622421" y="5134414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2</a:t>
              </a:r>
            </a:p>
          </p:txBody>
        </p: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6019F818-37E6-4A95-88F8-773BF149AA49}"/>
                </a:ext>
              </a:extLst>
            </p:cNvPr>
            <p:cNvSpPr txBox="1"/>
            <p:nvPr/>
          </p:nvSpPr>
          <p:spPr>
            <a:xfrm>
              <a:off x="769031" y="5282535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3</a:t>
              </a:r>
            </a:p>
          </p:txBody>
        </p:sp>
        <p:cxnSp>
          <p:nvCxnSpPr>
            <p:cNvPr id="61" name="Conector recto 60">
              <a:extLst>
                <a:ext uri="{FF2B5EF4-FFF2-40B4-BE49-F238E27FC236}">
                  <a16:creationId xmlns:a16="http://schemas.microsoft.com/office/drawing/2014/main" id="{5338A891-6D75-4DD9-8B14-4E27198B6242}"/>
                </a:ext>
              </a:extLst>
            </p:cNvPr>
            <p:cNvCxnSpPr/>
            <p:nvPr/>
          </p:nvCxnSpPr>
          <p:spPr>
            <a:xfrm flipH="1" flipV="1">
              <a:off x="1134836" y="5134120"/>
              <a:ext cx="37067" cy="8763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CB49E7D8-EB17-4E02-8ABD-CC04CB5921DD}"/>
                </a:ext>
              </a:extLst>
            </p:cNvPr>
            <p:cNvSpPr txBox="1"/>
            <p:nvPr/>
          </p:nvSpPr>
          <p:spPr>
            <a:xfrm>
              <a:off x="995714" y="5026485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4</a:t>
              </a:r>
            </a:p>
          </p:txBody>
        </p:sp>
        <p:cxnSp>
          <p:nvCxnSpPr>
            <p:cNvPr id="64" name="Conector recto 63">
              <a:extLst>
                <a:ext uri="{FF2B5EF4-FFF2-40B4-BE49-F238E27FC236}">
                  <a16:creationId xmlns:a16="http://schemas.microsoft.com/office/drawing/2014/main" id="{0BC4E8E9-A16A-4BCE-8966-212A339A8AB0}"/>
                </a:ext>
              </a:extLst>
            </p:cNvPr>
            <p:cNvCxnSpPr>
              <a:cxnSpLocks/>
            </p:cNvCxnSpPr>
            <p:nvPr/>
          </p:nvCxnSpPr>
          <p:spPr>
            <a:xfrm>
              <a:off x="1425733" y="5145087"/>
              <a:ext cx="210000" cy="76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ector recto 66">
              <a:extLst>
                <a:ext uri="{FF2B5EF4-FFF2-40B4-BE49-F238E27FC236}">
                  <a16:creationId xmlns:a16="http://schemas.microsoft.com/office/drawing/2014/main" id="{384BB829-66B4-47AC-B51D-7E474098F39C}"/>
                </a:ext>
              </a:extLst>
            </p:cNvPr>
            <p:cNvCxnSpPr>
              <a:stCxn id="62" idx="3"/>
            </p:cNvCxnSpPr>
            <p:nvPr/>
          </p:nvCxnSpPr>
          <p:spPr>
            <a:xfrm flipV="1">
              <a:off x="1457751" y="5045122"/>
              <a:ext cx="56454" cy="8139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1FC6C5F8-36A3-440D-9F20-DA4C0F129A99}"/>
                </a:ext>
              </a:extLst>
            </p:cNvPr>
            <p:cNvSpPr txBox="1"/>
            <p:nvPr/>
          </p:nvSpPr>
          <p:spPr>
            <a:xfrm>
              <a:off x="1429457" y="4920769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5</a:t>
              </a:r>
            </a:p>
          </p:txBody>
        </p: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E5559827-D5EE-4D63-ACBC-CFFAB150AEC1}"/>
                </a:ext>
              </a:extLst>
            </p:cNvPr>
            <p:cNvSpPr txBox="1"/>
            <p:nvPr/>
          </p:nvSpPr>
          <p:spPr>
            <a:xfrm>
              <a:off x="1537315" y="5154900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6</a:t>
              </a:r>
            </a:p>
          </p:txBody>
        </p:sp>
        <p:cxnSp>
          <p:nvCxnSpPr>
            <p:cNvPr id="71" name="Conector recto 70">
              <a:extLst>
                <a:ext uri="{FF2B5EF4-FFF2-40B4-BE49-F238E27FC236}">
                  <a16:creationId xmlns:a16="http://schemas.microsoft.com/office/drawing/2014/main" id="{050CAD0F-ACF2-4D0D-9FC3-000402F92F0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99352" y="6237890"/>
              <a:ext cx="134248" cy="656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CuadroTexto 72">
              <a:extLst>
                <a:ext uri="{FF2B5EF4-FFF2-40B4-BE49-F238E27FC236}">
                  <a16:creationId xmlns:a16="http://schemas.microsoft.com/office/drawing/2014/main" id="{5DBBD038-4A67-4BA1-88B3-4B3FDEB6BAB2}"/>
                </a:ext>
              </a:extLst>
            </p:cNvPr>
            <p:cNvSpPr txBox="1"/>
            <p:nvPr/>
          </p:nvSpPr>
          <p:spPr>
            <a:xfrm>
              <a:off x="1851881" y="6111926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7</a:t>
              </a:r>
            </a:p>
          </p:txBody>
        </p:sp>
        <p:cxnSp>
          <p:nvCxnSpPr>
            <p:cNvPr id="75" name="Conector recto 74">
              <a:extLst>
                <a:ext uri="{FF2B5EF4-FFF2-40B4-BE49-F238E27FC236}">
                  <a16:creationId xmlns:a16="http://schemas.microsoft.com/office/drawing/2014/main" id="{2C94812E-1C25-4F07-A598-0F64EFD9F4E4}"/>
                </a:ext>
              </a:extLst>
            </p:cNvPr>
            <p:cNvCxnSpPr/>
            <p:nvPr/>
          </p:nvCxnSpPr>
          <p:spPr>
            <a:xfrm flipH="1" flipV="1">
              <a:off x="1635733" y="6681952"/>
              <a:ext cx="45120" cy="867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5DA6FBA4-5696-4B95-9BBE-D1789CDB159D}"/>
                </a:ext>
              </a:extLst>
            </p:cNvPr>
            <p:cNvSpPr txBox="1"/>
            <p:nvPr/>
          </p:nvSpPr>
          <p:spPr>
            <a:xfrm>
              <a:off x="1526973" y="6525252"/>
              <a:ext cx="4620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/>
                <a:t>8</a:t>
              </a:r>
            </a:p>
          </p:txBody>
        </p:sp>
      </p:grp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098BC43-28D1-45E5-A7EF-CBEF8C5C3A5E}"/>
              </a:ext>
            </a:extLst>
          </p:cNvPr>
          <p:cNvSpPr txBox="1"/>
          <p:nvPr/>
        </p:nvSpPr>
        <p:spPr>
          <a:xfrm>
            <a:off x="523780" y="7137693"/>
            <a:ext cx="2930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Piemonte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 Cuneo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2. Asti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3. Alessandria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Lombardía</a:t>
            </a:r>
            <a:endParaRPr kumimoji="0" lang="en-GB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4. Brescia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Veneto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5. 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Susegana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Conegliano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6. 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Zenzon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di Piave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Basilicata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7. Matera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Sicilia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0" dirty="0">
                <a:solidFill>
                  <a:prstClr val="black"/>
                </a:solidFill>
              </a:rPr>
              <a:t>8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Palermo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12961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214</Words>
  <Application>Microsoft Office PowerPoint</Application>
  <PresentationFormat>A4 Paper (210x297 mm)</PresentationFormat>
  <Paragraphs>93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mariaangeles.ayllon@upm.es</dc:creator>
  <cp:lastModifiedBy>Manuel Cavazos</cp:lastModifiedBy>
  <cp:revision>22</cp:revision>
  <dcterms:created xsi:type="dcterms:W3CDTF">2020-06-26T18:43:36Z</dcterms:created>
  <dcterms:modified xsi:type="dcterms:W3CDTF">2021-05-05T16:56:52Z</dcterms:modified>
</cp:coreProperties>
</file>