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3" r:id="rId3"/>
    <p:sldId id="262" r:id="rId4"/>
  </p:sldIdLst>
  <p:sldSz cx="9144000" cy="6858000" type="screen4x3"/>
  <p:notesSz cx="9144000" cy="6858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5070" userDrawn="1">
          <p15:clr>
            <a:srgbClr val="A4A3A4"/>
          </p15:clr>
        </p15:guide>
        <p15:guide id="3" orient="horz" pos="3168" userDrawn="1">
          <p15:clr>
            <a:srgbClr val="A4A3A4"/>
          </p15:clr>
        </p15:guide>
        <p15:guide id="4" pos="432" userDrawn="1">
          <p15:clr>
            <a:srgbClr val="A4A3A4"/>
          </p15:clr>
        </p15:guide>
        <p15:guide id="5" pos="624" userDrawn="1">
          <p15:clr>
            <a:srgbClr val="A4A3A4"/>
          </p15:clr>
        </p15:guide>
        <p15:guide id="6" pos="9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374" autoAdjust="0"/>
  </p:normalViewPr>
  <p:slideViewPr>
    <p:cSldViewPr>
      <p:cViewPr varScale="1">
        <p:scale>
          <a:sx n="74" d="100"/>
          <a:sy n="74" d="100"/>
        </p:scale>
        <p:origin x="1266" y="54"/>
      </p:cViewPr>
      <p:guideLst>
        <p:guide orient="horz" pos="2880"/>
        <p:guide pos="5070"/>
        <p:guide orient="horz" pos="3168"/>
        <p:guide pos="432"/>
        <p:guide pos="624"/>
        <p:guide pos="9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2090"/>
              </a:lnSpc>
            </a:pPr>
            <a:r>
              <a:rPr spc="-5" dirty="0"/>
              <a:t>Figure</a:t>
            </a:r>
            <a:r>
              <a:rPr spc="-45" dirty="0"/>
              <a:t> </a:t>
            </a: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2090"/>
              </a:lnSpc>
            </a:pPr>
            <a:r>
              <a:rPr spc="-5" dirty="0"/>
              <a:t>Figure</a:t>
            </a:r>
            <a:r>
              <a:rPr spc="-45" dirty="0"/>
              <a:t> </a:t>
            </a: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2090"/>
              </a:lnSpc>
            </a:pPr>
            <a:r>
              <a:rPr spc="-5" dirty="0"/>
              <a:t>Figure</a:t>
            </a:r>
            <a:r>
              <a:rPr spc="-45" dirty="0"/>
              <a:t> </a:t>
            </a: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2090"/>
              </a:lnSpc>
            </a:pPr>
            <a:r>
              <a:rPr spc="-5" dirty="0"/>
              <a:t>Figure</a:t>
            </a:r>
            <a:r>
              <a:rPr spc="-45" dirty="0"/>
              <a:t> </a:t>
            </a: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2090"/>
              </a:lnSpc>
            </a:pPr>
            <a:r>
              <a:rPr spc="-5" dirty="0"/>
              <a:t>Figure</a:t>
            </a:r>
            <a:r>
              <a:rPr spc="-45" dirty="0"/>
              <a:t> </a:t>
            </a: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097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192316" y="6586099"/>
            <a:ext cx="960754" cy="2851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2090"/>
              </a:lnSpc>
            </a:pPr>
            <a:r>
              <a:rPr spc="-5" dirty="0"/>
              <a:t>Figure</a:t>
            </a:r>
            <a:r>
              <a:rPr spc="-45" dirty="0"/>
              <a:t> </a:t>
            </a: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3">
            <a:extLst>
              <a:ext uri="{FF2B5EF4-FFF2-40B4-BE49-F238E27FC236}">
                <a16:creationId xmlns:a16="http://schemas.microsoft.com/office/drawing/2014/main" xmlns="" id="{375B702E-57AE-4260-AC58-B5F3233C7A2A}"/>
              </a:ext>
            </a:extLst>
          </p:cNvPr>
          <p:cNvSpPr txBox="1"/>
          <p:nvPr/>
        </p:nvSpPr>
        <p:spPr>
          <a:xfrm>
            <a:off x="8852438" y="6562259"/>
            <a:ext cx="583124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1800" b="1" spc="-5">
                <a:latin typeface="Arial"/>
                <a:cs typeface="Arial"/>
              </a:rPr>
              <a:t>S1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xmlns="" id="{50A11B85-8D47-4479-9191-3EB09EC81FDB}"/>
              </a:ext>
            </a:extLst>
          </p:cNvPr>
          <p:cNvSpPr txBox="1"/>
          <p:nvPr/>
        </p:nvSpPr>
        <p:spPr>
          <a:xfrm>
            <a:off x="4555" y="-905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xmlns="" id="{B539CACA-1B1B-48D7-BFE2-386EFB107FA8}"/>
              </a:ext>
            </a:extLst>
          </p:cNvPr>
          <p:cNvSpPr txBox="1"/>
          <p:nvPr/>
        </p:nvSpPr>
        <p:spPr>
          <a:xfrm>
            <a:off x="3438526" y="-905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5" name="object 19">
            <a:extLst>
              <a:ext uri="{FF2B5EF4-FFF2-40B4-BE49-F238E27FC236}">
                <a16:creationId xmlns:a16="http://schemas.microsoft.com/office/drawing/2014/main" xmlns="" id="{3645579C-42C3-4D4A-BD4B-31AD8270F43A}"/>
              </a:ext>
            </a:extLst>
          </p:cNvPr>
          <p:cNvSpPr txBox="1"/>
          <p:nvPr/>
        </p:nvSpPr>
        <p:spPr>
          <a:xfrm>
            <a:off x="3982720" y="43934"/>
            <a:ext cx="127508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de-CH" sz="1200" b="1" spc="-5" dirty="0">
                <a:latin typeface="Arial"/>
                <a:cs typeface="Arial"/>
              </a:rPr>
              <a:t>Normal </a:t>
            </a:r>
            <a:r>
              <a:rPr lang="de-CH" sz="1200" b="1" spc="-5" dirty="0" err="1">
                <a:latin typeface="Arial"/>
                <a:cs typeface="Arial"/>
              </a:rPr>
              <a:t>brain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0" name="object 19">
            <a:extLst>
              <a:ext uri="{FF2B5EF4-FFF2-40B4-BE49-F238E27FC236}">
                <a16:creationId xmlns:a16="http://schemas.microsoft.com/office/drawing/2014/main" xmlns="" id="{2BAF886F-96D7-4519-949A-B493343BC81F}"/>
              </a:ext>
            </a:extLst>
          </p:cNvPr>
          <p:cNvSpPr txBox="1"/>
          <p:nvPr/>
        </p:nvSpPr>
        <p:spPr>
          <a:xfrm>
            <a:off x="2357665" y="451024"/>
            <a:ext cx="1231265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5" dirty="0">
                <a:latin typeface="Arial"/>
                <a:cs typeface="Arial"/>
              </a:rPr>
              <a:t>ZH-</a:t>
            </a:r>
            <a:r>
              <a:rPr sz="1000" b="1" dirty="0">
                <a:latin typeface="Arial"/>
                <a:cs typeface="Arial"/>
              </a:rPr>
              <a:t>157</a:t>
            </a:r>
            <a:endParaRPr sz="1000" dirty="0">
              <a:latin typeface="Arial"/>
              <a:cs typeface="Arial"/>
            </a:endParaRPr>
          </a:p>
          <a:p>
            <a:pPr marL="12700" marR="558165">
              <a:lnSpc>
                <a:spcPct val="100000"/>
              </a:lnSpc>
            </a:pPr>
            <a:r>
              <a:rPr sz="1000" b="1" spc="-5" dirty="0">
                <a:latin typeface="Arial"/>
                <a:cs typeface="Arial"/>
              </a:rPr>
              <a:t>H-</a:t>
            </a:r>
            <a:r>
              <a:rPr sz="1000" b="1" dirty="0">
                <a:latin typeface="Arial"/>
                <a:cs typeface="Arial"/>
              </a:rPr>
              <a:t>sc</a:t>
            </a:r>
            <a:r>
              <a:rPr sz="1000" b="1" spc="-5" dirty="0">
                <a:latin typeface="Arial"/>
                <a:cs typeface="Arial"/>
              </a:rPr>
              <a:t>o</a:t>
            </a:r>
            <a:r>
              <a:rPr sz="1000" b="1" dirty="0">
                <a:latin typeface="Arial"/>
                <a:cs typeface="Arial"/>
              </a:rPr>
              <a:t>re </a:t>
            </a:r>
            <a:r>
              <a:rPr sz="1000" b="1" spc="-5" dirty="0">
                <a:latin typeface="Arial"/>
                <a:cs typeface="Arial"/>
              </a:rPr>
              <a:t>tu</a:t>
            </a:r>
            <a:r>
              <a:rPr sz="1000" b="1" dirty="0">
                <a:latin typeface="Arial"/>
                <a:cs typeface="Arial"/>
              </a:rPr>
              <a:t>m</a:t>
            </a:r>
            <a:r>
              <a:rPr sz="1000" b="1" spc="-5" dirty="0">
                <a:latin typeface="Arial"/>
                <a:cs typeface="Arial"/>
              </a:rPr>
              <a:t>o</a:t>
            </a:r>
            <a:r>
              <a:rPr sz="1000" b="1" dirty="0">
                <a:latin typeface="Arial"/>
                <a:cs typeface="Arial"/>
              </a:rPr>
              <a:t>r:</a:t>
            </a:r>
            <a:r>
              <a:rPr sz="1000" b="1" spc="10" dirty="0">
                <a:latin typeface="Arial"/>
                <a:cs typeface="Arial"/>
              </a:rPr>
              <a:t> </a:t>
            </a:r>
            <a:r>
              <a:rPr lang="de-DE" sz="1000" b="1" dirty="0">
                <a:latin typeface="Arial"/>
                <a:cs typeface="Arial"/>
              </a:rPr>
              <a:t>93</a:t>
            </a:r>
            <a:endParaRPr sz="1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000" b="1" dirty="0">
                <a:latin typeface="Arial"/>
                <a:cs typeface="Arial"/>
              </a:rPr>
              <a:t>e</a:t>
            </a:r>
            <a:r>
              <a:rPr sz="1000" b="1" spc="-5" dirty="0">
                <a:latin typeface="Arial"/>
                <a:cs typeface="Arial"/>
              </a:rPr>
              <a:t>ndoth</a:t>
            </a:r>
            <a:r>
              <a:rPr sz="1000" b="1" spc="5" dirty="0">
                <a:latin typeface="Arial"/>
                <a:cs typeface="Arial"/>
              </a:rPr>
              <a:t>e</a:t>
            </a:r>
            <a:r>
              <a:rPr sz="1000" b="1" dirty="0">
                <a:latin typeface="Arial"/>
                <a:cs typeface="Arial"/>
              </a:rPr>
              <a:t>li</a:t>
            </a:r>
            <a:r>
              <a:rPr sz="1000" b="1" spc="-5" dirty="0">
                <a:latin typeface="Arial"/>
                <a:cs typeface="Arial"/>
              </a:rPr>
              <a:t>u</a:t>
            </a:r>
            <a:r>
              <a:rPr sz="1000" b="1" dirty="0">
                <a:latin typeface="Arial"/>
                <a:cs typeface="Arial"/>
              </a:rPr>
              <a:t>m:</a:t>
            </a:r>
            <a:r>
              <a:rPr sz="1000" b="1" spc="10" dirty="0">
                <a:latin typeface="Arial"/>
                <a:cs typeface="Arial"/>
              </a:rPr>
              <a:t> </a:t>
            </a:r>
            <a:r>
              <a:rPr lang="de-DE" sz="1000" b="1" spc="-60" dirty="0">
                <a:latin typeface="Arial"/>
                <a:cs typeface="Arial"/>
              </a:rPr>
              <a:t>157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1" name="object 19">
            <a:extLst>
              <a:ext uri="{FF2B5EF4-FFF2-40B4-BE49-F238E27FC236}">
                <a16:creationId xmlns:a16="http://schemas.microsoft.com/office/drawing/2014/main" xmlns="" id="{BDEA1724-2AFC-471B-A07E-F6314F18D6E0}"/>
              </a:ext>
            </a:extLst>
          </p:cNvPr>
          <p:cNvSpPr txBox="1"/>
          <p:nvPr/>
        </p:nvSpPr>
        <p:spPr>
          <a:xfrm>
            <a:off x="642618" y="43934"/>
            <a:ext cx="127508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de-CH" sz="1200" b="1" spc="-5" dirty="0">
                <a:latin typeface="Arial"/>
                <a:cs typeface="Arial"/>
              </a:rPr>
              <a:t>Glioblastoma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3" name="object 19">
            <a:extLst>
              <a:ext uri="{FF2B5EF4-FFF2-40B4-BE49-F238E27FC236}">
                <a16:creationId xmlns:a16="http://schemas.microsoft.com/office/drawing/2014/main" xmlns="" id="{2BAF886F-96D7-4519-949A-B493343BC81F}"/>
              </a:ext>
            </a:extLst>
          </p:cNvPr>
          <p:cNvSpPr txBox="1"/>
          <p:nvPr/>
        </p:nvSpPr>
        <p:spPr>
          <a:xfrm>
            <a:off x="2357665" y="4122687"/>
            <a:ext cx="1586132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5" dirty="0">
                <a:latin typeface="Arial"/>
                <a:cs typeface="Arial"/>
              </a:rPr>
              <a:t>ZH-</a:t>
            </a:r>
            <a:r>
              <a:rPr lang="de-DE" sz="1000" b="1" dirty="0">
                <a:latin typeface="Arial"/>
                <a:cs typeface="Arial"/>
              </a:rPr>
              <a:t>304</a:t>
            </a:r>
            <a:endParaRPr sz="1000" dirty="0">
              <a:latin typeface="Arial"/>
              <a:cs typeface="Arial"/>
            </a:endParaRPr>
          </a:p>
          <a:p>
            <a:pPr marL="12700" marR="558165">
              <a:lnSpc>
                <a:spcPct val="100000"/>
              </a:lnSpc>
            </a:pPr>
            <a:r>
              <a:rPr sz="1000" b="1" spc="-5" dirty="0">
                <a:latin typeface="Arial"/>
                <a:cs typeface="Arial"/>
              </a:rPr>
              <a:t>H-</a:t>
            </a:r>
            <a:r>
              <a:rPr sz="1000" b="1" dirty="0">
                <a:latin typeface="Arial"/>
                <a:cs typeface="Arial"/>
              </a:rPr>
              <a:t>sc</a:t>
            </a:r>
            <a:r>
              <a:rPr sz="1000" b="1" spc="-5" dirty="0">
                <a:latin typeface="Arial"/>
                <a:cs typeface="Arial"/>
              </a:rPr>
              <a:t>o</a:t>
            </a:r>
            <a:r>
              <a:rPr sz="1000" b="1" dirty="0">
                <a:latin typeface="Arial"/>
                <a:cs typeface="Arial"/>
              </a:rPr>
              <a:t>re</a:t>
            </a:r>
            <a:r>
              <a:rPr lang="de-DE" sz="1000" b="1" dirty="0">
                <a:latin typeface="Arial"/>
                <a:cs typeface="Arial"/>
              </a:rPr>
              <a:t/>
            </a:r>
            <a:br>
              <a:rPr lang="de-DE" sz="1000" b="1" dirty="0">
                <a:latin typeface="Arial"/>
                <a:cs typeface="Arial"/>
              </a:rPr>
            </a:br>
            <a:r>
              <a:rPr sz="1000" b="1" spc="-5" dirty="0">
                <a:latin typeface="Arial"/>
                <a:cs typeface="Arial"/>
              </a:rPr>
              <a:t>tu</a:t>
            </a:r>
            <a:r>
              <a:rPr sz="1000" b="1" dirty="0">
                <a:latin typeface="Arial"/>
                <a:cs typeface="Arial"/>
              </a:rPr>
              <a:t>m</a:t>
            </a:r>
            <a:r>
              <a:rPr sz="1000" b="1" spc="-5" dirty="0">
                <a:latin typeface="Arial"/>
                <a:cs typeface="Arial"/>
              </a:rPr>
              <a:t>o</a:t>
            </a:r>
            <a:r>
              <a:rPr sz="1000" b="1" dirty="0">
                <a:latin typeface="Arial"/>
                <a:cs typeface="Arial"/>
              </a:rPr>
              <a:t>r:</a:t>
            </a:r>
            <a:r>
              <a:rPr sz="1000" b="1" spc="10" dirty="0">
                <a:latin typeface="Arial"/>
                <a:cs typeface="Arial"/>
              </a:rPr>
              <a:t> </a:t>
            </a:r>
            <a:r>
              <a:rPr lang="de-DE" sz="1000" b="1" spc="10" dirty="0">
                <a:latin typeface="Arial"/>
                <a:cs typeface="Arial"/>
              </a:rPr>
              <a:t>3</a:t>
            </a:r>
          </a:p>
          <a:p>
            <a:pPr marL="12700" marR="558165">
              <a:lnSpc>
                <a:spcPct val="100000"/>
              </a:lnSpc>
            </a:pPr>
            <a:r>
              <a:rPr sz="1000" b="1" dirty="0">
                <a:latin typeface="Arial"/>
                <a:cs typeface="Arial"/>
              </a:rPr>
              <a:t>e</a:t>
            </a:r>
            <a:r>
              <a:rPr sz="1000" b="1" spc="-5" dirty="0">
                <a:latin typeface="Arial"/>
                <a:cs typeface="Arial"/>
              </a:rPr>
              <a:t>ndoth</a:t>
            </a:r>
            <a:r>
              <a:rPr sz="1000" b="1" spc="5" dirty="0">
                <a:latin typeface="Arial"/>
                <a:cs typeface="Arial"/>
              </a:rPr>
              <a:t>e</a:t>
            </a:r>
            <a:r>
              <a:rPr sz="1000" b="1" dirty="0">
                <a:latin typeface="Arial"/>
                <a:cs typeface="Arial"/>
              </a:rPr>
              <a:t>li</a:t>
            </a:r>
            <a:r>
              <a:rPr sz="1000" b="1" spc="-5" dirty="0">
                <a:latin typeface="Arial"/>
                <a:cs typeface="Arial"/>
              </a:rPr>
              <a:t>u</a:t>
            </a:r>
            <a:r>
              <a:rPr sz="1000" b="1" dirty="0">
                <a:latin typeface="Arial"/>
                <a:cs typeface="Arial"/>
              </a:rPr>
              <a:t>m</a:t>
            </a:r>
            <a:r>
              <a:rPr lang="de-DE" sz="1000" b="1" dirty="0">
                <a:latin typeface="Arial"/>
                <a:cs typeface="Arial"/>
              </a:rPr>
              <a:t>: 83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16" name="object 19">
            <a:extLst>
              <a:ext uri="{FF2B5EF4-FFF2-40B4-BE49-F238E27FC236}">
                <a16:creationId xmlns:a16="http://schemas.microsoft.com/office/drawing/2014/main" xmlns="" id="{2BAF886F-96D7-4519-949A-B493343BC81F}"/>
              </a:ext>
            </a:extLst>
          </p:cNvPr>
          <p:cNvSpPr txBox="1"/>
          <p:nvPr/>
        </p:nvSpPr>
        <p:spPr>
          <a:xfrm>
            <a:off x="2357665" y="5722768"/>
            <a:ext cx="1583144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5" dirty="0">
                <a:latin typeface="Arial"/>
                <a:cs typeface="Arial"/>
              </a:rPr>
              <a:t>ZH-</a:t>
            </a:r>
            <a:r>
              <a:rPr lang="de-DE" sz="1000" b="1" dirty="0">
                <a:latin typeface="Arial"/>
                <a:cs typeface="Arial"/>
              </a:rPr>
              <a:t>332</a:t>
            </a:r>
            <a:endParaRPr sz="1000" dirty="0">
              <a:latin typeface="Arial"/>
              <a:cs typeface="Arial"/>
            </a:endParaRPr>
          </a:p>
          <a:p>
            <a:pPr marL="12700" marR="558165">
              <a:lnSpc>
                <a:spcPct val="100000"/>
              </a:lnSpc>
            </a:pPr>
            <a:r>
              <a:rPr sz="1000" b="1" spc="-5" dirty="0">
                <a:latin typeface="Arial"/>
                <a:cs typeface="Arial"/>
              </a:rPr>
              <a:t>H-</a:t>
            </a:r>
            <a:r>
              <a:rPr sz="1000" b="1" dirty="0">
                <a:latin typeface="Arial"/>
                <a:cs typeface="Arial"/>
              </a:rPr>
              <a:t>sc</a:t>
            </a:r>
            <a:r>
              <a:rPr sz="1000" b="1" spc="-5" dirty="0">
                <a:latin typeface="Arial"/>
                <a:cs typeface="Arial"/>
              </a:rPr>
              <a:t>o</a:t>
            </a:r>
            <a:r>
              <a:rPr sz="1000" b="1" dirty="0">
                <a:latin typeface="Arial"/>
                <a:cs typeface="Arial"/>
              </a:rPr>
              <a:t>re </a:t>
            </a:r>
            <a:r>
              <a:rPr lang="de-DE" sz="1000" b="1" dirty="0">
                <a:latin typeface="Arial"/>
                <a:cs typeface="Arial"/>
              </a:rPr>
              <a:t/>
            </a:r>
            <a:br>
              <a:rPr lang="de-DE" sz="1000" b="1" dirty="0">
                <a:latin typeface="Arial"/>
                <a:cs typeface="Arial"/>
              </a:rPr>
            </a:br>
            <a:r>
              <a:rPr sz="1000" b="1" spc="-5" dirty="0">
                <a:latin typeface="Arial"/>
                <a:cs typeface="Arial"/>
              </a:rPr>
              <a:t>tu</a:t>
            </a:r>
            <a:r>
              <a:rPr sz="1000" b="1" dirty="0">
                <a:latin typeface="Arial"/>
                <a:cs typeface="Arial"/>
              </a:rPr>
              <a:t>m</a:t>
            </a:r>
            <a:r>
              <a:rPr sz="1000" b="1" spc="-5" dirty="0">
                <a:latin typeface="Arial"/>
                <a:cs typeface="Arial"/>
              </a:rPr>
              <a:t>o</a:t>
            </a:r>
            <a:r>
              <a:rPr sz="1000" b="1" dirty="0">
                <a:latin typeface="Arial"/>
                <a:cs typeface="Arial"/>
              </a:rPr>
              <a:t>r:</a:t>
            </a:r>
            <a:r>
              <a:rPr sz="1000" b="1" spc="10" dirty="0">
                <a:latin typeface="Arial"/>
                <a:cs typeface="Arial"/>
              </a:rPr>
              <a:t> </a:t>
            </a:r>
            <a:r>
              <a:rPr lang="de-DE" sz="1000" b="1" spc="10" dirty="0">
                <a:latin typeface="Arial"/>
                <a:cs typeface="Arial"/>
              </a:rPr>
              <a:t>4 </a:t>
            </a:r>
          </a:p>
          <a:p>
            <a:pPr marL="12700" marR="558165">
              <a:lnSpc>
                <a:spcPct val="100000"/>
              </a:lnSpc>
            </a:pPr>
            <a:r>
              <a:rPr sz="1000" b="1" dirty="0">
                <a:latin typeface="Arial"/>
                <a:cs typeface="Arial"/>
              </a:rPr>
              <a:t>e</a:t>
            </a:r>
            <a:r>
              <a:rPr sz="1000" b="1" spc="-5" dirty="0">
                <a:latin typeface="Arial"/>
                <a:cs typeface="Arial"/>
              </a:rPr>
              <a:t>ndoth</a:t>
            </a:r>
            <a:r>
              <a:rPr sz="1000" b="1" spc="5" dirty="0">
                <a:latin typeface="Arial"/>
                <a:cs typeface="Arial"/>
              </a:rPr>
              <a:t>e</a:t>
            </a:r>
            <a:r>
              <a:rPr sz="1000" b="1" dirty="0">
                <a:latin typeface="Arial"/>
                <a:cs typeface="Arial"/>
              </a:rPr>
              <a:t>li</a:t>
            </a:r>
            <a:r>
              <a:rPr sz="1000" b="1" spc="-5" dirty="0">
                <a:latin typeface="Arial"/>
                <a:cs typeface="Arial"/>
              </a:rPr>
              <a:t>u</a:t>
            </a:r>
            <a:r>
              <a:rPr sz="1000" b="1" dirty="0">
                <a:latin typeface="Arial"/>
                <a:cs typeface="Arial"/>
              </a:rPr>
              <a:t>m</a:t>
            </a:r>
            <a:r>
              <a:rPr lang="de-DE" sz="1000" b="1" dirty="0">
                <a:latin typeface="Arial"/>
                <a:cs typeface="Arial"/>
              </a:rPr>
              <a:t>: 42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20" name="object 19">
            <a:extLst>
              <a:ext uri="{FF2B5EF4-FFF2-40B4-BE49-F238E27FC236}">
                <a16:creationId xmlns:a16="http://schemas.microsoft.com/office/drawing/2014/main" xmlns="" id="{57ECD838-9EA2-447D-B16D-79E4D96B6FCA}"/>
              </a:ext>
            </a:extLst>
          </p:cNvPr>
          <p:cNvSpPr txBox="1"/>
          <p:nvPr/>
        </p:nvSpPr>
        <p:spPr>
          <a:xfrm>
            <a:off x="2363071" y="2284124"/>
            <a:ext cx="1176935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5" dirty="0">
                <a:latin typeface="Arial"/>
                <a:cs typeface="Arial"/>
              </a:rPr>
              <a:t>ZH-</a:t>
            </a:r>
            <a:r>
              <a:rPr sz="1000" b="1" dirty="0">
                <a:latin typeface="Arial"/>
                <a:cs typeface="Arial"/>
              </a:rPr>
              <a:t>1</a:t>
            </a:r>
            <a:r>
              <a:rPr lang="de-DE" sz="1000" b="1" dirty="0">
                <a:latin typeface="Arial"/>
                <a:cs typeface="Arial"/>
              </a:rPr>
              <a:t>64</a:t>
            </a:r>
            <a:endParaRPr sz="1000" dirty="0">
              <a:latin typeface="Arial"/>
              <a:cs typeface="Arial"/>
            </a:endParaRPr>
          </a:p>
          <a:p>
            <a:pPr marL="12700" marR="558165">
              <a:lnSpc>
                <a:spcPct val="100000"/>
              </a:lnSpc>
            </a:pPr>
            <a:r>
              <a:rPr sz="1000" b="1" spc="-5" dirty="0">
                <a:latin typeface="Arial"/>
                <a:cs typeface="Arial"/>
              </a:rPr>
              <a:t>H-</a:t>
            </a:r>
            <a:r>
              <a:rPr sz="1000" b="1" dirty="0">
                <a:latin typeface="Arial"/>
                <a:cs typeface="Arial"/>
              </a:rPr>
              <a:t>sc</a:t>
            </a:r>
            <a:r>
              <a:rPr sz="1000" b="1" spc="-5" dirty="0">
                <a:latin typeface="Arial"/>
                <a:cs typeface="Arial"/>
              </a:rPr>
              <a:t>o</a:t>
            </a:r>
            <a:r>
              <a:rPr sz="1000" b="1" dirty="0">
                <a:latin typeface="Arial"/>
                <a:cs typeface="Arial"/>
              </a:rPr>
              <a:t>re </a:t>
            </a:r>
            <a:r>
              <a:rPr lang="de-DE" sz="1000" b="1" dirty="0">
                <a:latin typeface="Arial"/>
                <a:cs typeface="Arial"/>
              </a:rPr>
              <a:t/>
            </a:r>
            <a:br>
              <a:rPr lang="de-DE" sz="1000" b="1" dirty="0">
                <a:latin typeface="Arial"/>
                <a:cs typeface="Arial"/>
              </a:rPr>
            </a:br>
            <a:r>
              <a:rPr sz="1000" b="1" spc="-5" dirty="0">
                <a:latin typeface="Arial"/>
                <a:cs typeface="Arial"/>
              </a:rPr>
              <a:t>tu</a:t>
            </a:r>
            <a:r>
              <a:rPr sz="1000" b="1" dirty="0">
                <a:latin typeface="Arial"/>
                <a:cs typeface="Arial"/>
              </a:rPr>
              <a:t>m</a:t>
            </a:r>
            <a:r>
              <a:rPr sz="1000" b="1" spc="-5" dirty="0">
                <a:latin typeface="Arial"/>
                <a:cs typeface="Arial"/>
              </a:rPr>
              <a:t>o</a:t>
            </a:r>
            <a:r>
              <a:rPr sz="1000" b="1" dirty="0">
                <a:latin typeface="Arial"/>
                <a:cs typeface="Arial"/>
              </a:rPr>
              <a:t>r:</a:t>
            </a:r>
            <a:r>
              <a:rPr sz="1000" b="1" spc="10" dirty="0">
                <a:latin typeface="Arial"/>
                <a:cs typeface="Arial"/>
              </a:rPr>
              <a:t> </a:t>
            </a:r>
            <a:r>
              <a:rPr lang="de-DE" sz="1000" b="1" dirty="0">
                <a:latin typeface="Arial"/>
                <a:cs typeface="Arial"/>
              </a:rPr>
              <a:t>1</a:t>
            </a:r>
            <a:endParaRPr sz="1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000" b="1" dirty="0">
                <a:latin typeface="Arial"/>
                <a:cs typeface="Arial"/>
              </a:rPr>
              <a:t>e</a:t>
            </a:r>
            <a:r>
              <a:rPr sz="1000" b="1" spc="-5" dirty="0">
                <a:latin typeface="Arial"/>
                <a:cs typeface="Arial"/>
              </a:rPr>
              <a:t>ndoth</a:t>
            </a:r>
            <a:r>
              <a:rPr sz="1000" b="1" spc="5" dirty="0">
                <a:latin typeface="Arial"/>
                <a:cs typeface="Arial"/>
              </a:rPr>
              <a:t>e</a:t>
            </a:r>
            <a:r>
              <a:rPr sz="1000" b="1" dirty="0">
                <a:latin typeface="Arial"/>
                <a:cs typeface="Arial"/>
              </a:rPr>
              <a:t>li</a:t>
            </a:r>
            <a:r>
              <a:rPr sz="1000" b="1" spc="-5" dirty="0">
                <a:latin typeface="Arial"/>
                <a:cs typeface="Arial"/>
              </a:rPr>
              <a:t>u</a:t>
            </a:r>
            <a:r>
              <a:rPr sz="1000" b="1" dirty="0">
                <a:latin typeface="Arial"/>
                <a:cs typeface="Arial"/>
              </a:rPr>
              <a:t>m:</a:t>
            </a:r>
            <a:r>
              <a:rPr sz="1000" b="1" spc="10" dirty="0">
                <a:latin typeface="Arial"/>
                <a:cs typeface="Arial"/>
              </a:rPr>
              <a:t> </a:t>
            </a:r>
            <a:r>
              <a:rPr lang="de-DE" sz="1000" b="1" spc="-60" dirty="0">
                <a:latin typeface="Arial"/>
                <a:cs typeface="Arial"/>
              </a:rPr>
              <a:t>131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44" name="object 19">
            <a:extLst>
              <a:ext uri="{FF2B5EF4-FFF2-40B4-BE49-F238E27FC236}">
                <a16:creationId xmlns:a16="http://schemas.microsoft.com/office/drawing/2014/main" xmlns="" id="{F6CC9260-95E3-49F5-B535-1C684DE8694D}"/>
              </a:ext>
            </a:extLst>
          </p:cNvPr>
          <p:cNvSpPr txBox="1"/>
          <p:nvPr/>
        </p:nvSpPr>
        <p:spPr>
          <a:xfrm>
            <a:off x="5497716" y="207176"/>
            <a:ext cx="1275080" cy="7694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de-DE" sz="1000" b="1" spc="-5" dirty="0">
                <a:latin typeface="Arial"/>
                <a:cs typeface="Arial"/>
              </a:rPr>
              <a:t>N04.0241</a:t>
            </a:r>
            <a:endParaRPr sz="1000" dirty="0">
              <a:latin typeface="Arial"/>
              <a:cs typeface="Arial"/>
            </a:endParaRPr>
          </a:p>
          <a:p>
            <a:pPr marL="12700" marR="558165">
              <a:lnSpc>
                <a:spcPct val="100000"/>
              </a:lnSpc>
            </a:pPr>
            <a:r>
              <a:rPr sz="1000" b="1" spc="-5" dirty="0">
                <a:latin typeface="Arial"/>
                <a:cs typeface="Arial"/>
              </a:rPr>
              <a:t>H-</a:t>
            </a:r>
            <a:r>
              <a:rPr sz="1000" b="1" dirty="0">
                <a:latin typeface="Arial"/>
                <a:cs typeface="Arial"/>
              </a:rPr>
              <a:t>sc</a:t>
            </a:r>
            <a:r>
              <a:rPr sz="1000" b="1" spc="-5" dirty="0">
                <a:latin typeface="Arial"/>
                <a:cs typeface="Arial"/>
              </a:rPr>
              <a:t>o</a:t>
            </a:r>
            <a:r>
              <a:rPr sz="1000" b="1" dirty="0">
                <a:latin typeface="Arial"/>
                <a:cs typeface="Arial"/>
              </a:rPr>
              <a:t>re </a:t>
            </a:r>
            <a:r>
              <a:rPr lang="de-DE" sz="1000" b="1" spc="-5" dirty="0">
                <a:latin typeface="Arial"/>
                <a:cs typeface="Arial"/>
              </a:rPr>
              <a:t>normal </a:t>
            </a:r>
            <a:r>
              <a:rPr lang="de-DE" sz="1000" b="1" spc="-5" dirty="0" err="1">
                <a:latin typeface="Arial"/>
                <a:cs typeface="Arial"/>
              </a:rPr>
              <a:t>brain</a:t>
            </a:r>
            <a:r>
              <a:rPr sz="1000" b="1" dirty="0">
                <a:latin typeface="Arial"/>
                <a:cs typeface="Arial"/>
              </a:rPr>
              <a:t>:</a:t>
            </a:r>
            <a:r>
              <a:rPr sz="1000" b="1" spc="10" dirty="0">
                <a:latin typeface="Arial"/>
                <a:cs typeface="Arial"/>
              </a:rPr>
              <a:t> </a:t>
            </a:r>
            <a:r>
              <a:rPr lang="de-DE" sz="1000" b="1" dirty="0">
                <a:latin typeface="Arial"/>
                <a:cs typeface="Arial"/>
              </a:rPr>
              <a:t>7</a:t>
            </a:r>
            <a:endParaRPr sz="1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000" b="1" dirty="0">
                <a:latin typeface="Arial"/>
                <a:cs typeface="Arial"/>
              </a:rPr>
              <a:t>e</a:t>
            </a:r>
            <a:r>
              <a:rPr sz="1000" b="1" spc="-5" dirty="0">
                <a:latin typeface="Arial"/>
                <a:cs typeface="Arial"/>
              </a:rPr>
              <a:t>ndoth</a:t>
            </a:r>
            <a:r>
              <a:rPr sz="1000" b="1" spc="5" dirty="0">
                <a:latin typeface="Arial"/>
                <a:cs typeface="Arial"/>
              </a:rPr>
              <a:t>e</a:t>
            </a:r>
            <a:r>
              <a:rPr sz="1000" b="1" dirty="0">
                <a:latin typeface="Arial"/>
                <a:cs typeface="Arial"/>
              </a:rPr>
              <a:t>li</a:t>
            </a:r>
            <a:r>
              <a:rPr sz="1000" b="1" spc="-5" dirty="0">
                <a:latin typeface="Arial"/>
                <a:cs typeface="Arial"/>
              </a:rPr>
              <a:t>u</a:t>
            </a:r>
            <a:r>
              <a:rPr sz="1000" b="1" dirty="0">
                <a:latin typeface="Arial"/>
                <a:cs typeface="Arial"/>
              </a:rPr>
              <a:t>m:</a:t>
            </a:r>
            <a:r>
              <a:rPr sz="1000" b="1" spc="10" dirty="0">
                <a:latin typeface="Arial"/>
                <a:cs typeface="Arial"/>
              </a:rPr>
              <a:t> </a:t>
            </a:r>
            <a:r>
              <a:rPr lang="de-DE" sz="1000" b="1" spc="-60" dirty="0">
                <a:latin typeface="Arial"/>
                <a:cs typeface="Arial"/>
              </a:rPr>
              <a:t>216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53" name="object 19">
            <a:extLst>
              <a:ext uri="{FF2B5EF4-FFF2-40B4-BE49-F238E27FC236}">
                <a16:creationId xmlns:a16="http://schemas.microsoft.com/office/drawing/2014/main" xmlns="" id="{62A46BF5-C9FE-4C63-BC9D-8F571B9496CD}"/>
              </a:ext>
            </a:extLst>
          </p:cNvPr>
          <p:cNvSpPr txBox="1"/>
          <p:nvPr/>
        </p:nvSpPr>
        <p:spPr>
          <a:xfrm>
            <a:off x="5497716" y="1097792"/>
            <a:ext cx="1275080" cy="7694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de-DE" sz="1000" b="1" spc="-5" dirty="0">
                <a:latin typeface="Arial"/>
                <a:cs typeface="Arial"/>
              </a:rPr>
              <a:t>N04.0927</a:t>
            </a:r>
            <a:endParaRPr sz="1000" dirty="0">
              <a:latin typeface="Arial"/>
              <a:cs typeface="Arial"/>
            </a:endParaRPr>
          </a:p>
          <a:p>
            <a:pPr marL="12700" marR="558165">
              <a:lnSpc>
                <a:spcPct val="100000"/>
              </a:lnSpc>
            </a:pPr>
            <a:r>
              <a:rPr sz="1000" b="1" spc="-5" dirty="0">
                <a:latin typeface="Arial"/>
                <a:cs typeface="Arial"/>
              </a:rPr>
              <a:t>H-</a:t>
            </a:r>
            <a:r>
              <a:rPr sz="1000" b="1" dirty="0">
                <a:latin typeface="Arial"/>
                <a:cs typeface="Arial"/>
              </a:rPr>
              <a:t>sc</a:t>
            </a:r>
            <a:r>
              <a:rPr sz="1000" b="1" spc="-5" dirty="0">
                <a:latin typeface="Arial"/>
                <a:cs typeface="Arial"/>
              </a:rPr>
              <a:t>o</a:t>
            </a:r>
            <a:r>
              <a:rPr sz="1000" b="1" dirty="0">
                <a:latin typeface="Arial"/>
                <a:cs typeface="Arial"/>
              </a:rPr>
              <a:t>re </a:t>
            </a:r>
            <a:r>
              <a:rPr lang="de-DE" sz="1000" b="1" spc="-5" dirty="0">
                <a:latin typeface="Arial"/>
                <a:cs typeface="Arial"/>
              </a:rPr>
              <a:t>normal </a:t>
            </a:r>
            <a:r>
              <a:rPr lang="de-DE" sz="1000" b="1" spc="-5" dirty="0" err="1">
                <a:latin typeface="Arial"/>
                <a:cs typeface="Arial"/>
              </a:rPr>
              <a:t>brain</a:t>
            </a:r>
            <a:r>
              <a:rPr sz="1000" b="1" dirty="0">
                <a:latin typeface="Arial"/>
                <a:cs typeface="Arial"/>
              </a:rPr>
              <a:t>:</a:t>
            </a:r>
            <a:r>
              <a:rPr sz="1000" b="1" spc="10" dirty="0">
                <a:latin typeface="Arial"/>
                <a:cs typeface="Arial"/>
              </a:rPr>
              <a:t> </a:t>
            </a:r>
            <a:r>
              <a:rPr lang="de-DE" sz="1000" b="1" dirty="0">
                <a:latin typeface="Arial"/>
                <a:cs typeface="Arial"/>
              </a:rPr>
              <a:t>10</a:t>
            </a:r>
            <a:endParaRPr sz="1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000" b="1" dirty="0">
                <a:latin typeface="Arial"/>
                <a:cs typeface="Arial"/>
              </a:rPr>
              <a:t>e</a:t>
            </a:r>
            <a:r>
              <a:rPr sz="1000" b="1" spc="-5" dirty="0">
                <a:latin typeface="Arial"/>
                <a:cs typeface="Arial"/>
              </a:rPr>
              <a:t>ndoth</a:t>
            </a:r>
            <a:r>
              <a:rPr sz="1000" b="1" spc="5" dirty="0">
                <a:latin typeface="Arial"/>
                <a:cs typeface="Arial"/>
              </a:rPr>
              <a:t>e</a:t>
            </a:r>
            <a:r>
              <a:rPr sz="1000" b="1" dirty="0">
                <a:latin typeface="Arial"/>
                <a:cs typeface="Arial"/>
              </a:rPr>
              <a:t>li</a:t>
            </a:r>
            <a:r>
              <a:rPr sz="1000" b="1" spc="-5" dirty="0">
                <a:latin typeface="Arial"/>
                <a:cs typeface="Arial"/>
              </a:rPr>
              <a:t>u</a:t>
            </a:r>
            <a:r>
              <a:rPr sz="1000" b="1" dirty="0">
                <a:latin typeface="Arial"/>
                <a:cs typeface="Arial"/>
              </a:rPr>
              <a:t>m:</a:t>
            </a:r>
            <a:r>
              <a:rPr sz="1000" b="1" spc="10" dirty="0">
                <a:latin typeface="Arial"/>
                <a:cs typeface="Arial"/>
              </a:rPr>
              <a:t> </a:t>
            </a:r>
            <a:r>
              <a:rPr lang="de-DE" sz="1000" b="1" spc="-60" dirty="0">
                <a:latin typeface="Arial"/>
                <a:cs typeface="Arial"/>
              </a:rPr>
              <a:t>139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55" name="object 19">
            <a:extLst>
              <a:ext uri="{FF2B5EF4-FFF2-40B4-BE49-F238E27FC236}">
                <a16:creationId xmlns:a16="http://schemas.microsoft.com/office/drawing/2014/main" xmlns="" id="{BBD60072-0F65-4B5F-B972-EE0BE0DBC481}"/>
              </a:ext>
            </a:extLst>
          </p:cNvPr>
          <p:cNvSpPr txBox="1"/>
          <p:nvPr/>
        </p:nvSpPr>
        <p:spPr>
          <a:xfrm>
            <a:off x="5484247" y="1984532"/>
            <a:ext cx="1275080" cy="7694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de-DE" sz="1000" b="1" spc="-5" dirty="0">
                <a:latin typeface="Arial"/>
                <a:cs typeface="Arial"/>
              </a:rPr>
              <a:t>N05.1546</a:t>
            </a:r>
            <a:endParaRPr sz="1000" dirty="0">
              <a:latin typeface="Arial"/>
              <a:cs typeface="Arial"/>
            </a:endParaRPr>
          </a:p>
          <a:p>
            <a:pPr marL="12700" marR="558165">
              <a:lnSpc>
                <a:spcPct val="100000"/>
              </a:lnSpc>
            </a:pPr>
            <a:r>
              <a:rPr sz="1000" b="1" spc="-5" dirty="0">
                <a:latin typeface="Arial"/>
                <a:cs typeface="Arial"/>
              </a:rPr>
              <a:t>H-</a:t>
            </a:r>
            <a:r>
              <a:rPr sz="1000" b="1" dirty="0">
                <a:latin typeface="Arial"/>
                <a:cs typeface="Arial"/>
              </a:rPr>
              <a:t>sc</a:t>
            </a:r>
            <a:r>
              <a:rPr sz="1000" b="1" spc="-5" dirty="0">
                <a:latin typeface="Arial"/>
                <a:cs typeface="Arial"/>
              </a:rPr>
              <a:t>o</a:t>
            </a:r>
            <a:r>
              <a:rPr sz="1000" b="1" dirty="0">
                <a:latin typeface="Arial"/>
                <a:cs typeface="Arial"/>
              </a:rPr>
              <a:t>re </a:t>
            </a:r>
            <a:r>
              <a:rPr lang="de-DE" sz="1000" b="1" spc="-5" dirty="0">
                <a:latin typeface="Arial"/>
                <a:cs typeface="Arial"/>
              </a:rPr>
              <a:t>normal </a:t>
            </a:r>
            <a:r>
              <a:rPr lang="de-DE" sz="1000" b="1" spc="-5" dirty="0" err="1">
                <a:latin typeface="Arial"/>
                <a:cs typeface="Arial"/>
              </a:rPr>
              <a:t>brain</a:t>
            </a:r>
            <a:r>
              <a:rPr sz="1000" b="1" dirty="0">
                <a:latin typeface="Arial"/>
                <a:cs typeface="Arial"/>
              </a:rPr>
              <a:t>:</a:t>
            </a:r>
            <a:r>
              <a:rPr sz="1000" b="1" spc="10" dirty="0">
                <a:latin typeface="Arial"/>
                <a:cs typeface="Arial"/>
              </a:rPr>
              <a:t> </a:t>
            </a:r>
            <a:r>
              <a:rPr lang="de-DE" sz="1000" b="1" dirty="0">
                <a:latin typeface="Arial"/>
                <a:cs typeface="Arial"/>
              </a:rPr>
              <a:t>9</a:t>
            </a:r>
            <a:endParaRPr sz="1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000" b="1" dirty="0">
                <a:latin typeface="Arial"/>
                <a:cs typeface="Arial"/>
              </a:rPr>
              <a:t>e</a:t>
            </a:r>
            <a:r>
              <a:rPr sz="1000" b="1" spc="-5" dirty="0">
                <a:latin typeface="Arial"/>
                <a:cs typeface="Arial"/>
              </a:rPr>
              <a:t>ndoth</a:t>
            </a:r>
            <a:r>
              <a:rPr sz="1000" b="1" spc="5" dirty="0">
                <a:latin typeface="Arial"/>
                <a:cs typeface="Arial"/>
              </a:rPr>
              <a:t>e</a:t>
            </a:r>
            <a:r>
              <a:rPr sz="1000" b="1" dirty="0">
                <a:latin typeface="Arial"/>
                <a:cs typeface="Arial"/>
              </a:rPr>
              <a:t>li</a:t>
            </a:r>
            <a:r>
              <a:rPr sz="1000" b="1" spc="-5" dirty="0">
                <a:latin typeface="Arial"/>
                <a:cs typeface="Arial"/>
              </a:rPr>
              <a:t>u</a:t>
            </a:r>
            <a:r>
              <a:rPr sz="1000" b="1" dirty="0">
                <a:latin typeface="Arial"/>
                <a:cs typeface="Arial"/>
              </a:rPr>
              <a:t>m:</a:t>
            </a:r>
            <a:r>
              <a:rPr sz="1000" b="1" spc="10" dirty="0">
                <a:latin typeface="Arial"/>
                <a:cs typeface="Arial"/>
              </a:rPr>
              <a:t> </a:t>
            </a:r>
            <a:r>
              <a:rPr lang="de-DE" sz="1000" b="1" spc="-60" dirty="0">
                <a:latin typeface="Arial"/>
                <a:cs typeface="Arial"/>
              </a:rPr>
              <a:t>41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57" name="object 19">
            <a:extLst>
              <a:ext uri="{FF2B5EF4-FFF2-40B4-BE49-F238E27FC236}">
                <a16:creationId xmlns:a16="http://schemas.microsoft.com/office/drawing/2014/main" xmlns="" id="{F804484F-1327-4987-BBB9-067439E94F33}"/>
              </a:ext>
            </a:extLst>
          </p:cNvPr>
          <p:cNvSpPr txBox="1"/>
          <p:nvPr/>
        </p:nvSpPr>
        <p:spPr>
          <a:xfrm>
            <a:off x="5506720" y="2893931"/>
            <a:ext cx="1275080" cy="7694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de-DE" sz="1000" b="1" spc="-5" dirty="0">
                <a:latin typeface="Arial"/>
                <a:cs typeface="Arial"/>
              </a:rPr>
              <a:t>N05.1809</a:t>
            </a:r>
            <a:endParaRPr sz="1000" dirty="0">
              <a:latin typeface="Arial"/>
              <a:cs typeface="Arial"/>
            </a:endParaRPr>
          </a:p>
          <a:p>
            <a:pPr marL="12700" marR="558165">
              <a:lnSpc>
                <a:spcPct val="100000"/>
              </a:lnSpc>
            </a:pPr>
            <a:r>
              <a:rPr sz="1000" b="1" spc="-5" dirty="0">
                <a:latin typeface="Arial"/>
                <a:cs typeface="Arial"/>
              </a:rPr>
              <a:t>H-</a:t>
            </a:r>
            <a:r>
              <a:rPr sz="1000" b="1" dirty="0">
                <a:latin typeface="Arial"/>
                <a:cs typeface="Arial"/>
              </a:rPr>
              <a:t>sc</a:t>
            </a:r>
            <a:r>
              <a:rPr sz="1000" b="1" spc="-5" dirty="0">
                <a:latin typeface="Arial"/>
                <a:cs typeface="Arial"/>
              </a:rPr>
              <a:t>o</a:t>
            </a:r>
            <a:r>
              <a:rPr sz="1000" b="1" dirty="0">
                <a:latin typeface="Arial"/>
                <a:cs typeface="Arial"/>
              </a:rPr>
              <a:t>re </a:t>
            </a:r>
            <a:r>
              <a:rPr lang="de-DE" sz="1000" b="1" spc="-5" dirty="0">
                <a:latin typeface="Arial"/>
                <a:cs typeface="Arial"/>
              </a:rPr>
              <a:t>normal </a:t>
            </a:r>
            <a:r>
              <a:rPr lang="de-DE" sz="1000" b="1" spc="-5" dirty="0" err="1">
                <a:latin typeface="Arial"/>
                <a:cs typeface="Arial"/>
              </a:rPr>
              <a:t>brain</a:t>
            </a:r>
            <a:r>
              <a:rPr sz="1000" b="1" dirty="0">
                <a:latin typeface="Arial"/>
                <a:cs typeface="Arial"/>
              </a:rPr>
              <a:t>:</a:t>
            </a:r>
            <a:r>
              <a:rPr sz="1000" b="1" spc="10" dirty="0">
                <a:latin typeface="Arial"/>
                <a:cs typeface="Arial"/>
              </a:rPr>
              <a:t> </a:t>
            </a:r>
            <a:r>
              <a:rPr lang="de-DE" sz="1000" b="1" dirty="0">
                <a:latin typeface="Arial"/>
                <a:cs typeface="Arial"/>
              </a:rPr>
              <a:t>2</a:t>
            </a:r>
            <a:endParaRPr sz="1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000" b="1" dirty="0">
                <a:latin typeface="Arial"/>
                <a:cs typeface="Arial"/>
              </a:rPr>
              <a:t>e</a:t>
            </a:r>
            <a:r>
              <a:rPr sz="1000" b="1" spc="-5" dirty="0">
                <a:latin typeface="Arial"/>
                <a:cs typeface="Arial"/>
              </a:rPr>
              <a:t>ndoth</a:t>
            </a:r>
            <a:r>
              <a:rPr sz="1000" b="1" spc="5" dirty="0">
                <a:latin typeface="Arial"/>
                <a:cs typeface="Arial"/>
              </a:rPr>
              <a:t>e</a:t>
            </a:r>
            <a:r>
              <a:rPr sz="1000" b="1" dirty="0">
                <a:latin typeface="Arial"/>
                <a:cs typeface="Arial"/>
              </a:rPr>
              <a:t>li</a:t>
            </a:r>
            <a:r>
              <a:rPr sz="1000" b="1" spc="-5" dirty="0">
                <a:latin typeface="Arial"/>
                <a:cs typeface="Arial"/>
              </a:rPr>
              <a:t>u</a:t>
            </a:r>
            <a:r>
              <a:rPr sz="1000" b="1" dirty="0">
                <a:latin typeface="Arial"/>
                <a:cs typeface="Arial"/>
              </a:rPr>
              <a:t>m:</a:t>
            </a:r>
            <a:r>
              <a:rPr sz="1000" b="1" spc="10" dirty="0">
                <a:latin typeface="Arial"/>
                <a:cs typeface="Arial"/>
              </a:rPr>
              <a:t> </a:t>
            </a:r>
            <a:r>
              <a:rPr lang="de-DE" sz="1000" b="1" spc="-60" dirty="0">
                <a:latin typeface="Arial"/>
                <a:cs typeface="Arial"/>
              </a:rPr>
              <a:t>107</a:t>
            </a:r>
            <a:endParaRPr sz="1000" dirty="0">
              <a:latin typeface="Arial"/>
              <a:cs typeface="Arial"/>
            </a:endParaRPr>
          </a:p>
        </p:txBody>
      </p:sp>
      <p:grpSp>
        <p:nvGrpSpPr>
          <p:cNvPr id="68" name="Gruppieren 67">
            <a:extLst>
              <a:ext uri="{FF2B5EF4-FFF2-40B4-BE49-F238E27FC236}">
                <a16:creationId xmlns:a16="http://schemas.microsoft.com/office/drawing/2014/main" xmlns="" id="{DAE3D637-536A-42E8-A025-C873EA08FBB3}"/>
              </a:ext>
            </a:extLst>
          </p:cNvPr>
          <p:cNvGrpSpPr/>
          <p:nvPr/>
        </p:nvGrpSpPr>
        <p:grpSpPr>
          <a:xfrm>
            <a:off x="3532444" y="207405"/>
            <a:ext cx="1905000" cy="825046"/>
            <a:chOff x="3283524" y="464376"/>
            <a:chExt cx="1905000" cy="825046"/>
          </a:xfrm>
        </p:grpSpPr>
        <p:pic>
          <p:nvPicPr>
            <p:cNvPr id="58" name="Grafik 57">
              <a:extLst>
                <a:ext uri="{FF2B5EF4-FFF2-40B4-BE49-F238E27FC236}">
                  <a16:creationId xmlns:a16="http://schemas.microsoft.com/office/drawing/2014/main" xmlns="" id="{64EEAC3D-D8E2-4968-A97F-0FF8CA2F2B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0417" t="24881" r="2778" b="8283"/>
            <a:stretch/>
          </p:blipFill>
          <p:spPr>
            <a:xfrm>
              <a:off x="3283524" y="464376"/>
              <a:ext cx="1905000" cy="825046"/>
            </a:xfrm>
            <a:prstGeom prst="rect">
              <a:avLst/>
            </a:prstGeom>
          </p:spPr>
        </p:pic>
        <p:cxnSp>
          <p:nvCxnSpPr>
            <p:cNvPr id="41" name="Gerade Verbindung 20">
              <a:extLst>
                <a:ext uri="{FF2B5EF4-FFF2-40B4-BE49-F238E27FC236}">
                  <a16:creationId xmlns:a16="http://schemas.microsoft.com/office/drawing/2014/main" xmlns="" id="{4E5A0270-6F25-4836-9357-1D9F3E0606F6}"/>
                </a:ext>
              </a:extLst>
            </p:cNvPr>
            <p:cNvCxnSpPr>
              <a:cxnSpLocks/>
            </p:cNvCxnSpPr>
            <p:nvPr/>
          </p:nvCxnSpPr>
          <p:spPr>
            <a:xfrm>
              <a:off x="4794356" y="1132277"/>
              <a:ext cx="288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uppieren 68">
            <a:extLst>
              <a:ext uri="{FF2B5EF4-FFF2-40B4-BE49-F238E27FC236}">
                <a16:creationId xmlns:a16="http://schemas.microsoft.com/office/drawing/2014/main" xmlns="" id="{135C0D22-B66D-4BC6-AE7B-37D2AB5B5FB1}"/>
              </a:ext>
            </a:extLst>
          </p:cNvPr>
          <p:cNvGrpSpPr/>
          <p:nvPr/>
        </p:nvGrpSpPr>
        <p:grpSpPr>
          <a:xfrm>
            <a:off x="3530485" y="1097792"/>
            <a:ext cx="1907006" cy="827829"/>
            <a:chOff x="3271837" y="1983899"/>
            <a:chExt cx="1907006" cy="827829"/>
          </a:xfrm>
        </p:grpSpPr>
        <p:pic>
          <p:nvPicPr>
            <p:cNvPr id="59" name="Grafik 58">
              <a:extLst>
                <a:ext uri="{FF2B5EF4-FFF2-40B4-BE49-F238E27FC236}">
                  <a16:creationId xmlns:a16="http://schemas.microsoft.com/office/drawing/2014/main" xmlns="" id="{95EEE6AA-BF77-4174-88AD-AA0926D664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2486" t="25440" r="616" b="7497"/>
            <a:stretch/>
          </p:blipFill>
          <p:spPr>
            <a:xfrm>
              <a:off x="3271837" y="1983899"/>
              <a:ext cx="1907006" cy="827829"/>
            </a:xfrm>
            <a:prstGeom prst="rect">
              <a:avLst/>
            </a:prstGeom>
          </p:spPr>
        </p:pic>
        <p:cxnSp>
          <p:nvCxnSpPr>
            <p:cNvPr id="60" name="Gerade Verbindung 20">
              <a:extLst>
                <a:ext uri="{FF2B5EF4-FFF2-40B4-BE49-F238E27FC236}">
                  <a16:creationId xmlns:a16="http://schemas.microsoft.com/office/drawing/2014/main" xmlns="" id="{BD275B08-1B27-4346-B357-B6A161316F39}"/>
                </a:ext>
              </a:extLst>
            </p:cNvPr>
            <p:cNvCxnSpPr>
              <a:cxnSpLocks/>
            </p:cNvCxnSpPr>
            <p:nvPr/>
          </p:nvCxnSpPr>
          <p:spPr>
            <a:xfrm>
              <a:off x="4791828" y="2655653"/>
              <a:ext cx="288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uppieren 84">
            <a:extLst>
              <a:ext uri="{FF2B5EF4-FFF2-40B4-BE49-F238E27FC236}">
                <a16:creationId xmlns:a16="http://schemas.microsoft.com/office/drawing/2014/main" xmlns="" id="{AA7BBB89-8D06-4349-943A-B27F1643E1E6}"/>
              </a:ext>
            </a:extLst>
          </p:cNvPr>
          <p:cNvGrpSpPr/>
          <p:nvPr/>
        </p:nvGrpSpPr>
        <p:grpSpPr>
          <a:xfrm>
            <a:off x="3528148" y="2893280"/>
            <a:ext cx="1940100" cy="835820"/>
            <a:chOff x="3279212" y="5024372"/>
            <a:chExt cx="1940100" cy="835820"/>
          </a:xfrm>
        </p:grpSpPr>
        <p:pic>
          <p:nvPicPr>
            <p:cNvPr id="62" name="Grafik 61">
              <a:extLst>
                <a:ext uri="{FF2B5EF4-FFF2-40B4-BE49-F238E27FC236}">
                  <a16:creationId xmlns:a16="http://schemas.microsoft.com/office/drawing/2014/main" xmlns="" id="{3F064184-5375-4CB0-A3EB-2FB891879F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1596" t="24942" r="-1" b="7349"/>
            <a:stretch/>
          </p:blipFill>
          <p:spPr>
            <a:xfrm>
              <a:off x="3279212" y="5024372"/>
              <a:ext cx="1940100" cy="835820"/>
            </a:xfrm>
            <a:prstGeom prst="rect">
              <a:avLst/>
            </a:prstGeom>
          </p:spPr>
        </p:pic>
        <p:cxnSp>
          <p:nvCxnSpPr>
            <p:cNvPr id="63" name="Gerade Verbindung 20">
              <a:extLst>
                <a:ext uri="{FF2B5EF4-FFF2-40B4-BE49-F238E27FC236}">
                  <a16:creationId xmlns:a16="http://schemas.microsoft.com/office/drawing/2014/main" xmlns="" id="{AD0C0A98-ECD3-4423-81A0-5E8DA13D8EE5}"/>
                </a:ext>
              </a:extLst>
            </p:cNvPr>
            <p:cNvCxnSpPr>
              <a:cxnSpLocks/>
            </p:cNvCxnSpPr>
            <p:nvPr/>
          </p:nvCxnSpPr>
          <p:spPr>
            <a:xfrm>
              <a:off x="4825144" y="5703362"/>
              <a:ext cx="288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uppieren 83">
            <a:extLst>
              <a:ext uri="{FF2B5EF4-FFF2-40B4-BE49-F238E27FC236}">
                <a16:creationId xmlns:a16="http://schemas.microsoft.com/office/drawing/2014/main" xmlns="" id="{726860A0-08E6-46EE-BFF9-F436476FB333}"/>
              </a:ext>
            </a:extLst>
          </p:cNvPr>
          <p:cNvGrpSpPr/>
          <p:nvPr/>
        </p:nvGrpSpPr>
        <p:grpSpPr>
          <a:xfrm>
            <a:off x="3527812" y="1999374"/>
            <a:ext cx="1916687" cy="825047"/>
            <a:chOff x="3271837" y="3513507"/>
            <a:chExt cx="1916687" cy="825047"/>
          </a:xfrm>
        </p:grpSpPr>
        <p:pic>
          <p:nvPicPr>
            <p:cNvPr id="61" name="Grafik 60">
              <a:extLst>
                <a:ext uri="{FF2B5EF4-FFF2-40B4-BE49-F238E27FC236}">
                  <a16:creationId xmlns:a16="http://schemas.microsoft.com/office/drawing/2014/main" xmlns="" id="{C56A6E18-D3C4-47BF-A0BD-C88B4B867C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2662" t="25510" b="7654"/>
            <a:stretch/>
          </p:blipFill>
          <p:spPr>
            <a:xfrm>
              <a:off x="3271837" y="3513507"/>
              <a:ext cx="1916687" cy="825047"/>
            </a:xfrm>
            <a:prstGeom prst="rect">
              <a:avLst/>
            </a:prstGeom>
          </p:spPr>
        </p:pic>
        <p:cxnSp>
          <p:nvCxnSpPr>
            <p:cNvPr id="70" name="Gerade Verbindung 20">
              <a:extLst>
                <a:ext uri="{FF2B5EF4-FFF2-40B4-BE49-F238E27FC236}">
                  <a16:creationId xmlns:a16="http://schemas.microsoft.com/office/drawing/2014/main" xmlns="" id="{25675052-8793-43A7-B174-3AC9AED03322}"/>
                </a:ext>
              </a:extLst>
            </p:cNvPr>
            <p:cNvCxnSpPr>
              <a:cxnSpLocks/>
            </p:cNvCxnSpPr>
            <p:nvPr/>
          </p:nvCxnSpPr>
          <p:spPr>
            <a:xfrm>
              <a:off x="4787432" y="4191000"/>
              <a:ext cx="2880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F2ABC21E-C3FF-45C4-B07F-6072D2A8557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5" y="1884585"/>
            <a:ext cx="2187245" cy="1623609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xmlns="" id="{4DF402DA-F19E-4EE4-8F6E-6FF8B18B826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18" y="214640"/>
            <a:ext cx="2187245" cy="162360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A97F9F5A-3DC6-470E-9F43-A6299E3EF6D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87" y="3558164"/>
            <a:ext cx="2187245" cy="1623609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xmlns="" id="{BBEC1375-A7DE-4DFB-8778-D4818FBCA16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86" y="5218741"/>
            <a:ext cx="2187245" cy="1623609"/>
          </a:xfrm>
          <a:prstGeom prst="rect">
            <a:avLst/>
          </a:prstGeom>
        </p:spPr>
      </p:pic>
      <p:cxnSp>
        <p:nvCxnSpPr>
          <p:cNvPr id="54" name="Gerade Verbindung 20">
            <a:extLst>
              <a:ext uri="{FF2B5EF4-FFF2-40B4-BE49-F238E27FC236}">
                <a16:creationId xmlns:a16="http://schemas.microsoft.com/office/drawing/2014/main" xmlns="" id="{6A6AF0C0-3CA6-4926-996F-BEFD33052C5D}"/>
              </a:ext>
            </a:extLst>
          </p:cNvPr>
          <p:cNvCxnSpPr>
            <a:cxnSpLocks/>
          </p:cNvCxnSpPr>
          <p:nvPr/>
        </p:nvCxnSpPr>
        <p:spPr>
          <a:xfrm>
            <a:off x="1883499" y="1679362"/>
            <a:ext cx="288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20">
            <a:extLst>
              <a:ext uri="{FF2B5EF4-FFF2-40B4-BE49-F238E27FC236}">
                <a16:creationId xmlns:a16="http://schemas.microsoft.com/office/drawing/2014/main" xmlns="" id="{AB12AFF8-8123-45EA-A561-A080D9C506D9}"/>
              </a:ext>
            </a:extLst>
          </p:cNvPr>
          <p:cNvCxnSpPr>
            <a:cxnSpLocks/>
          </p:cNvCxnSpPr>
          <p:nvPr/>
        </p:nvCxnSpPr>
        <p:spPr>
          <a:xfrm>
            <a:off x="1887231" y="3342787"/>
            <a:ext cx="288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20">
            <a:extLst>
              <a:ext uri="{FF2B5EF4-FFF2-40B4-BE49-F238E27FC236}">
                <a16:creationId xmlns:a16="http://schemas.microsoft.com/office/drawing/2014/main" xmlns="" id="{B35DB0E1-6964-4419-AC9B-2220292B3035}"/>
              </a:ext>
            </a:extLst>
          </p:cNvPr>
          <p:cNvCxnSpPr>
            <a:cxnSpLocks/>
          </p:cNvCxnSpPr>
          <p:nvPr/>
        </p:nvCxnSpPr>
        <p:spPr>
          <a:xfrm>
            <a:off x="1883499" y="5029200"/>
            <a:ext cx="288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20">
            <a:extLst>
              <a:ext uri="{FF2B5EF4-FFF2-40B4-BE49-F238E27FC236}">
                <a16:creationId xmlns:a16="http://schemas.microsoft.com/office/drawing/2014/main" xmlns="" id="{104A6328-EA8E-459C-AB45-1104B71BC669}"/>
              </a:ext>
            </a:extLst>
          </p:cNvPr>
          <p:cNvCxnSpPr>
            <a:cxnSpLocks/>
          </p:cNvCxnSpPr>
          <p:nvPr/>
        </p:nvCxnSpPr>
        <p:spPr>
          <a:xfrm>
            <a:off x="1883499" y="6700227"/>
            <a:ext cx="288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2285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3">
            <a:extLst>
              <a:ext uri="{FF2B5EF4-FFF2-40B4-BE49-F238E27FC236}">
                <a16:creationId xmlns:a16="http://schemas.microsoft.com/office/drawing/2014/main" xmlns="" id="{375B702E-57AE-4260-AC58-B5F3233C7A2A}"/>
              </a:ext>
            </a:extLst>
          </p:cNvPr>
          <p:cNvSpPr txBox="1"/>
          <p:nvPr/>
        </p:nvSpPr>
        <p:spPr>
          <a:xfrm>
            <a:off x="8852438" y="6562259"/>
            <a:ext cx="583124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sz="1800" b="1" spc="-5" dirty="0">
                <a:latin typeface="Arial"/>
                <a:cs typeface="Arial"/>
              </a:rPr>
              <a:t>S2</a:t>
            </a:r>
            <a:endParaRPr sz="1800" dirty="0">
              <a:latin typeface="Arial"/>
              <a:cs typeface="Arial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xmlns="" id="{74E2F1A3-874E-4326-BF4E-4FA1B11354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66" y="387433"/>
            <a:ext cx="3585023" cy="2492308"/>
          </a:xfrm>
          <a:prstGeom prst="rect">
            <a:avLst/>
          </a:prstGeom>
        </p:spPr>
      </p:pic>
      <p:grpSp>
        <p:nvGrpSpPr>
          <p:cNvPr id="4" name="Gruppieren 3">
            <a:extLst>
              <a:ext uri="{FF2B5EF4-FFF2-40B4-BE49-F238E27FC236}">
                <a16:creationId xmlns:a16="http://schemas.microsoft.com/office/drawing/2014/main" xmlns="" id="{1F4A2A74-D0FB-4F96-B683-3A4C57DF437A}"/>
              </a:ext>
            </a:extLst>
          </p:cNvPr>
          <p:cNvGrpSpPr/>
          <p:nvPr/>
        </p:nvGrpSpPr>
        <p:grpSpPr>
          <a:xfrm>
            <a:off x="2695849" y="609600"/>
            <a:ext cx="1679922" cy="1356853"/>
            <a:chOff x="4261367" y="1008705"/>
            <a:chExt cx="2426553" cy="1959898"/>
          </a:xfrm>
        </p:grpSpPr>
        <p:sp>
          <p:nvSpPr>
            <p:cNvPr id="5" name="Textfeld 4">
              <a:extLst>
                <a:ext uri="{FF2B5EF4-FFF2-40B4-BE49-F238E27FC236}">
                  <a16:creationId xmlns:a16="http://schemas.microsoft.com/office/drawing/2014/main" xmlns="" id="{657EEA5E-3AEC-4787-A0D7-DEB973783A48}"/>
                </a:ext>
              </a:extLst>
            </p:cNvPr>
            <p:cNvSpPr txBox="1"/>
            <p:nvPr/>
          </p:nvSpPr>
          <p:spPr>
            <a:xfrm>
              <a:off x="4476204" y="1008705"/>
              <a:ext cx="2211716" cy="3487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969" b="1" dirty="0">
                  <a:latin typeface="Arial" panose="020B0604020202020204" pitchFamily="34" charset="0"/>
                  <a:cs typeface="Arial" panose="020B0604020202020204" pitchFamily="34" charset="0"/>
                </a:rPr>
                <a:t>High T</a:t>
              </a:r>
              <a:r>
                <a:rPr lang="en-GB" sz="969" b="1" dirty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969" b="1" dirty="0">
                  <a:latin typeface="Arial" panose="020B0604020202020204" pitchFamily="34" charset="0"/>
                  <a:cs typeface="Arial" panose="020B0604020202020204" pitchFamily="34" charset="0"/>
                </a:rPr>
                <a:t>RIII expression</a:t>
              </a: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xmlns="" id="{52B508A6-8253-40B6-815A-14B8B81EED9F}"/>
                </a:ext>
              </a:extLst>
            </p:cNvPr>
            <p:cNvSpPr txBox="1"/>
            <p:nvPr/>
          </p:nvSpPr>
          <p:spPr>
            <a:xfrm>
              <a:off x="4476203" y="1291735"/>
              <a:ext cx="2170037" cy="3487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969" b="1" dirty="0">
                  <a:latin typeface="Arial" panose="020B0604020202020204" pitchFamily="34" charset="0"/>
                  <a:cs typeface="Arial" panose="020B0604020202020204" pitchFamily="34" charset="0"/>
                </a:rPr>
                <a:t>Low T</a:t>
              </a:r>
              <a:r>
                <a:rPr lang="en-GB" sz="969" b="1" dirty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969" b="1" dirty="0">
                  <a:latin typeface="Arial" panose="020B0604020202020204" pitchFamily="34" charset="0"/>
                  <a:cs typeface="Arial" panose="020B0604020202020204" pitchFamily="34" charset="0"/>
                </a:rPr>
                <a:t>RIII expression</a:t>
              </a:r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xmlns="" id="{6B26053F-60B2-401D-B055-DCBABC154E8B}"/>
                </a:ext>
              </a:extLst>
            </p:cNvPr>
            <p:cNvSpPr txBox="1"/>
            <p:nvPr/>
          </p:nvSpPr>
          <p:spPr>
            <a:xfrm>
              <a:off x="4261367" y="2619804"/>
              <a:ext cx="940535" cy="3487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969" b="1" dirty="0">
                  <a:latin typeface="Arial" panose="020B0604020202020204" pitchFamily="34" charset="0"/>
                  <a:cs typeface="Arial" panose="020B0604020202020204" pitchFamily="34" charset="0"/>
                </a:rPr>
                <a:t>P=0.880</a:t>
              </a:r>
              <a:endParaRPr lang="en-US" sz="969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" name="Textfeld 7">
            <a:extLst>
              <a:ext uri="{FF2B5EF4-FFF2-40B4-BE49-F238E27FC236}">
                <a16:creationId xmlns:a16="http://schemas.microsoft.com/office/drawing/2014/main" xmlns="" id="{0E62088D-0AB5-445E-9DAC-CB9BA30873A8}"/>
              </a:ext>
            </a:extLst>
          </p:cNvPr>
          <p:cNvSpPr txBox="1"/>
          <p:nvPr/>
        </p:nvSpPr>
        <p:spPr>
          <a:xfrm>
            <a:off x="914400" y="566679"/>
            <a:ext cx="881973" cy="241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969" b="1" dirty="0">
                <a:latin typeface="Arial" panose="020B0604020202020204" pitchFamily="34" charset="0"/>
                <a:cs typeface="Arial" panose="020B0604020202020204" pitchFamily="34" charset="0"/>
              </a:rPr>
              <a:t>Tumor </a:t>
            </a:r>
            <a:r>
              <a:rPr lang="de-CH" sz="969" b="1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endParaRPr lang="en-US" sz="969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xmlns="" id="{50A11B85-8D47-4479-9191-3EB09EC81FDB}"/>
              </a:ext>
            </a:extLst>
          </p:cNvPr>
          <p:cNvSpPr txBox="1"/>
          <p:nvPr/>
        </p:nvSpPr>
        <p:spPr>
          <a:xfrm>
            <a:off x="3313" y="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xmlns="" id="{1C0C99C5-AD15-4870-8D68-447F8705DA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79492"/>
            <a:ext cx="3585023" cy="2492308"/>
          </a:xfrm>
          <a:prstGeom prst="rect">
            <a:avLst/>
          </a:prstGeom>
        </p:spPr>
      </p:pic>
      <p:grpSp>
        <p:nvGrpSpPr>
          <p:cNvPr id="12" name="Gruppieren 11">
            <a:extLst>
              <a:ext uri="{FF2B5EF4-FFF2-40B4-BE49-F238E27FC236}">
                <a16:creationId xmlns:a16="http://schemas.microsoft.com/office/drawing/2014/main" xmlns="" id="{5E90503E-99E9-4797-A3E2-DCAB57DEAC4B}"/>
              </a:ext>
            </a:extLst>
          </p:cNvPr>
          <p:cNvGrpSpPr/>
          <p:nvPr/>
        </p:nvGrpSpPr>
        <p:grpSpPr>
          <a:xfrm>
            <a:off x="7136324" y="705579"/>
            <a:ext cx="1679922" cy="1285185"/>
            <a:chOff x="8606944" y="3550625"/>
            <a:chExt cx="2426553" cy="1856378"/>
          </a:xfrm>
        </p:grpSpPr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xmlns="" id="{2C82A22C-9F3A-4090-88C6-CA2F8FA95CA6}"/>
                </a:ext>
              </a:extLst>
            </p:cNvPr>
            <p:cNvSpPr txBox="1"/>
            <p:nvPr/>
          </p:nvSpPr>
          <p:spPr>
            <a:xfrm>
              <a:off x="8821780" y="3550625"/>
              <a:ext cx="2211717" cy="3487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969" b="1" dirty="0">
                  <a:latin typeface="Arial" panose="020B0604020202020204" pitchFamily="34" charset="0"/>
                  <a:cs typeface="Arial" panose="020B0604020202020204" pitchFamily="34" charset="0"/>
                </a:rPr>
                <a:t>High T</a:t>
              </a:r>
              <a:r>
                <a:rPr lang="en-GB" sz="969" b="1" dirty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969" b="1" dirty="0">
                  <a:latin typeface="Arial" panose="020B0604020202020204" pitchFamily="34" charset="0"/>
                  <a:cs typeface="Arial" panose="020B0604020202020204" pitchFamily="34" charset="0"/>
                </a:rPr>
                <a:t>RIII expression</a:t>
              </a: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xmlns="" id="{A11B8E3B-5DD5-45C6-957E-25794077786B}"/>
                </a:ext>
              </a:extLst>
            </p:cNvPr>
            <p:cNvSpPr txBox="1"/>
            <p:nvPr/>
          </p:nvSpPr>
          <p:spPr>
            <a:xfrm>
              <a:off x="8821780" y="3833657"/>
              <a:ext cx="2170037" cy="3487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969" b="1" dirty="0">
                  <a:latin typeface="Arial" panose="020B0604020202020204" pitchFamily="34" charset="0"/>
                  <a:cs typeface="Arial" panose="020B0604020202020204" pitchFamily="34" charset="0"/>
                </a:rPr>
                <a:t>Low T</a:t>
              </a:r>
              <a:r>
                <a:rPr lang="en-GB" sz="969" b="1" dirty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969" b="1" dirty="0">
                  <a:latin typeface="Arial" panose="020B0604020202020204" pitchFamily="34" charset="0"/>
                  <a:cs typeface="Arial" panose="020B0604020202020204" pitchFamily="34" charset="0"/>
                </a:rPr>
                <a:t>RIII expression</a:t>
              </a: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xmlns="" id="{8B3D8EEA-E4B5-40D1-B549-AEDDA4B4F801}"/>
                </a:ext>
              </a:extLst>
            </p:cNvPr>
            <p:cNvSpPr txBox="1"/>
            <p:nvPr/>
          </p:nvSpPr>
          <p:spPr>
            <a:xfrm>
              <a:off x="8606944" y="5058204"/>
              <a:ext cx="940535" cy="3487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969" b="1" dirty="0">
                  <a:latin typeface="Arial" panose="020B0604020202020204" pitchFamily="34" charset="0"/>
                  <a:cs typeface="Arial" panose="020B0604020202020204" pitchFamily="34" charset="0"/>
                </a:rPr>
                <a:t>P=0.365</a:t>
              </a:r>
              <a:endParaRPr lang="en-US" sz="969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Textfeld 15">
            <a:extLst>
              <a:ext uri="{FF2B5EF4-FFF2-40B4-BE49-F238E27FC236}">
                <a16:creationId xmlns:a16="http://schemas.microsoft.com/office/drawing/2014/main" xmlns="" id="{DA454A42-3E8A-4DDF-9154-FD9293FB7F8A}"/>
              </a:ext>
            </a:extLst>
          </p:cNvPr>
          <p:cNvSpPr txBox="1"/>
          <p:nvPr/>
        </p:nvSpPr>
        <p:spPr>
          <a:xfrm>
            <a:off x="5632401" y="383006"/>
            <a:ext cx="1167307" cy="241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969" b="1" dirty="0" err="1">
                <a:latin typeface="Arial" panose="020B0604020202020204" pitchFamily="34" charset="0"/>
                <a:cs typeface="Arial" panose="020B0604020202020204" pitchFamily="34" charset="0"/>
              </a:rPr>
              <a:t>Endothelial</a:t>
            </a:r>
            <a:r>
              <a:rPr lang="de-CH" sz="969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969" b="1" dirty="0" err="1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endParaRPr lang="en-US" sz="969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xmlns="" id="{B539CACA-1B1B-48D7-BFE2-386EFB107FA8}"/>
              </a:ext>
            </a:extLst>
          </p:cNvPr>
          <p:cNvSpPr txBox="1"/>
          <p:nvPr/>
        </p:nvSpPr>
        <p:spPr>
          <a:xfrm>
            <a:off x="4572000" y="-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5827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3">
            <a:extLst>
              <a:ext uri="{FF2B5EF4-FFF2-40B4-BE49-F238E27FC236}">
                <a16:creationId xmlns:a16="http://schemas.microsoft.com/office/drawing/2014/main" xmlns="" id="{375B702E-57AE-4260-AC58-B5F3233C7A2A}"/>
              </a:ext>
            </a:extLst>
          </p:cNvPr>
          <p:cNvSpPr txBox="1"/>
          <p:nvPr/>
        </p:nvSpPr>
        <p:spPr>
          <a:xfrm>
            <a:off x="8839200" y="6568177"/>
            <a:ext cx="38100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de-DE" b="1" spc="-5" dirty="0">
                <a:latin typeface="Arial"/>
                <a:cs typeface="Arial"/>
              </a:rPr>
              <a:t>S3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7" name="object 7"/>
          <p:cNvSpPr/>
          <p:nvPr/>
        </p:nvSpPr>
        <p:spPr>
          <a:xfrm>
            <a:off x="2057401" y="2628827"/>
            <a:ext cx="71737" cy="5655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8"/>
          <p:cNvSpPr/>
          <p:nvPr/>
        </p:nvSpPr>
        <p:spPr>
          <a:xfrm>
            <a:off x="1981201" y="2628827"/>
            <a:ext cx="152400" cy="5655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xmlns="" id="{EB485F4C-A4FE-4E9C-AD8A-284933308E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48" b="6517"/>
          <a:stretch/>
        </p:blipFill>
        <p:spPr>
          <a:xfrm>
            <a:off x="838200" y="375663"/>
            <a:ext cx="3352800" cy="3586738"/>
          </a:xfrm>
          <a:prstGeom prst="rect">
            <a:avLst/>
          </a:prstGeom>
        </p:spPr>
      </p:pic>
      <p:sp>
        <p:nvSpPr>
          <p:cNvPr id="20" name="Textfeld 19">
            <a:extLst>
              <a:ext uri="{FF2B5EF4-FFF2-40B4-BE49-F238E27FC236}">
                <a16:creationId xmlns:a16="http://schemas.microsoft.com/office/drawing/2014/main" xmlns="" id="{02649CFB-9A1D-4AAE-AB3D-EC38C5050A9A}"/>
              </a:ext>
            </a:extLst>
          </p:cNvPr>
          <p:cNvSpPr txBox="1"/>
          <p:nvPr/>
        </p:nvSpPr>
        <p:spPr>
          <a:xfrm>
            <a:off x="1445476" y="302149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277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xmlns="" id="{161010E7-A9EE-47B7-8B86-63BF53D3F446}"/>
              </a:ext>
            </a:extLst>
          </p:cNvPr>
          <p:cNvSpPr txBox="1"/>
          <p:nvPr/>
        </p:nvSpPr>
        <p:spPr>
          <a:xfrm>
            <a:off x="2929959" y="302149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19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xmlns="" id="{22187159-47E7-45A9-A064-3F2A286DAB0B}"/>
              </a:ext>
            </a:extLst>
          </p:cNvPr>
          <p:cNvSpPr txBox="1"/>
          <p:nvPr/>
        </p:nvSpPr>
        <p:spPr>
          <a:xfrm>
            <a:off x="1371600" y="117097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161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xmlns="" id="{31D91CBB-6D0A-4F00-9C9C-D206B39DC281}"/>
              </a:ext>
            </a:extLst>
          </p:cNvPr>
          <p:cNvSpPr txBox="1"/>
          <p:nvPr/>
        </p:nvSpPr>
        <p:spPr>
          <a:xfrm>
            <a:off x="2929959" y="116548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24</a:t>
            </a:r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xmlns="" id="{7BDA256E-4A5B-4E12-A819-53F2ACDFF0E8}"/>
              </a:ext>
            </a:extLst>
          </p:cNvPr>
          <p:cNvCxnSpPr/>
          <p:nvPr/>
        </p:nvCxnSpPr>
        <p:spPr>
          <a:xfrm>
            <a:off x="1036320" y="2781226"/>
            <a:ext cx="2926080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xmlns="" id="{58E7230C-46B1-4A70-9244-3025B27C9CCF}"/>
              </a:ext>
            </a:extLst>
          </p:cNvPr>
          <p:cNvCxnSpPr>
            <a:cxnSpLocks/>
          </p:cNvCxnSpPr>
          <p:nvPr/>
        </p:nvCxnSpPr>
        <p:spPr>
          <a:xfrm>
            <a:off x="2013011" y="794848"/>
            <a:ext cx="0" cy="297180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xmlns="" id="{233C57A3-8C58-4C93-9127-78D66E9BA491}"/>
              </a:ext>
            </a:extLst>
          </p:cNvPr>
          <p:cNvSpPr txBox="1"/>
          <p:nvPr/>
        </p:nvSpPr>
        <p:spPr>
          <a:xfrm rot="16200000">
            <a:off x="180411" y="1797278"/>
            <a:ext cx="1066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b="1" dirty="0" err="1"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r>
              <a:rPr lang="de-DE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SMA</a:t>
            </a:r>
            <a:endParaRPr lang="de-DE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xmlns="" id="{BA0E3B74-5EC9-4AFC-BAB3-1DABB0740F95}"/>
              </a:ext>
            </a:extLst>
          </p:cNvPr>
          <p:cNvSpPr txBox="1"/>
          <p:nvPr/>
        </p:nvSpPr>
        <p:spPr>
          <a:xfrm>
            <a:off x="2131197" y="3966463"/>
            <a:ext cx="1066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CD31</a:t>
            </a:r>
          </a:p>
        </p:txBody>
      </p:sp>
    </p:spTree>
    <p:extLst>
      <p:ext uri="{BB962C8B-B14F-4D97-AF65-F5344CB8AC3E}">
        <p14:creationId xmlns:p14="http://schemas.microsoft.com/office/powerpoint/2010/main" val="30858560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95</Words>
  <Application>Microsoft Office PowerPoint</Application>
  <PresentationFormat>On-screen Show (4:3)</PresentationFormat>
  <Paragraphs>47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Symbol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Isabel B</dc:creator>
  <cp:lastModifiedBy>Malarkodi J.</cp:lastModifiedBy>
  <cp:revision>121</cp:revision>
  <dcterms:created xsi:type="dcterms:W3CDTF">2019-12-20T22:11:38Z</dcterms:created>
  <dcterms:modified xsi:type="dcterms:W3CDTF">2021-03-09T01:34:53Z</dcterms:modified>
</cp:coreProperties>
</file>