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2712"/>
  </p:normalViewPr>
  <p:slideViewPr>
    <p:cSldViewPr snapToGrid="0" snapToObjects="1" showGuides="1">
      <p:cViewPr varScale="1">
        <p:scale>
          <a:sx n="107" d="100"/>
          <a:sy n="107" d="100"/>
        </p:scale>
        <p:origin x="71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E3E75-8200-F341-9050-90B05F3293B0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D9B90-7702-A94F-AC3D-7CBBBE93FCF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984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K562-Nilotinib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7D9B90-7702-A94F-AC3D-7CBBBE93FC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78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Molm13-Midostaurin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7D9B90-7702-A94F-AC3D-7CBBBE93FC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370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MV4-11 </a:t>
            </a:r>
            <a:r>
              <a:rPr lang="en-US" dirty="0" err="1"/>
              <a:t>Midostaurin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7D9B90-7702-A94F-AC3D-7CBBBE93FC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57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683F6-9EB0-8A48-8506-973D04E82F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DBD6E8-F754-4844-9ADA-7B0C3908D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2F369-F3F8-ED48-A6F7-7C0EFB3F2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BA306-8F35-674C-B453-EF390292F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65963-86ED-E542-AA70-38C0C2600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189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7882A-6A24-684B-9965-2AC3934D8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5C240A-0E56-3E4A-B433-49E2622EDB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FB081E-FE06-4644-9C5A-668E13FF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73AA69-797A-0844-8E1F-5270344E0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1FA43-3306-6C45-8CC0-D3FF6B26E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624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5519F3-7882-154F-B41B-EE4CBBF7FA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2412D-534D-D140-BD68-0E0A4D88F7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8744E-0281-9B41-9C3B-8DE32E253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3FCE97-F192-194A-982D-E2BC87A8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02D1A-968D-9F43-B806-F65FFA04D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26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63F1A-0BCB-6A4C-8162-25C45E36C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87696-1EB0-E949-9FF5-36B2555F2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3590C-89CF-3449-A1B8-0F48B37A6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822E3-4D5B-CE4D-82D2-7916DA1D5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3D2B4-6114-1945-8D6E-AD0269E81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9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E053C-CDE2-634A-B341-03A098A9F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8F639F-97DD-8A41-9D4B-279F41F87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5A407-1A94-7D44-98A0-2D37A76EC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87CAB-46CA-7340-9B52-F7F4D20F5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75AB47-02E3-A044-966E-1F2526DF0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08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2302D-74DD-2948-9430-EB143862C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0F273-D50B-7242-900A-10305AB7E6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AD195-4EDF-C84A-B346-7E6FFEE77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78B050-4F77-A347-A960-B97409FDD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0DE89D-E32A-0249-A248-E6DFADBB3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2FCB65-B3A8-8A4A-8E6C-4E0B6F3AC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25067-99F9-A649-9B05-FE3D0E96C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E897A3-F5AE-994B-A853-E8CBE6C52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9D516C-E0DB-D04D-8256-5017E7073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277175-2330-C042-8058-4752C66A76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DC5BE0-E9B6-1B44-8E96-939D31A8AD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DC49A8-2822-D847-8541-40397D5C5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463276-11FD-8C49-85F5-6910524B9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8742D9-8A3A-FD48-AE72-5FEE8EB73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051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BE489-94C5-A24E-8E9F-02E5EBC6B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6AD57-33C8-D14C-98DA-1605EBC50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9C7E1-DEFB-994B-BC20-2D01E1FD0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7C263-8381-694C-97A3-9C718510F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24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55E8CF-B044-1444-B9BC-E0D0993F4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91EB91-83D7-5346-B5BC-82697CA42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FC3C01-6088-444A-85A5-2A1E8DE43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690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8C0CD-6B5D-994D-B131-895B40562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2D3EB-AD2F-DE4B-9CF8-D14406306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AE9FC0-E104-D84E-9875-7575E6D5AF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A346C8-5675-C443-A65D-B4ACAFC78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E37614-E375-9942-9DAB-44F035D08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27A1E8-2E66-DA40-8610-4C6D0DD9C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97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040F-0728-BF49-BC9A-B1A9A9F59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1D8A08-C3D9-A946-A1BD-CF74980641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166DD7-0967-844A-942F-23B9DC5772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BF682B-2114-3C49-B8BB-46B5AD823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424BA8-CF3F-7E4C-BDE5-EA68464FD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2E513A-9506-F447-B045-EA3F856A2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23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73BB69-BF8C-D047-A7A8-2A01BB199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90E47-0D37-8F4F-B188-39E8EE530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1167D-E5B7-F84C-BC07-038F0244F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1434E-0DD7-2E41-853A-6E3CCB9C14A2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F315F-4BB2-EA45-B3F4-10AA7742DC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37D68-08AF-7348-A203-9C9DC3AF33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0D32C-C115-394E-8071-B272A986C9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5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2646A9-9AC8-E244-A8C5-154D066B5B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7" t="29151" r="19991" b="11913"/>
          <a:stretch/>
        </p:blipFill>
        <p:spPr>
          <a:xfrm>
            <a:off x="833339" y="651165"/>
            <a:ext cx="5105998" cy="48421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29075A-EEA1-C34C-BF6F-23BC328634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434" t="35088" r="671" b="10621"/>
          <a:stretch/>
        </p:blipFill>
        <p:spPr>
          <a:xfrm>
            <a:off x="6826827" y="651165"/>
            <a:ext cx="5074960" cy="48421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668733-9294-D34E-96EE-547BD4AE35CD}"/>
              </a:ext>
            </a:extLst>
          </p:cNvPr>
          <p:cNvSpPr txBox="1"/>
          <p:nvPr/>
        </p:nvSpPr>
        <p:spPr>
          <a:xfrm>
            <a:off x="8939965" y="302446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B-Actin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F3A1BB-68D2-3648-9FEC-1F2127C49A62}"/>
              </a:ext>
            </a:extLst>
          </p:cNvPr>
          <p:cNvSpPr txBox="1"/>
          <p:nvPr/>
        </p:nvSpPr>
        <p:spPr>
          <a:xfrm>
            <a:off x="2333875" y="302447"/>
            <a:ext cx="156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pCRKL Y207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28381" y="6439846"/>
            <a:ext cx="7708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phosphoproteome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analysis of K562 perturbed with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Nilotinib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 rot="18361039">
            <a:off x="2104577" y="1575164"/>
            <a:ext cx="1038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1_K562_CTRL</a:t>
            </a:r>
            <a:endParaRPr lang="de-CH" sz="1200" dirty="0"/>
          </a:p>
        </p:txBody>
      </p:sp>
      <p:sp>
        <p:nvSpPr>
          <p:cNvPr id="11" name="Textfeld 10"/>
          <p:cNvSpPr txBox="1"/>
          <p:nvPr/>
        </p:nvSpPr>
        <p:spPr>
          <a:xfrm rot="18361039">
            <a:off x="2590872" y="1575164"/>
            <a:ext cx="1038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2_K562_CTRL</a:t>
            </a:r>
            <a:endParaRPr lang="de-CH" sz="1200" dirty="0"/>
          </a:p>
        </p:txBody>
      </p:sp>
      <p:sp>
        <p:nvSpPr>
          <p:cNvPr id="12" name="Textfeld 11"/>
          <p:cNvSpPr txBox="1"/>
          <p:nvPr/>
        </p:nvSpPr>
        <p:spPr>
          <a:xfrm rot="18361039">
            <a:off x="3093466" y="1575164"/>
            <a:ext cx="1038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3_K562_CTRL</a:t>
            </a:r>
            <a:endParaRPr lang="de-CH" sz="1200" dirty="0"/>
          </a:p>
        </p:txBody>
      </p:sp>
      <p:sp>
        <p:nvSpPr>
          <p:cNvPr id="13" name="Textfeld 12"/>
          <p:cNvSpPr txBox="1"/>
          <p:nvPr/>
        </p:nvSpPr>
        <p:spPr>
          <a:xfrm rot="18361039">
            <a:off x="3608523" y="1587715"/>
            <a:ext cx="100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1_K562_DRG</a:t>
            </a:r>
            <a:endParaRPr lang="de-CH" sz="1200" dirty="0"/>
          </a:p>
        </p:txBody>
      </p:sp>
      <p:sp>
        <p:nvSpPr>
          <p:cNvPr id="14" name="Textfeld 13"/>
          <p:cNvSpPr txBox="1"/>
          <p:nvPr/>
        </p:nvSpPr>
        <p:spPr>
          <a:xfrm rot="18361039">
            <a:off x="4041848" y="1587715"/>
            <a:ext cx="100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2_K562_DRG</a:t>
            </a:r>
            <a:endParaRPr lang="de-CH" sz="1200" dirty="0"/>
          </a:p>
        </p:txBody>
      </p:sp>
      <p:sp>
        <p:nvSpPr>
          <p:cNvPr id="15" name="Textfeld 14"/>
          <p:cNvSpPr txBox="1"/>
          <p:nvPr/>
        </p:nvSpPr>
        <p:spPr>
          <a:xfrm rot="18361039">
            <a:off x="4491616" y="1587715"/>
            <a:ext cx="100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3_K562_DRG</a:t>
            </a:r>
            <a:endParaRPr lang="de-CH" sz="1200" dirty="0"/>
          </a:p>
        </p:txBody>
      </p:sp>
      <p:sp>
        <p:nvSpPr>
          <p:cNvPr id="22" name="Textfeld 21"/>
          <p:cNvSpPr txBox="1"/>
          <p:nvPr/>
        </p:nvSpPr>
        <p:spPr>
          <a:xfrm rot="18361039">
            <a:off x="8469519" y="1404834"/>
            <a:ext cx="1038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1_K562_CTRL</a:t>
            </a:r>
            <a:endParaRPr lang="de-CH" sz="1200" dirty="0"/>
          </a:p>
        </p:txBody>
      </p:sp>
      <p:sp>
        <p:nvSpPr>
          <p:cNvPr id="23" name="Textfeld 22"/>
          <p:cNvSpPr txBox="1"/>
          <p:nvPr/>
        </p:nvSpPr>
        <p:spPr>
          <a:xfrm rot="18361039">
            <a:off x="8955814" y="1404834"/>
            <a:ext cx="1038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2_K562_CTRL</a:t>
            </a:r>
            <a:endParaRPr lang="de-CH" sz="1200" dirty="0"/>
          </a:p>
        </p:txBody>
      </p:sp>
      <p:sp>
        <p:nvSpPr>
          <p:cNvPr id="24" name="Textfeld 23"/>
          <p:cNvSpPr txBox="1"/>
          <p:nvPr/>
        </p:nvSpPr>
        <p:spPr>
          <a:xfrm rot="18361039">
            <a:off x="9458408" y="1404834"/>
            <a:ext cx="10382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3_K562_CTRL</a:t>
            </a:r>
            <a:endParaRPr lang="de-CH" sz="1200" dirty="0"/>
          </a:p>
        </p:txBody>
      </p:sp>
      <p:sp>
        <p:nvSpPr>
          <p:cNvPr id="25" name="Textfeld 24"/>
          <p:cNvSpPr txBox="1"/>
          <p:nvPr/>
        </p:nvSpPr>
        <p:spPr>
          <a:xfrm rot="18361039">
            <a:off x="9973465" y="1417385"/>
            <a:ext cx="100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1_K562_DRG</a:t>
            </a:r>
            <a:endParaRPr lang="de-CH" sz="1200" dirty="0"/>
          </a:p>
        </p:txBody>
      </p:sp>
      <p:sp>
        <p:nvSpPr>
          <p:cNvPr id="26" name="Textfeld 25"/>
          <p:cNvSpPr txBox="1"/>
          <p:nvPr/>
        </p:nvSpPr>
        <p:spPr>
          <a:xfrm rot="18361039">
            <a:off x="10406790" y="1417385"/>
            <a:ext cx="100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2_K562_DRG</a:t>
            </a:r>
            <a:endParaRPr lang="de-CH" sz="1200" dirty="0"/>
          </a:p>
        </p:txBody>
      </p:sp>
      <p:sp>
        <p:nvSpPr>
          <p:cNvPr id="27" name="Textfeld 26"/>
          <p:cNvSpPr txBox="1"/>
          <p:nvPr/>
        </p:nvSpPr>
        <p:spPr>
          <a:xfrm rot="18361039">
            <a:off x="10856558" y="1417385"/>
            <a:ext cx="100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3_K562_DRG</a:t>
            </a:r>
            <a:endParaRPr lang="de-CH" sz="1200" dirty="0"/>
          </a:p>
        </p:txBody>
      </p:sp>
      <p:sp>
        <p:nvSpPr>
          <p:cNvPr id="19" name="Text Box 12">
            <a:extLst>
              <a:ext uri="{FF2B5EF4-FFF2-40B4-BE49-F238E27FC236}">
                <a16:creationId xmlns:a16="http://schemas.microsoft.com/office/drawing/2014/main" id="{B87681A1-09D5-3C44-A414-6AC2C85AA828}"/>
              </a:ext>
            </a:extLst>
          </p:cNvPr>
          <p:cNvSpPr txBox="1"/>
          <p:nvPr/>
        </p:nvSpPr>
        <p:spPr>
          <a:xfrm>
            <a:off x="8226733" y="2442687"/>
            <a:ext cx="381000" cy="22860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36</a:t>
            </a:r>
          </a:p>
        </p:txBody>
      </p:sp>
      <p:sp>
        <p:nvSpPr>
          <p:cNvPr id="20" name="Text Box 11">
            <a:extLst>
              <a:ext uri="{FF2B5EF4-FFF2-40B4-BE49-F238E27FC236}">
                <a16:creationId xmlns:a16="http://schemas.microsoft.com/office/drawing/2014/main" id="{D87DC861-3B09-A948-B2AC-4063D1FEE370}"/>
              </a:ext>
            </a:extLst>
          </p:cNvPr>
          <p:cNvSpPr txBox="1"/>
          <p:nvPr/>
        </p:nvSpPr>
        <p:spPr>
          <a:xfrm>
            <a:off x="8247381" y="1389723"/>
            <a:ext cx="381000" cy="25844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55</a:t>
            </a:r>
          </a:p>
        </p:txBody>
      </p:sp>
      <p:sp>
        <p:nvSpPr>
          <p:cNvPr id="21" name="Text Box 12">
            <a:extLst>
              <a:ext uri="{FF2B5EF4-FFF2-40B4-BE49-F238E27FC236}">
                <a16:creationId xmlns:a16="http://schemas.microsoft.com/office/drawing/2014/main" id="{B87681A1-09D5-3C44-A414-6AC2C85AA828}"/>
              </a:ext>
            </a:extLst>
          </p:cNvPr>
          <p:cNvSpPr txBox="1"/>
          <p:nvPr/>
        </p:nvSpPr>
        <p:spPr>
          <a:xfrm>
            <a:off x="1790465" y="2465864"/>
            <a:ext cx="381000" cy="22860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36</a:t>
            </a:r>
          </a:p>
        </p:txBody>
      </p:sp>
      <p:sp>
        <p:nvSpPr>
          <p:cNvPr id="28" name="Text Box 11">
            <a:extLst>
              <a:ext uri="{FF2B5EF4-FFF2-40B4-BE49-F238E27FC236}">
                <a16:creationId xmlns:a16="http://schemas.microsoft.com/office/drawing/2014/main" id="{D87DC861-3B09-A948-B2AC-4063D1FEE370}"/>
              </a:ext>
            </a:extLst>
          </p:cNvPr>
          <p:cNvSpPr txBox="1"/>
          <p:nvPr/>
        </p:nvSpPr>
        <p:spPr>
          <a:xfrm>
            <a:off x="1811113" y="1412900"/>
            <a:ext cx="381000" cy="25844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199328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B7E1B3EC-6C0C-6549-A270-1DA1517035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8" t="22057" r="21795" b="12141"/>
          <a:stretch/>
        </p:blipFill>
        <p:spPr>
          <a:xfrm>
            <a:off x="3739994" y="72578"/>
            <a:ext cx="5671808" cy="62206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105C83-91EB-784A-8EA6-409E6B554402}"/>
              </a:ext>
            </a:extLst>
          </p:cNvPr>
          <p:cNvSpPr txBox="1"/>
          <p:nvPr/>
        </p:nvSpPr>
        <p:spPr>
          <a:xfrm>
            <a:off x="881645" y="1690836"/>
            <a:ext cx="1843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pSTAT5A Y694/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pSTAT5B Y699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E576E-9681-F14C-9B69-EE13C72F0F3D}"/>
              </a:ext>
            </a:extLst>
          </p:cNvPr>
          <p:cNvSpPr txBox="1"/>
          <p:nvPr/>
        </p:nvSpPr>
        <p:spPr>
          <a:xfrm>
            <a:off x="1478978" y="3151749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B-Actin</a:t>
            </a:r>
          </a:p>
        </p:txBody>
      </p:sp>
      <p:sp>
        <p:nvSpPr>
          <p:cNvPr id="2" name="Rechteck 1"/>
          <p:cNvSpPr/>
          <p:nvPr/>
        </p:nvSpPr>
        <p:spPr>
          <a:xfrm>
            <a:off x="136183" y="6407492"/>
            <a:ext cx="11688264" cy="457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Figure 4: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The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phosphoproteome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analysis of MOLM13 perturbed with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Midostaurin</a:t>
            </a:r>
            <a:endParaRPr lang="de-CH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 rot="18361039">
            <a:off x="4819901" y="938669"/>
            <a:ext cx="1309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1_MOLM13_CTRL</a:t>
            </a:r>
            <a:endParaRPr lang="de-CH" sz="1200" dirty="0"/>
          </a:p>
        </p:txBody>
      </p:sp>
      <p:sp>
        <p:nvSpPr>
          <p:cNvPr id="24" name="Textfeld 23"/>
          <p:cNvSpPr txBox="1"/>
          <p:nvPr/>
        </p:nvSpPr>
        <p:spPr>
          <a:xfrm rot="18361039">
            <a:off x="5306195" y="938669"/>
            <a:ext cx="1309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2_MOLM13_CTRL</a:t>
            </a:r>
            <a:endParaRPr lang="de-CH" sz="1200" dirty="0"/>
          </a:p>
        </p:txBody>
      </p:sp>
      <p:sp>
        <p:nvSpPr>
          <p:cNvPr id="25" name="Textfeld 24"/>
          <p:cNvSpPr txBox="1"/>
          <p:nvPr/>
        </p:nvSpPr>
        <p:spPr>
          <a:xfrm rot="18361039">
            <a:off x="5808789" y="938669"/>
            <a:ext cx="1309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3_MOLM13_CTRL</a:t>
            </a:r>
            <a:endParaRPr lang="de-CH" sz="1200" dirty="0"/>
          </a:p>
        </p:txBody>
      </p:sp>
      <p:sp>
        <p:nvSpPr>
          <p:cNvPr id="26" name="Textfeld 25"/>
          <p:cNvSpPr txBox="1"/>
          <p:nvPr/>
        </p:nvSpPr>
        <p:spPr>
          <a:xfrm rot="18361039">
            <a:off x="6323846" y="951220"/>
            <a:ext cx="1278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1_MOLM13_DRG</a:t>
            </a:r>
            <a:endParaRPr lang="de-CH" sz="1200" dirty="0"/>
          </a:p>
        </p:txBody>
      </p:sp>
      <p:sp>
        <p:nvSpPr>
          <p:cNvPr id="27" name="Textfeld 26"/>
          <p:cNvSpPr txBox="1"/>
          <p:nvPr/>
        </p:nvSpPr>
        <p:spPr>
          <a:xfrm rot="18361039">
            <a:off x="6757171" y="951220"/>
            <a:ext cx="1278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2_MOLM13_DRG</a:t>
            </a:r>
            <a:endParaRPr lang="de-CH" sz="1200" dirty="0"/>
          </a:p>
        </p:txBody>
      </p:sp>
      <p:sp>
        <p:nvSpPr>
          <p:cNvPr id="28" name="Textfeld 27"/>
          <p:cNvSpPr txBox="1"/>
          <p:nvPr/>
        </p:nvSpPr>
        <p:spPr>
          <a:xfrm rot="18361039">
            <a:off x="7206939" y="951220"/>
            <a:ext cx="1278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3_MOLM13_DRG</a:t>
            </a:r>
            <a:endParaRPr lang="de-CH" sz="1200" dirty="0"/>
          </a:p>
        </p:txBody>
      </p:sp>
      <p:sp>
        <p:nvSpPr>
          <p:cNvPr id="29" name="Textfeld 28"/>
          <p:cNvSpPr txBox="1"/>
          <p:nvPr/>
        </p:nvSpPr>
        <p:spPr>
          <a:xfrm rot="18361039">
            <a:off x="4326552" y="938668"/>
            <a:ext cx="13063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Additional </a:t>
            </a:r>
            <a:r>
              <a:rPr lang="de-CH" sz="1200" dirty="0" err="1" smtClean="0"/>
              <a:t>control</a:t>
            </a:r>
            <a:endParaRPr lang="de-CH" sz="1200" dirty="0"/>
          </a:p>
        </p:txBody>
      </p:sp>
      <p:sp>
        <p:nvSpPr>
          <p:cNvPr id="13" name="Text Box 8">
            <a:extLst>
              <a:ext uri="{FF2B5EF4-FFF2-40B4-BE49-F238E27FC236}">
                <a16:creationId xmlns:a16="http://schemas.microsoft.com/office/drawing/2014/main" id="{57FBBD39-25CA-F34D-9B96-CF783C619006}"/>
              </a:ext>
            </a:extLst>
          </p:cNvPr>
          <p:cNvSpPr txBox="1"/>
          <p:nvPr/>
        </p:nvSpPr>
        <p:spPr>
          <a:xfrm>
            <a:off x="4109680" y="1319384"/>
            <a:ext cx="414655" cy="25146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130</a:t>
            </a:r>
          </a:p>
        </p:txBody>
      </p:sp>
      <p:sp>
        <p:nvSpPr>
          <p:cNvPr id="14" name="Text Box 9">
            <a:extLst>
              <a:ext uri="{FF2B5EF4-FFF2-40B4-BE49-F238E27FC236}">
                <a16:creationId xmlns:a16="http://schemas.microsoft.com/office/drawing/2014/main" id="{D9914D10-67DE-2749-A27A-0E66E4713053}"/>
              </a:ext>
            </a:extLst>
          </p:cNvPr>
          <p:cNvSpPr txBox="1"/>
          <p:nvPr/>
        </p:nvSpPr>
        <p:spPr>
          <a:xfrm>
            <a:off x="4168245" y="1704674"/>
            <a:ext cx="379095" cy="22860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96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ea typeface="Calibri" charset="0"/>
                <a:cs typeface="Arial" charset="0"/>
              </a:rPr>
              <a:t>95</a:t>
            </a:r>
          </a:p>
        </p:txBody>
      </p:sp>
      <p:sp>
        <p:nvSpPr>
          <p:cNvPr id="15" name="Text Box 10">
            <a:extLst>
              <a:ext uri="{FF2B5EF4-FFF2-40B4-BE49-F238E27FC236}">
                <a16:creationId xmlns:a16="http://schemas.microsoft.com/office/drawing/2014/main" id="{9DB6CF91-B6B1-AE4B-B337-40119C1E2345}"/>
              </a:ext>
            </a:extLst>
          </p:cNvPr>
          <p:cNvSpPr txBox="1"/>
          <p:nvPr/>
        </p:nvSpPr>
        <p:spPr>
          <a:xfrm>
            <a:off x="4168245" y="2097548"/>
            <a:ext cx="381000" cy="25844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ea typeface="Calibri" charset="0"/>
                <a:cs typeface="Arial" charset="0"/>
              </a:rPr>
              <a:t>72</a:t>
            </a:r>
          </a:p>
        </p:txBody>
      </p:sp>
      <p:sp>
        <p:nvSpPr>
          <p:cNvPr id="16" name="Text Box 11">
            <a:extLst>
              <a:ext uri="{FF2B5EF4-FFF2-40B4-BE49-F238E27FC236}">
                <a16:creationId xmlns:a16="http://schemas.microsoft.com/office/drawing/2014/main" id="{9C758178-FC6C-C441-A6AD-9A302DC0F7FF}"/>
              </a:ext>
            </a:extLst>
          </p:cNvPr>
          <p:cNvSpPr txBox="1"/>
          <p:nvPr/>
        </p:nvSpPr>
        <p:spPr>
          <a:xfrm>
            <a:off x="4166340" y="2736054"/>
            <a:ext cx="381000" cy="25844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ea typeface="Calibri" charset="0"/>
                <a:cs typeface="Arial" charset="0"/>
              </a:rPr>
              <a:t>55</a:t>
            </a:r>
          </a:p>
        </p:txBody>
      </p:sp>
      <p:sp>
        <p:nvSpPr>
          <p:cNvPr id="17" name="Text Box 12">
            <a:extLst>
              <a:ext uri="{FF2B5EF4-FFF2-40B4-BE49-F238E27FC236}">
                <a16:creationId xmlns:a16="http://schemas.microsoft.com/office/drawing/2014/main" id="{18E18A43-93B9-7746-9C55-E6EB86C2795F}"/>
              </a:ext>
            </a:extLst>
          </p:cNvPr>
          <p:cNvSpPr txBox="1"/>
          <p:nvPr/>
        </p:nvSpPr>
        <p:spPr>
          <a:xfrm>
            <a:off x="4143335" y="3927247"/>
            <a:ext cx="381000" cy="22860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36</a:t>
            </a:r>
          </a:p>
        </p:txBody>
      </p:sp>
      <p:sp>
        <p:nvSpPr>
          <p:cNvPr id="18" name="Text Box 13">
            <a:extLst>
              <a:ext uri="{FF2B5EF4-FFF2-40B4-BE49-F238E27FC236}">
                <a16:creationId xmlns:a16="http://schemas.microsoft.com/office/drawing/2014/main" id="{3F93ED00-92D0-D246-B26D-8104C67E86B7}"/>
              </a:ext>
            </a:extLst>
          </p:cNvPr>
          <p:cNvSpPr txBox="1"/>
          <p:nvPr/>
        </p:nvSpPr>
        <p:spPr>
          <a:xfrm>
            <a:off x="4149156" y="4673287"/>
            <a:ext cx="227330" cy="25844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145488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35DCD7-0323-6A4C-B3F1-A07D308ACF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365" t="61490" r="4963" b="2635"/>
          <a:stretch/>
        </p:blipFill>
        <p:spPr>
          <a:xfrm>
            <a:off x="817417" y="1856508"/>
            <a:ext cx="5278583" cy="27981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BDDECA-7335-864F-975A-3291948CDB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658" t="10905" r="6878" b="27324"/>
          <a:stretch/>
        </p:blipFill>
        <p:spPr>
          <a:xfrm>
            <a:off x="6650182" y="955703"/>
            <a:ext cx="5287536" cy="50156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DFDADD-A8AB-CC4B-BF1B-A401B2D0F57D}"/>
              </a:ext>
            </a:extLst>
          </p:cNvPr>
          <p:cNvSpPr txBox="1"/>
          <p:nvPr/>
        </p:nvSpPr>
        <p:spPr>
          <a:xfrm>
            <a:off x="2547552" y="1113036"/>
            <a:ext cx="1843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pSTAT5A Y694/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pSTAT5B Y699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A8FC71-D4EB-C448-A716-5B25FA1F93C5}"/>
              </a:ext>
            </a:extLst>
          </p:cNvPr>
          <p:cNvSpPr txBox="1"/>
          <p:nvPr/>
        </p:nvSpPr>
        <p:spPr>
          <a:xfrm>
            <a:off x="8664098" y="580037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B-Actin</a:t>
            </a:r>
          </a:p>
        </p:txBody>
      </p:sp>
      <p:sp>
        <p:nvSpPr>
          <p:cNvPr id="2" name="Rechteck 1"/>
          <p:cNvSpPr/>
          <p:nvPr/>
        </p:nvSpPr>
        <p:spPr>
          <a:xfrm>
            <a:off x="-1" y="6332280"/>
            <a:ext cx="1088315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Figure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5: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The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phosphoproteome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analysis of MV4-11 perturbed with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Midostaurin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de-CH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 rot="18361039">
            <a:off x="2227555" y="2894355"/>
            <a:ext cx="122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1_MV4-11_CTRL</a:t>
            </a:r>
            <a:endParaRPr lang="de-CH" sz="1200" dirty="0"/>
          </a:p>
        </p:txBody>
      </p:sp>
      <p:sp>
        <p:nvSpPr>
          <p:cNvPr id="14" name="Textfeld 13"/>
          <p:cNvSpPr txBox="1"/>
          <p:nvPr/>
        </p:nvSpPr>
        <p:spPr>
          <a:xfrm rot="18361039">
            <a:off x="2713850" y="2894355"/>
            <a:ext cx="122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2_MV4-11_CTRL</a:t>
            </a:r>
            <a:endParaRPr lang="de-CH" sz="1200" dirty="0"/>
          </a:p>
        </p:txBody>
      </p:sp>
      <p:sp>
        <p:nvSpPr>
          <p:cNvPr id="15" name="Textfeld 14"/>
          <p:cNvSpPr txBox="1"/>
          <p:nvPr/>
        </p:nvSpPr>
        <p:spPr>
          <a:xfrm rot="18361039">
            <a:off x="3216444" y="2894355"/>
            <a:ext cx="122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3_MV4-11_CTRL</a:t>
            </a:r>
            <a:endParaRPr lang="de-CH" sz="1200" dirty="0"/>
          </a:p>
        </p:txBody>
      </p:sp>
      <p:sp>
        <p:nvSpPr>
          <p:cNvPr id="16" name="Textfeld 15"/>
          <p:cNvSpPr txBox="1"/>
          <p:nvPr/>
        </p:nvSpPr>
        <p:spPr>
          <a:xfrm rot="18361039">
            <a:off x="3731501" y="2906906"/>
            <a:ext cx="1191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1_MV4-11_DRG</a:t>
            </a:r>
            <a:endParaRPr lang="de-CH" sz="1200" dirty="0"/>
          </a:p>
        </p:txBody>
      </p:sp>
      <p:sp>
        <p:nvSpPr>
          <p:cNvPr id="17" name="Textfeld 16"/>
          <p:cNvSpPr txBox="1"/>
          <p:nvPr/>
        </p:nvSpPr>
        <p:spPr>
          <a:xfrm rot="18361039">
            <a:off x="4164826" y="2906906"/>
            <a:ext cx="1191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2_MV4-11_DRG</a:t>
            </a:r>
            <a:endParaRPr lang="de-CH" sz="1200" dirty="0"/>
          </a:p>
        </p:txBody>
      </p:sp>
      <p:sp>
        <p:nvSpPr>
          <p:cNvPr id="18" name="Textfeld 17"/>
          <p:cNvSpPr txBox="1"/>
          <p:nvPr/>
        </p:nvSpPr>
        <p:spPr>
          <a:xfrm rot="18361039">
            <a:off x="4614594" y="2906906"/>
            <a:ext cx="1191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3_MV4-11_DRG</a:t>
            </a:r>
            <a:endParaRPr lang="de-CH" sz="1200" dirty="0"/>
          </a:p>
        </p:txBody>
      </p:sp>
      <p:sp>
        <p:nvSpPr>
          <p:cNvPr id="19" name="Textfeld 18"/>
          <p:cNvSpPr txBox="1"/>
          <p:nvPr/>
        </p:nvSpPr>
        <p:spPr>
          <a:xfrm rot="18361039">
            <a:off x="7606691" y="2015814"/>
            <a:ext cx="122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1_MV4-11_CTRL</a:t>
            </a:r>
            <a:endParaRPr lang="de-CH" sz="1200" dirty="0"/>
          </a:p>
        </p:txBody>
      </p:sp>
      <p:sp>
        <p:nvSpPr>
          <p:cNvPr id="20" name="Textfeld 19"/>
          <p:cNvSpPr txBox="1"/>
          <p:nvPr/>
        </p:nvSpPr>
        <p:spPr>
          <a:xfrm rot="18361039">
            <a:off x="8092986" y="2015814"/>
            <a:ext cx="122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2_MV4-11_CTRL</a:t>
            </a:r>
            <a:endParaRPr lang="de-CH" sz="1200" dirty="0"/>
          </a:p>
        </p:txBody>
      </p:sp>
      <p:sp>
        <p:nvSpPr>
          <p:cNvPr id="21" name="Textfeld 20"/>
          <p:cNvSpPr txBox="1"/>
          <p:nvPr/>
        </p:nvSpPr>
        <p:spPr>
          <a:xfrm rot="18361039">
            <a:off x="8595580" y="2015814"/>
            <a:ext cx="122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3_MV4-11_CTRL</a:t>
            </a:r>
            <a:endParaRPr lang="de-CH" sz="1200" dirty="0"/>
          </a:p>
        </p:txBody>
      </p:sp>
      <p:sp>
        <p:nvSpPr>
          <p:cNvPr id="22" name="Textfeld 21"/>
          <p:cNvSpPr txBox="1"/>
          <p:nvPr/>
        </p:nvSpPr>
        <p:spPr>
          <a:xfrm rot="18361039">
            <a:off x="9110637" y="2028365"/>
            <a:ext cx="1191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1_MV4-11_DRG</a:t>
            </a:r>
            <a:endParaRPr lang="de-CH" sz="1200" dirty="0"/>
          </a:p>
        </p:txBody>
      </p:sp>
      <p:sp>
        <p:nvSpPr>
          <p:cNvPr id="23" name="Textfeld 22"/>
          <p:cNvSpPr txBox="1"/>
          <p:nvPr/>
        </p:nvSpPr>
        <p:spPr>
          <a:xfrm rot="18361039">
            <a:off x="9543962" y="2028365"/>
            <a:ext cx="1191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2_MV4-11_DRG</a:t>
            </a:r>
            <a:endParaRPr lang="de-CH" sz="1200" dirty="0"/>
          </a:p>
        </p:txBody>
      </p:sp>
      <p:sp>
        <p:nvSpPr>
          <p:cNvPr id="24" name="Textfeld 23"/>
          <p:cNvSpPr txBox="1"/>
          <p:nvPr/>
        </p:nvSpPr>
        <p:spPr>
          <a:xfrm rot="18361039">
            <a:off x="9993730" y="2028365"/>
            <a:ext cx="1191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3_MV4-11_DRG</a:t>
            </a:r>
            <a:endParaRPr lang="de-CH" sz="1200" dirty="0"/>
          </a:p>
        </p:txBody>
      </p:sp>
      <p:sp>
        <p:nvSpPr>
          <p:cNvPr id="25" name="Text Box 3">
            <a:extLst>
              <a:ext uri="{FF2B5EF4-FFF2-40B4-BE49-F238E27FC236}">
                <a16:creationId xmlns:a16="http://schemas.microsoft.com/office/drawing/2014/main" id="{F439C800-3442-0B4D-9832-2A61058B285B}"/>
              </a:ext>
            </a:extLst>
          </p:cNvPr>
          <p:cNvSpPr txBox="1"/>
          <p:nvPr/>
        </p:nvSpPr>
        <p:spPr>
          <a:xfrm>
            <a:off x="1689948" y="3073526"/>
            <a:ext cx="455295" cy="22860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250</a:t>
            </a:r>
          </a:p>
        </p:txBody>
      </p:sp>
      <p:sp>
        <p:nvSpPr>
          <p:cNvPr id="26" name="Text Box 8">
            <a:extLst>
              <a:ext uri="{FF2B5EF4-FFF2-40B4-BE49-F238E27FC236}">
                <a16:creationId xmlns:a16="http://schemas.microsoft.com/office/drawing/2014/main" id="{2E80168E-2F9F-1A4E-AA10-004192115369}"/>
              </a:ext>
            </a:extLst>
          </p:cNvPr>
          <p:cNvSpPr txBox="1"/>
          <p:nvPr/>
        </p:nvSpPr>
        <p:spPr>
          <a:xfrm>
            <a:off x="1745713" y="3223717"/>
            <a:ext cx="414655" cy="25146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130</a:t>
            </a:r>
          </a:p>
        </p:txBody>
      </p:sp>
      <p:sp>
        <p:nvSpPr>
          <p:cNvPr id="27" name="Text Box 9">
            <a:extLst>
              <a:ext uri="{FF2B5EF4-FFF2-40B4-BE49-F238E27FC236}">
                <a16:creationId xmlns:a16="http://schemas.microsoft.com/office/drawing/2014/main" id="{ABAACDF0-AFAF-F445-908A-25D746FEBF6A}"/>
              </a:ext>
            </a:extLst>
          </p:cNvPr>
          <p:cNvSpPr txBox="1"/>
          <p:nvPr/>
        </p:nvSpPr>
        <p:spPr>
          <a:xfrm>
            <a:off x="1807713" y="3461972"/>
            <a:ext cx="379095" cy="22860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96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95</a:t>
            </a:r>
          </a:p>
        </p:txBody>
      </p:sp>
      <p:sp>
        <p:nvSpPr>
          <p:cNvPr id="28" name="Text Box 10">
            <a:extLst>
              <a:ext uri="{FF2B5EF4-FFF2-40B4-BE49-F238E27FC236}">
                <a16:creationId xmlns:a16="http://schemas.microsoft.com/office/drawing/2014/main" id="{69F12BDF-FFE9-7C4C-A309-A791352203C8}"/>
              </a:ext>
            </a:extLst>
          </p:cNvPr>
          <p:cNvSpPr txBox="1"/>
          <p:nvPr/>
        </p:nvSpPr>
        <p:spPr>
          <a:xfrm>
            <a:off x="1825378" y="3718769"/>
            <a:ext cx="381000" cy="25844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72</a:t>
            </a:r>
          </a:p>
        </p:txBody>
      </p:sp>
      <p:sp>
        <p:nvSpPr>
          <p:cNvPr id="29" name="Text Box 11">
            <a:extLst>
              <a:ext uri="{FF2B5EF4-FFF2-40B4-BE49-F238E27FC236}">
                <a16:creationId xmlns:a16="http://schemas.microsoft.com/office/drawing/2014/main" id="{EDF4E66A-8BE8-5F49-A1A4-0D4DACC15337}"/>
              </a:ext>
            </a:extLst>
          </p:cNvPr>
          <p:cNvSpPr txBox="1"/>
          <p:nvPr/>
        </p:nvSpPr>
        <p:spPr>
          <a:xfrm>
            <a:off x="7256346" y="1774457"/>
            <a:ext cx="381000" cy="25844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55</a:t>
            </a:r>
          </a:p>
        </p:txBody>
      </p:sp>
      <p:sp>
        <p:nvSpPr>
          <p:cNvPr id="30" name="Text Box 12">
            <a:extLst>
              <a:ext uri="{FF2B5EF4-FFF2-40B4-BE49-F238E27FC236}">
                <a16:creationId xmlns:a16="http://schemas.microsoft.com/office/drawing/2014/main" id="{CEC089E8-2FB5-EC4F-AF1F-E99398BBC3BA}"/>
              </a:ext>
            </a:extLst>
          </p:cNvPr>
          <p:cNvSpPr txBox="1"/>
          <p:nvPr/>
        </p:nvSpPr>
        <p:spPr>
          <a:xfrm>
            <a:off x="7256346" y="2525084"/>
            <a:ext cx="381000" cy="22860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36</a:t>
            </a:r>
          </a:p>
        </p:txBody>
      </p:sp>
      <p:sp>
        <p:nvSpPr>
          <p:cNvPr id="31" name="Text Box 13">
            <a:extLst>
              <a:ext uri="{FF2B5EF4-FFF2-40B4-BE49-F238E27FC236}">
                <a16:creationId xmlns:a16="http://schemas.microsoft.com/office/drawing/2014/main" id="{BAF26F52-82BD-D643-8A88-81B03A039A6F}"/>
              </a:ext>
            </a:extLst>
          </p:cNvPr>
          <p:cNvSpPr txBox="1"/>
          <p:nvPr/>
        </p:nvSpPr>
        <p:spPr>
          <a:xfrm>
            <a:off x="7256084" y="2975244"/>
            <a:ext cx="227330" cy="25844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200">
                <a:effectLst/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08861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Breitbild</PresentationFormat>
  <Paragraphs>65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Bonadies, Nicolas</cp:lastModifiedBy>
  <cp:revision>10</cp:revision>
  <dcterms:created xsi:type="dcterms:W3CDTF">2020-12-07T21:46:00Z</dcterms:created>
  <dcterms:modified xsi:type="dcterms:W3CDTF">2020-12-08T21:05:38Z</dcterms:modified>
</cp:coreProperties>
</file>