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268" r:id="rId3"/>
    <p:sldId id="269" r:id="rId4"/>
    <p:sldId id="259" r:id="rId5"/>
    <p:sldId id="260" r:id="rId6"/>
    <p:sldId id="272" r:id="rId7"/>
    <p:sldId id="271" r:id="rId8"/>
    <p:sldId id="262" r:id="rId9"/>
    <p:sldId id="273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0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DAA82-224C-4CA0-B181-6B593499BD53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5F036-9A6E-47F5-A3A1-98F28CECA3E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091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1489B-97F0-47F9-AB5D-65AC3DD1031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6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99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187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11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36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79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966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60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06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89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88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31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E1EA3-7BB6-4678-BAE5-7264391C8201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6757C-682F-4544-9C76-945FB6C16F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0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8.png"/><Relationship Id="rId7" Type="http://schemas.openxmlformats.org/officeDocument/2006/relationships/image" Target="../media/image75.png"/><Relationship Id="rId12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11" Type="http://schemas.openxmlformats.org/officeDocument/2006/relationships/image" Target="../media/image27.png"/><Relationship Id="rId5" Type="http://schemas.openxmlformats.org/officeDocument/2006/relationships/image" Target="../media/image73.png"/><Relationship Id="rId10" Type="http://schemas.openxmlformats.org/officeDocument/2006/relationships/image" Target="../media/image25.jpeg"/><Relationship Id="rId4" Type="http://schemas.openxmlformats.org/officeDocument/2006/relationships/image" Target="../media/image72.png"/><Relationship Id="rId9" Type="http://schemas.openxmlformats.org/officeDocument/2006/relationships/image" Target="../media/image7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jpe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3" Type="http://schemas.openxmlformats.org/officeDocument/2006/relationships/image" Target="../media/image35.png"/><Relationship Id="rId21" Type="http://schemas.openxmlformats.org/officeDocument/2006/relationships/image" Target="../media/image53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34.png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5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27.png"/><Relationship Id="rId3" Type="http://schemas.openxmlformats.org/officeDocument/2006/relationships/image" Target="../media/image29.png"/><Relationship Id="rId7" Type="http://schemas.openxmlformats.org/officeDocument/2006/relationships/image" Target="../media/image71.png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191" y="222606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8199" y="2342256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B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509357" y="222606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24586" y="2342256"/>
            <a:ext cx="373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D</a:t>
            </a:r>
            <a:endParaRPr lang="en-US" sz="24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-17573" y="1234883"/>
            <a:ext cx="9749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probe intensity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62025" y="2146300"/>
            <a:ext cx="2095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bioB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bioC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bioD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cre</a:t>
            </a:r>
            <a:endParaRPr lang="en-US" sz="1000" dirty="0"/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7753" y="2685611"/>
            <a:ext cx="2629662" cy="163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980" y="2662941"/>
            <a:ext cx="2658370" cy="165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247" y="548590"/>
            <a:ext cx="2635403" cy="166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1466062" y="330844"/>
            <a:ext cx="1255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AT (</a:t>
            </a:r>
            <a:r>
              <a:rPr lang="fr-FR" sz="1200" dirty="0" err="1" smtClean="0"/>
              <a:t>adult</a:t>
            </a:r>
            <a:r>
              <a:rPr lang="fr-FR" sz="1200" dirty="0" smtClean="0"/>
              <a:t> </a:t>
            </a:r>
            <a:r>
              <a:rPr lang="fr-FR" sz="1200" dirty="0" err="1" smtClean="0"/>
              <a:t>thyroid</a:t>
            </a:r>
            <a:r>
              <a:rPr lang="fr-FR" sz="1200" dirty="0" smtClean="0"/>
              <a:t>)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1263855" y="2422978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ET (</a:t>
            </a:r>
            <a:r>
              <a:rPr lang="fr-FR" sz="1200" dirty="0" err="1" smtClean="0"/>
              <a:t>embryonic</a:t>
            </a:r>
            <a:r>
              <a:rPr lang="fr-FR" sz="1200" dirty="0" smtClean="0"/>
              <a:t> </a:t>
            </a:r>
            <a:r>
              <a:rPr lang="fr-FR" sz="1200" dirty="0" err="1" smtClean="0"/>
              <a:t>thyroid</a:t>
            </a:r>
            <a:r>
              <a:rPr lang="fr-FR" sz="1200" dirty="0" smtClean="0"/>
              <a:t>)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4864730" y="318406"/>
            <a:ext cx="15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AM (</a:t>
            </a:r>
            <a:r>
              <a:rPr lang="fr-FR" sz="1200" dirty="0" err="1" smtClean="0"/>
              <a:t>adult</a:t>
            </a:r>
            <a:r>
              <a:rPr lang="fr-FR" sz="1200" dirty="0" smtClean="0"/>
              <a:t> tissues mix)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4603964" y="2442074"/>
            <a:ext cx="1954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EM (</a:t>
            </a:r>
            <a:r>
              <a:rPr lang="fr-FR" sz="1200" dirty="0" err="1" smtClean="0"/>
              <a:t>embryonic</a:t>
            </a:r>
            <a:r>
              <a:rPr lang="fr-FR" sz="1200" dirty="0" smtClean="0"/>
              <a:t>  tissue </a:t>
            </a:r>
            <a:r>
              <a:rPr lang="fr-FR" sz="1200" dirty="0" err="1" smtClean="0"/>
              <a:t>smix</a:t>
            </a:r>
            <a:r>
              <a:rPr lang="fr-FR" sz="1200" dirty="0" smtClean="0"/>
              <a:t>)</a:t>
            </a:r>
            <a:endParaRPr lang="en-US" sz="1200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61493" y="537772"/>
            <a:ext cx="2635404" cy="165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Rectangle 43"/>
          <p:cNvSpPr/>
          <p:nvPr/>
        </p:nvSpPr>
        <p:spPr>
          <a:xfrm rot="16200000">
            <a:off x="-17573" y="3364855"/>
            <a:ext cx="9749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probe intensity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 rot="16200000">
            <a:off x="3480370" y="1234883"/>
            <a:ext cx="9749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probe intensity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 rot="16200000">
            <a:off x="3500542" y="3378510"/>
            <a:ext cx="9749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probe intensity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962025" y="4258129"/>
            <a:ext cx="2095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bioB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bioC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bioD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cre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4510767" y="2139043"/>
            <a:ext cx="2095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bioB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bioC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bioD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cre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4480140" y="4264523"/>
            <a:ext cx="2095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bioB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bioC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bioD</a:t>
            </a:r>
            <a:r>
              <a:rPr lang="fr-FR" sz="1000" dirty="0" smtClean="0"/>
              <a:t>            </a:t>
            </a:r>
            <a:r>
              <a:rPr lang="fr-FR" sz="1000" dirty="0" err="1" smtClean="0"/>
              <a:t>cre</a:t>
            </a:r>
            <a:endParaRPr lang="en-US" sz="1000" dirty="0"/>
          </a:p>
        </p:txBody>
      </p:sp>
      <p:sp>
        <p:nvSpPr>
          <p:cNvPr id="39" name="ZoneTexte 87"/>
          <p:cNvSpPr txBox="1"/>
          <p:nvPr/>
        </p:nvSpPr>
        <p:spPr>
          <a:xfrm>
            <a:off x="9019277" y="182880"/>
            <a:ext cx="2895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Supplementary Figure S1</a:t>
            </a:r>
            <a:endParaRPr lang="en-US" b="1" u="sng" dirty="0">
              <a:solidFill>
                <a:srgbClr val="0070C0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888360" y="-239526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176392" y="890999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97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860" y="2099189"/>
            <a:ext cx="3193643" cy="233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2641" y="2099189"/>
            <a:ext cx="3169404" cy="233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53880" y="2050856"/>
            <a:ext cx="7280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a: 22434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919525" y="2447979"/>
            <a:ext cx="73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b: 11017</a:t>
            </a:r>
            <a:endParaRPr lang="en-US" sz="1200"/>
          </a:p>
        </p:txBody>
      </p:sp>
      <p:sp>
        <p:nvSpPr>
          <p:cNvPr id="10" name="TextBox 9"/>
          <p:cNvSpPr txBox="1"/>
          <p:nvPr/>
        </p:nvSpPr>
        <p:spPr>
          <a:xfrm>
            <a:off x="2215670" y="2447979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c: 11417</a:t>
            </a:r>
            <a:endParaRPr lang="en-US" sz="120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1677" y="3421594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d: 2445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75510" y="4320187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e: 1338</a:t>
            </a:r>
            <a:endParaRPr lang="en-US" sz="1200"/>
          </a:p>
        </p:txBody>
      </p:sp>
      <p:sp>
        <p:nvSpPr>
          <p:cNvPr id="13" name="TextBox 12"/>
          <p:cNvSpPr txBox="1"/>
          <p:nvPr/>
        </p:nvSpPr>
        <p:spPr>
          <a:xfrm>
            <a:off x="1567598" y="4320187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f: 10597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121734" y="2041331"/>
            <a:ext cx="76174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a': 22434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2403118" y="4320187"/>
            <a:ext cx="647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g: 1570</a:t>
            </a:r>
            <a:endParaRPr lang="en-US" sz="1200"/>
          </a:p>
        </p:txBody>
      </p:sp>
      <p:sp>
        <p:nvSpPr>
          <p:cNvPr id="16" name="TextBox 15"/>
          <p:cNvSpPr txBox="1"/>
          <p:nvPr/>
        </p:nvSpPr>
        <p:spPr>
          <a:xfrm rot="5400000">
            <a:off x="3195914" y="3431120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h: 2960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505412" y="2447979"/>
            <a:ext cx="768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b': 11658</a:t>
            </a:r>
            <a:endParaRPr lang="en-US" sz="1200"/>
          </a:p>
        </p:txBody>
      </p:sp>
      <p:sp>
        <p:nvSpPr>
          <p:cNvPr id="18" name="TextBox 17"/>
          <p:cNvSpPr txBox="1"/>
          <p:nvPr/>
        </p:nvSpPr>
        <p:spPr>
          <a:xfrm>
            <a:off x="5801555" y="2447979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c': 11658</a:t>
            </a:r>
            <a:endParaRPr lang="en-US" sz="120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3543658" y="3428192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d': 5269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4332820" y="4320187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e': 2466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153484" y="4320187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f': 5193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5945572" y="4320187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g': 2474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 rot="5400000">
            <a:off x="6731059" y="3428193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h': 6418</a:t>
            </a:r>
            <a:endParaRPr lang="en-US" sz="1200"/>
          </a:p>
        </p:txBody>
      </p:sp>
      <p:sp>
        <p:nvSpPr>
          <p:cNvPr id="67" name="TextBox 66"/>
          <p:cNvSpPr txBox="1"/>
          <p:nvPr/>
        </p:nvSpPr>
        <p:spPr>
          <a:xfrm>
            <a:off x="977581" y="337013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2575709" y="33846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1783621" y="33840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=</a:t>
            </a:r>
            <a:endParaRPr lang="en-US"/>
          </a:p>
        </p:txBody>
      </p:sp>
      <p:pic>
        <p:nvPicPr>
          <p:cNvPr id="54" name="Picture 5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0204" y="908439"/>
            <a:ext cx="1052345" cy="911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5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247" y="906155"/>
            <a:ext cx="943198" cy="90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5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22611" y="1100090"/>
            <a:ext cx="1019140" cy="71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5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42220" y="1095375"/>
            <a:ext cx="1046880" cy="72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Box 57"/>
          <p:cNvSpPr txBox="1"/>
          <p:nvPr/>
        </p:nvSpPr>
        <p:spPr>
          <a:xfrm>
            <a:off x="1750132" y="777979"/>
            <a:ext cx="3361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vs</a:t>
            </a:r>
            <a:endParaRPr lang="en-US" sz="1400" dirty="0" smtClean="0"/>
          </a:p>
          <a:p>
            <a:pPr algn="ctr"/>
            <a:r>
              <a:rPr lang="en-US" sz="1400" dirty="0" smtClean="0"/>
              <a:t>&lt;</a:t>
            </a:r>
          </a:p>
          <a:p>
            <a:pPr algn="ctr"/>
            <a:r>
              <a:rPr lang="en-US" sz="1400" dirty="0" smtClean="0"/>
              <a:t>=</a:t>
            </a:r>
          </a:p>
          <a:p>
            <a:pPr algn="ctr"/>
            <a:r>
              <a:rPr lang="en-US" sz="1400" dirty="0" smtClean="0"/>
              <a:t>&gt;</a:t>
            </a:r>
            <a:endParaRPr lang="en-US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5320895" y="777979"/>
            <a:ext cx="3361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vs</a:t>
            </a:r>
            <a:endParaRPr lang="en-US" sz="1400" dirty="0" smtClean="0"/>
          </a:p>
          <a:p>
            <a:pPr algn="ctr"/>
            <a:r>
              <a:rPr lang="en-US" sz="1400" dirty="0" smtClean="0"/>
              <a:t>&lt;</a:t>
            </a:r>
          </a:p>
          <a:p>
            <a:pPr algn="ctr"/>
            <a:r>
              <a:rPr lang="en-US" sz="1400" dirty="0" smtClean="0"/>
              <a:t>=</a:t>
            </a:r>
          </a:p>
          <a:p>
            <a:pPr algn="ctr"/>
            <a:r>
              <a:rPr lang="en-US" sz="1400" dirty="0" smtClean="0"/>
              <a:t>&gt;</a:t>
            </a:r>
            <a:endParaRPr lang="en-US" sz="1400" dirty="0"/>
          </a:p>
        </p:txBody>
      </p:sp>
      <p:cxnSp>
        <p:nvCxnSpPr>
          <p:cNvPr id="72" name="Straight Connector 71"/>
          <p:cNvCxnSpPr/>
          <p:nvPr/>
        </p:nvCxnSpPr>
        <p:spPr>
          <a:xfrm>
            <a:off x="3698809" y="419100"/>
            <a:ext cx="0" cy="395858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526019" y="336775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&gt;</a:t>
            </a:r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6138661" y="336775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5346573" y="336719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4374" y="4943662"/>
            <a:ext cx="2585309" cy="174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1711796" y="479373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700230" y="5101322"/>
            <a:ext cx="298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h'</a:t>
            </a:r>
            <a:endParaRPr lang="en-US" sz="1200"/>
          </a:p>
        </p:txBody>
      </p:sp>
      <p:sp>
        <p:nvSpPr>
          <p:cNvPr id="27" name="TextBox 26"/>
          <p:cNvSpPr txBox="1"/>
          <p:nvPr/>
        </p:nvSpPr>
        <p:spPr>
          <a:xfrm>
            <a:off x="585240" y="6272746"/>
            <a:ext cx="2904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g'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2978167" y="5711161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f'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1518431" y="6539289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i</a:t>
            </a:r>
            <a:r>
              <a:rPr lang="en-US" sz="1200" dirty="0" smtClean="0"/>
              <a:t>      +    j   = 241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1987904" y="65329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42126" y="4935955"/>
            <a:ext cx="2555701" cy="171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TextBox 63"/>
          <p:cNvSpPr txBox="1"/>
          <p:nvPr/>
        </p:nvSpPr>
        <p:spPr>
          <a:xfrm>
            <a:off x="3626239" y="5130905"/>
            <a:ext cx="298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d'</a:t>
            </a:r>
            <a:endParaRPr lang="en-US" sz="1200"/>
          </a:p>
        </p:txBody>
      </p:sp>
      <p:sp>
        <p:nvSpPr>
          <p:cNvPr id="65" name="TextBox 64"/>
          <p:cNvSpPr txBox="1"/>
          <p:nvPr/>
        </p:nvSpPr>
        <p:spPr>
          <a:xfrm>
            <a:off x="3559564" y="624912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e'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4639683" y="4785723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5887062" y="5673061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f'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123421" y="1945666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699215" y="1945666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sz="2400" b="1" dirty="0"/>
          </a:p>
        </p:txBody>
      </p:sp>
      <p:cxnSp>
        <p:nvCxnSpPr>
          <p:cNvPr id="41" name="Curved Connector 40"/>
          <p:cNvCxnSpPr>
            <a:stCxn id="15" idx="3"/>
            <a:endCxn id="66" idx="1"/>
          </p:cNvCxnSpPr>
          <p:nvPr/>
        </p:nvCxnSpPr>
        <p:spPr>
          <a:xfrm>
            <a:off x="3051052" y="4458687"/>
            <a:ext cx="1588631" cy="46553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69832" y="378460"/>
            <a:ext cx="2914718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4032250" y="378460"/>
            <a:ext cx="2901950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4500324" y="6501537"/>
            <a:ext cx="1621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i</a:t>
            </a:r>
            <a:r>
              <a:rPr lang="en-US" sz="1200" dirty="0" smtClean="0"/>
              <a:t>'      +   j'   = 160</a:t>
            </a:r>
            <a:endParaRPr lang="en-US" sz="1200" dirty="0"/>
          </a:p>
        </p:txBody>
      </p:sp>
      <p:sp>
        <p:nvSpPr>
          <p:cNvPr id="76" name="ZoneTexte 75"/>
          <p:cNvSpPr txBox="1"/>
          <p:nvPr/>
        </p:nvSpPr>
        <p:spPr>
          <a:xfrm>
            <a:off x="9296848" y="0"/>
            <a:ext cx="2895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Supplementary Figure S8 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082290" y="0"/>
            <a:ext cx="1186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intersection 2</a:t>
            </a:r>
            <a:endParaRPr lang="en-US" sz="1400" dirty="0"/>
          </a:p>
        </p:txBody>
      </p:sp>
      <p:cxnSp>
        <p:nvCxnSpPr>
          <p:cNvPr id="81" name="Shape 80"/>
          <p:cNvCxnSpPr>
            <a:stCxn id="77" idx="3"/>
            <a:endCxn id="75" idx="0"/>
          </p:cNvCxnSpPr>
          <p:nvPr/>
        </p:nvCxnSpPr>
        <p:spPr>
          <a:xfrm>
            <a:off x="4268577" y="153889"/>
            <a:ext cx="1214648" cy="224571"/>
          </a:xfrm>
          <a:prstGeom prst="bentConnector2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hape 83"/>
          <p:cNvCxnSpPr>
            <a:stCxn id="77" idx="1"/>
            <a:endCxn id="60" idx="0"/>
          </p:cNvCxnSpPr>
          <p:nvPr/>
        </p:nvCxnSpPr>
        <p:spPr>
          <a:xfrm rot="10800000" flipV="1">
            <a:off x="1927192" y="153888"/>
            <a:ext cx="1155099" cy="224571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12" idx="3"/>
            <a:endCxn id="24" idx="1"/>
          </p:cNvCxnSpPr>
          <p:nvPr/>
        </p:nvCxnSpPr>
        <p:spPr>
          <a:xfrm>
            <a:off x="1428253" y="4458687"/>
            <a:ext cx="283543" cy="473549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46"/>
          <p:cNvSpPr txBox="1"/>
          <p:nvPr/>
        </p:nvSpPr>
        <p:spPr>
          <a:xfrm>
            <a:off x="133959" y="4802360"/>
            <a:ext cx="349538" cy="463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C</a:t>
            </a:r>
            <a:endParaRPr lang="en-US" sz="2400" b="1" dirty="0"/>
          </a:p>
        </p:txBody>
      </p:sp>
      <p:sp>
        <p:nvSpPr>
          <p:cNvPr id="88" name="TextBox 47"/>
          <p:cNvSpPr txBox="1"/>
          <p:nvPr/>
        </p:nvSpPr>
        <p:spPr>
          <a:xfrm>
            <a:off x="3688052" y="4802360"/>
            <a:ext cx="380116" cy="463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D</a:t>
            </a:r>
            <a:endParaRPr lang="en-US" sz="2400" b="1" dirty="0"/>
          </a:p>
        </p:txBody>
      </p:sp>
      <p:pic>
        <p:nvPicPr>
          <p:cNvPr id="90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07766" y="635137"/>
            <a:ext cx="163390" cy="1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1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07766" y="873550"/>
            <a:ext cx="164386" cy="166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1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07766" y="1113065"/>
            <a:ext cx="164852" cy="16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Rectangle 96"/>
          <p:cNvSpPr/>
          <p:nvPr/>
        </p:nvSpPr>
        <p:spPr>
          <a:xfrm>
            <a:off x="7090083" y="350548"/>
            <a:ext cx="14318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Differentially expressed </a:t>
            </a:r>
            <a:endParaRPr lang="en-US" sz="1000" dirty="0"/>
          </a:p>
        </p:txBody>
      </p:sp>
      <p:sp>
        <p:nvSpPr>
          <p:cNvPr id="98" name="Rectangle 97"/>
          <p:cNvSpPr/>
          <p:nvPr/>
        </p:nvSpPr>
        <p:spPr>
          <a:xfrm>
            <a:off x="7160078" y="592364"/>
            <a:ext cx="1167130" cy="469900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7354243" y="826560"/>
            <a:ext cx="10134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prstClr val="black"/>
                </a:solidFill>
              </a:rPr>
              <a:t>Downregulated</a:t>
            </a:r>
            <a:endParaRPr lang="en-US" dirty="0"/>
          </a:p>
        </p:txBody>
      </p:sp>
      <p:sp>
        <p:nvSpPr>
          <p:cNvPr id="100" name="Rectangle 99"/>
          <p:cNvSpPr/>
          <p:nvPr/>
        </p:nvSpPr>
        <p:spPr>
          <a:xfrm>
            <a:off x="7354243" y="585379"/>
            <a:ext cx="8354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prstClr val="black"/>
                </a:solidFill>
              </a:rPr>
              <a:t>Upregulated</a:t>
            </a:r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7350433" y="1060121"/>
            <a:ext cx="10983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prstClr val="black"/>
                </a:solidFill>
              </a:rPr>
              <a:t>Not differentially </a:t>
            </a:r>
          </a:p>
          <a:p>
            <a:r>
              <a:rPr lang="en-US" sz="1000" dirty="0" smtClean="0">
                <a:solidFill>
                  <a:prstClr val="black"/>
                </a:solidFill>
              </a:rPr>
              <a:t>expressed </a:t>
            </a:r>
            <a:endParaRPr lang="en-US" dirty="0"/>
          </a:p>
        </p:txBody>
      </p:sp>
      <p:sp>
        <p:nvSpPr>
          <p:cNvPr id="111" name="Rectangle 110"/>
          <p:cNvSpPr/>
          <p:nvPr/>
        </p:nvSpPr>
        <p:spPr>
          <a:xfrm>
            <a:off x="466725" y="657224"/>
            <a:ext cx="1200150" cy="122120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2181225" y="657224"/>
            <a:ext cx="1200150" cy="122120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4030980" y="657224"/>
            <a:ext cx="1200150" cy="122120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5734050" y="652779"/>
            <a:ext cx="1200150" cy="122120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819150" y="643164"/>
            <a:ext cx="367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AT</a:t>
            </a:r>
            <a:endParaRPr lang="en-US" sz="14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4438650" y="643164"/>
            <a:ext cx="450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AM</a:t>
            </a:r>
            <a:endParaRPr lang="en-US" sz="1400" dirty="0"/>
          </a:p>
        </p:txBody>
      </p:sp>
      <p:sp>
        <p:nvSpPr>
          <p:cNvPr id="117" name="TextBox 116"/>
          <p:cNvSpPr txBox="1"/>
          <p:nvPr/>
        </p:nvSpPr>
        <p:spPr>
          <a:xfrm>
            <a:off x="2590800" y="643164"/>
            <a:ext cx="360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ET</a:t>
            </a:r>
            <a:endParaRPr lang="en-US" sz="1400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6105525" y="643164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</a:t>
            </a:r>
            <a:endParaRPr lang="en-US" sz="1400" dirty="0"/>
          </a:p>
        </p:txBody>
      </p:sp>
      <p:sp>
        <p:nvSpPr>
          <p:cNvPr id="119" name="TextBox 118"/>
          <p:cNvSpPr txBox="1"/>
          <p:nvPr/>
        </p:nvSpPr>
        <p:spPr>
          <a:xfrm>
            <a:off x="1447799" y="404812"/>
            <a:ext cx="942975" cy="184666"/>
          </a:xfrm>
          <a:prstGeom prst="rect">
            <a:avLst/>
          </a:prstGeom>
          <a:noFill/>
          <a:ln w="19050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/>
              <a:t>comparison 1</a:t>
            </a:r>
            <a:endParaRPr lang="en-US" sz="1200" dirty="0"/>
          </a:p>
        </p:txBody>
      </p:sp>
      <p:sp>
        <p:nvSpPr>
          <p:cNvPr id="120" name="TextBox 119"/>
          <p:cNvSpPr txBox="1"/>
          <p:nvPr/>
        </p:nvSpPr>
        <p:spPr>
          <a:xfrm>
            <a:off x="5028785" y="404812"/>
            <a:ext cx="929680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/>
              <a:t>comparison 3</a:t>
            </a:r>
            <a:endParaRPr lang="en-US" sz="1200" dirty="0"/>
          </a:p>
        </p:txBody>
      </p:sp>
      <p:sp>
        <p:nvSpPr>
          <p:cNvPr id="123" name="Rectangle 122"/>
          <p:cNvSpPr/>
          <p:nvPr/>
        </p:nvSpPr>
        <p:spPr>
          <a:xfrm>
            <a:off x="7189138" y="1537245"/>
            <a:ext cx="1330747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dirty="0" smtClean="0"/>
              <a:t>AT:  adult thyroid</a:t>
            </a:r>
          </a:p>
          <a:p>
            <a:r>
              <a:rPr lang="en-US" sz="1000" dirty="0" smtClean="0"/>
              <a:t>ET:  embryonic  thyroid</a:t>
            </a:r>
          </a:p>
          <a:p>
            <a:r>
              <a:rPr lang="en-US" sz="1000" dirty="0" smtClean="0"/>
              <a:t>EM: embryonic mix </a:t>
            </a:r>
          </a:p>
          <a:p>
            <a:r>
              <a:rPr lang="en-US" sz="1000" dirty="0" smtClean="0"/>
              <a:t>AM: adult mix</a:t>
            </a:r>
          </a:p>
        </p:txBody>
      </p:sp>
    </p:spTree>
    <p:extLst>
      <p:ext uri="{BB962C8B-B14F-4D97-AF65-F5344CB8AC3E}">
        <p14:creationId xmlns:p14="http://schemas.microsoft.com/office/powerpoint/2010/main" val="223211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6200000">
            <a:off x="6730505" y="5525095"/>
            <a:ext cx="7906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median RLE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7202238" y="4665978"/>
            <a:ext cx="396262" cy="1887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800" dirty="0" smtClean="0"/>
              <a:t>0.15</a:t>
            </a:r>
          </a:p>
          <a:p>
            <a:pPr algn="r">
              <a:lnSpc>
                <a:spcPts val="2000"/>
              </a:lnSpc>
            </a:pPr>
            <a:r>
              <a:rPr lang="en-US" sz="800" dirty="0" smtClean="0"/>
              <a:t>0.1</a:t>
            </a:r>
          </a:p>
          <a:p>
            <a:pPr algn="r">
              <a:lnSpc>
                <a:spcPts val="2000"/>
              </a:lnSpc>
            </a:pPr>
            <a:r>
              <a:rPr lang="en-US" sz="800" dirty="0" smtClean="0"/>
              <a:t>0.5</a:t>
            </a:r>
          </a:p>
          <a:p>
            <a:pPr algn="r">
              <a:lnSpc>
                <a:spcPts val="2000"/>
              </a:lnSpc>
            </a:pPr>
            <a:r>
              <a:rPr lang="en-US" sz="800" dirty="0" smtClean="0"/>
              <a:t>0</a:t>
            </a:r>
          </a:p>
          <a:p>
            <a:pPr algn="r">
              <a:lnSpc>
                <a:spcPts val="2000"/>
              </a:lnSpc>
            </a:pPr>
            <a:r>
              <a:rPr lang="en-US" sz="800" dirty="0" smtClean="0"/>
              <a:t>-0.5</a:t>
            </a:r>
          </a:p>
          <a:p>
            <a:pPr algn="r">
              <a:lnSpc>
                <a:spcPts val="2000"/>
              </a:lnSpc>
            </a:pPr>
            <a:r>
              <a:rPr lang="en-US" sz="800" dirty="0" smtClean="0"/>
              <a:t>-0.1</a:t>
            </a:r>
          </a:p>
          <a:p>
            <a:pPr algn="r">
              <a:lnSpc>
                <a:spcPts val="2000"/>
              </a:lnSpc>
            </a:pPr>
            <a:r>
              <a:rPr lang="en-US" sz="800" dirty="0" smtClean="0"/>
              <a:t>-0.15</a:t>
            </a:r>
          </a:p>
        </p:txBody>
      </p:sp>
      <p:sp>
        <p:nvSpPr>
          <p:cNvPr id="11" name="ZoneTexte 87"/>
          <p:cNvSpPr txBox="1"/>
          <p:nvPr/>
        </p:nvSpPr>
        <p:spPr>
          <a:xfrm>
            <a:off x="7856198" y="0"/>
            <a:ext cx="4129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Supplementary Figure S1 (continued)</a:t>
            </a:r>
            <a:endParaRPr lang="en-US" b="1" u="sng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65849" y="4556760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RLE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1433" y="56138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E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3585024" y="0"/>
            <a:ext cx="373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H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2209800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F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3585024" y="2209800"/>
            <a:ext cx="261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I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4437467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G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3554034" y="4437467"/>
            <a:ext cx="282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J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6956311" y="4437467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K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1575889" y="259318"/>
            <a:ext cx="8063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% present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491678" y="2372542"/>
            <a:ext cx="1067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scaling factors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1501141" y="4564744"/>
            <a:ext cx="919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background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7213601" y="517803"/>
            <a:ext cx="4978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2696" y="4808220"/>
            <a:ext cx="2440157" cy="164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203" y="4793033"/>
            <a:ext cx="2704269" cy="1636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40865" y="2652250"/>
            <a:ext cx="2704269" cy="165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81084" y="505724"/>
            <a:ext cx="2658336" cy="165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9902" y="2644713"/>
            <a:ext cx="2681303" cy="1636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154" y="491490"/>
            <a:ext cx="2652595" cy="164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42" y="4786453"/>
            <a:ext cx="2658336" cy="1642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ectangle 41"/>
          <p:cNvSpPr/>
          <p:nvPr/>
        </p:nvSpPr>
        <p:spPr>
          <a:xfrm rot="16200000">
            <a:off x="-319613" y="5458540"/>
            <a:ext cx="15440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000" dirty="0" smtClean="0"/>
              <a:t>max </a:t>
            </a:r>
            <a:r>
              <a:rPr lang="en-US" sz="1000" dirty="0" err="1" smtClean="0"/>
              <a:t>backgr</a:t>
            </a:r>
            <a:r>
              <a:rPr lang="en-US" sz="1000" dirty="0" smtClean="0"/>
              <a:t>. intensity, </a:t>
            </a:r>
            <a:r>
              <a:rPr lang="en-US" sz="1000" dirty="0" err="1" smtClean="0"/>
              <a:t>a.u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sp>
        <p:nvSpPr>
          <p:cNvPr id="43" name="Rectangle 42"/>
          <p:cNvSpPr/>
          <p:nvPr/>
        </p:nvSpPr>
        <p:spPr>
          <a:xfrm rot="16200000">
            <a:off x="-261905" y="1188618"/>
            <a:ext cx="14285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000" dirty="0" smtClean="0"/>
              <a:t>% probes called present</a:t>
            </a:r>
            <a:endParaRPr lang="en-US" sz="1000" dirty="0"/>
          </a:p>
        </p:txBody>
      </p:sp>
      <p:sp>
        <p:nvSpPr>
          <p:cNvPr id="44" name="Rectangle 43"/>
          <p:cNvSpPr/>
          <p:nvPr/>
        </p:nvSpPr>
        <p:spPr>
          <a:xfrm rot="16200000">
            <a:off x="-9432" y="3290469"/>
            <a:ext cx="9236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000" dirty="0" smtClean="0"/>
              <a:t>scaling factors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 rot="16200000">
            <a:off x="3537028" y="1096090"/>
            <a:ext cx="7264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000" dirty="0" smtClean="0"/>
              <a:t>3'/ 5' ratio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5185312" y="2391229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GAPDH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5253439" y="259318"/>
            <a:ext cx="50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Actin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5242218" y="4557486"/>
            <a:ext cx="529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NUSE</a:t>
            </a:r>
            <a:endParaRPr 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917124" y="2102757"/>
            <a:ext cx="2156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AT                ET                EM               AM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4412956" y="2102757"/>
            <a:ext cx="2156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AT                ET                EM               AM</a:t>
            </a:r>
            <a:endParaRPr lang="en-US" sz="1000" dirty="0"/>
          </a:p>
        </p:txBody>
      </p:sp>
      <p:sp>
        <p:nvSpPr>
          <p:cNvPr id="56" name="TextBox 55"/>
          <p:cNvSpPr txBox="1"/>
          <p:nvPr/>
        </p:nvSpPr>
        <p:spPr>
          <a:xfrm>
            <a:off x="917124" y="4225470"/>
            <a:ext cx="2156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AT                ET                EM               AM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4412956" y="4225470"/>
            <a:ext cx="2156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AT                ET                EM               AM</a:t>
            </a:r>
            <a:endParaRPr lang="en-US" sz="1000" dirty="0"/>
          </a:p>
        </p:txBody>
      </p:sp>
      <p:sp>
        <p:nvSpPr>
          <p:cNvPr id="58" name="TextBox 57"/>
          <p:cNvSpPr txBox="1"/>
          <p:nvPr/>
        </p:nvSpPr>
        <p:spPr>
          <a:xfrm>
            <a:off x="917124" y="6384471"/>
            <a:ext cx="2156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AT                ET                EM               AM</a:t>
            </a:r>
            <a:endParaRPr lang="en-US" sz="1000" dirty="0"/>
          </a:p>
        </p:txBody>
      </p:sp>
      <p:sp>
        <p:nvSpPr>
          <p:cNvPr id="59" name="TextBox 58"/>
          <p:cNvSpPr txBox="1"/>
          <p:nvPr/>
        </p:nvSpPr>
        <p:spPr>
          <a:xfrm>
            <a:off x="4454049" y="6369956"/>
            <a:ext cx="2156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AT                ET                EM               AM</a:t>
            </a:r>
            <a:endParaRPr lang="en-US" sz="1000" dirty="0"/>
          </a:p>
        </p:txBody>
      </p:sp>
      <p:sp>
        <p:nvSpPr>
          <p:cNvPr id="60" name="TextBox 59"/>
          <p:cNvSpPr txBox="1"/>
          <p:nvPr/>
        </p:nvSpPr>
        <p:spPr>
          <a:xfrm>
            <a:off x="7712505" y="6384471"/>
            <a:ext cx="2156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AT                ET                EM               AM</a:t>
            </a:r>
            <a:endParaRPr lang="en-US" sz="1000" dirty="0"/>
          </a:p>
        </p:txBody>
      </p:sp>
      <p:sp>
        <p:nvSpPr>
          <p:cNvPr id="61" name="Rectangle 60"/>
          <p:cNvSpPr/>
          <p:nvPr/>
        </p:nvSpPr>
        <p:spPr>
          <a:xfrm rot="16200000">
            <a:off x="3537027" y="3286840"/>
            <a:ext cx="7264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000" dirty="0" smtClean="0"/>
              <a:t>3'/ 5' ratio</a:t>
            </a:r>
            <a:endParaRPr lang="en-US" sz="1000" dirty="0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3454473" y="5475565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median NUSE</a:t>
            </a:r>
            <a:endParaRPr lang="en-US" sz="1000" dirty="0"/>
          </a:p>
        </p:txBody>
      </p:sp>
      <p:sp>
        <p:nvSpPr>
          <p:cNvPr id="50" name="Oval 49"/>
          <p:cNvSpPr/>
          <p:nvPr/>
        </p:nvSpPr>
        <p:spPr>
          <a:xfrm>
            <a:off x="5888360" y="-239526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176392" y="890999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84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8254" y="1054114"/>
            <a:ext cx="4354747" cy="499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885" y="1050485"/>
            <a:ext cx="4349753" cy="500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340956"/>
            <a:ext cx="417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L 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543167" y="340956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M</a:t>
            </a:r>
            <a:endParaRPr lang="en-US" sz="28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4864012" y="3468827"/>
            <a:ext cx="158978" cy="130969"/>
            <a:chOff x="790360" y="2591782"/>
            <a:chExt cx="2857144" cy="1066249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790360" y="3655212"/>
              <a:ext cx="2844444" cy="2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803060" y="2591782"/>
              <a:ext cx="2844444" cy="2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Oval 16"/>
          <p:cNvSpPr/>
          <p:nvPr/>
        </p:nvSpPr>
        <p:spPr>
          <a:xfrm>
            <a:off x="5135893" y="-3051720"/>
            <a:ext cx="86409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711957" y="9477672"/>
            <a:ext cx="86409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5656444" y="1557815"/>
            <a:ext cx="380232" cy="4045271"/>
            <a:chOff x="10158864" y="1993900"/>
            <a:chExt cx="380232" cy="4045271"/>
          </a:xfrm>
        </p:grpSpPr>
        <p:sp>
          <p:nvSpPr>
            <p:cNvPr id="22" name="TextBox 21"/>
            <p:cNvSpPr txBox="1"/>
            <p:nvPr/>
          </p:nvSpPr>
          <p:spPr>
            <a:xfrm>
              <a:off x="10158864" y="1993900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1.8</a:t>
              </a:r>
              <a:endParaRPr lang="en-US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158864" y="2935968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1.6</a:t>
              </a:r>
              <a:endParaRPr 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158864" y="3878036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1.4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158864" y="4820104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1.2</a:t>
              </a:r>
              <a:endParaRPr lang="en-US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158864" y="5762172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1.0</a:t>
              </a:r>
              <a:endParaRPr lang="en-US" sz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94870" y="1355978"/>
            <a:ext cx="388248" cy="4377285"/>
            <a:chOff x="10120916" y="2108200"/>
            <a:chExt cx="388248" cy="4377285"/>
          </a:xfrm>
        </p:grpSpPr>
        <p:sp>
          <p:nvSpPr>
            <p:cNvPr id="28" name="TextBox 27"/>
            <p:cNvSpPr txBox="1"/>
            <p:nvPr/>
          </p:nvSpPr>
          <p:spPr>
            <a:xfrm>
              <a:off x="10167404" y="2108200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/>
                <a:t>10</a:t>
              </a:r>
              <a:endParaRPr 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245950" y="3114222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/>
                <a:t>5</a:t>
              </a:r>
              <a:endParaRPr 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245950" y="4145644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/>
                <a:t>0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199464" y="518976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/>
                <a:t>-5</a:t>
              </a:r>
              <a:endParaRPr 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120916" y="6208486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/>
                <a:t>-10</a:t>
              </a:r>
              <a:endParaRPr lang="en-US" sz="1200" dirty="0"/>
            </a:p>
          </p:txBody>
        </p:sp>
      </p:grpSp>
      <p:sp>
        <p:nvSpPr>
          <p:cNvPr id="34" name="TextBox 33"/>
          <p:cNvSpPr txBox="1"/>
          <p:nvPr/>
        </p:nvSpPr>
        <p:spPr>
          <a:xfrm rot="16200000">
            <a:off x="7988020" y="4155424"/>
            <a:ext cx="42351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700" dirty="0" smtClean="0"/>
              <a:t>AT 1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3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4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5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6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7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8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9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10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2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1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2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3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4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5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6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7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8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9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10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11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1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2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3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4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5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6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7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8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9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2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4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*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14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5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6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15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12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17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20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3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8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9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10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11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7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13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16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18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*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19</a:t>
            </a:r>
            <a:endParaRPr lang="en-US" sz="700" dirty="0"/>
          </a:p>
        </p:txBody>
      </p:sp>
      <p:sp>
        <p:nvSpPr>
          <p:cNvPr id="35" name="TextBox 34"/>
          <p:cNvSpPr txBox="1"/>
          <p:nvPr/>
        </p:nvSpPr>
        <p:spPr>
          <a:xfrm>
            <a:off x="6033138" y="737760"/>
            <a:ext cx="4281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NUSE plot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567783" y="694218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RLE plot</a:t>
            </a:r>
            <a:endParaRPr lang="en-US" sz="1400" dirty="0"/>
          </a:p>
        </p:txBody>
      </p:sp>
      <p:sp>
        <p:nvSpPr>
          <p:cNvPr id="40" name="Rectangle 39"/>
          <p:cNvSpPr/>
          <p:nvPr/>
        </p:nvSpPr>
        <p:spPr>
          <a:xfrm>
            <a:off x="10216234" y="6049162"/>
            <a:ext cx="7008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 smtClean="0"/>
              <a:t>AM * </a:t>
            </a:r>
            <a:r>
              <a:rPr lang="en-US" sz="700" dirty="0" err="1" smtClean="0"/>
              <a:t>Fet.Br</a:t>
            </a:r>
            <a:endParaRPr lang="en-US" sz="700" dirty="0" smtClean="0"/>
          </a:p>
          <a:p>
            <a:r>
              <a:rPr lang="en-US" sz="700" dirty="0" smtClean="0"/>
              <a:t>AM **Thyroid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2539720" y="4152884"/>
            <a:ext cx="42351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700" dirty="0" smtClean="0"/>
              <a:t>AT 1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3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4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5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6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7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8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9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10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AT 2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1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2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3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4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5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6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7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8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9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10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ET 11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1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2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3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4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5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6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7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8 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EM 9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2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4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*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14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5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6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15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12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17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20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3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8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9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10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11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7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13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16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18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*</a:t>
            </a:r>
          </a:p>
          <a:p>
            <a:pPr>
              <a:lnSpc>
                <a:spcPts val="600"/>
              </a:lnSpc>
            </a:pPr>
            <a:r>
              <a:rPr lang="en-US" sz="700" dirty="0" smtClean="0"/>
              <a:t>AM 19</a:t>
            </a:r>
            <a:endParaRPr lang="en-US" sz="7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02570" y="1095693"/>
            <a:ext cx="180918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TextBox 41"/>
          <p:cNvSpPr txBox="1"/>
          <p:nvPr/>
        </p:nvSpPr>
        <p:spPr>
          <a:xfrm>
            <a:off x="1520646" y="6340793"/>
            <a:ext cx="816294" cy="14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 anchor="ctr">
            <a:spAutoFit/>
          </a:bodyPr>
          <a:lstStyle/>
          <a:p>
            <a:pPr algn="ctr"/>
            <a:r>
              <a:rPr lang="en-US" sz="800" dirty="0" smtClean="0"/>
              <a:t>ET</a:t>
            </a:r>
            <a:endParaRPr lang="en-US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2335986" y="6340793"/>
            <a:ext cx="691992" cy="14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 anchor="ctr">
            <a:spAutoFit/>
          </a:bodyPr>
          <a:lstStyle/>
          <a:p>
            <a:pPr algn="ctr"/>
            <a:r>
              <a:rPr lang="en-US" sz="800" smtClean="0"/>
              <a:t>EM</a:t>
            </a:r>
            <a:endParaRPr lang="en-US" sz="800"/>
          </a:p>
        </p:txBody>
      </p:sp>
      <p:sp>
        <p:nvSpPr>
          <p:cNvPr id="44" name="TextBox 43"/>
          <p:cNvSpPr txBox="1"/>
          <p:nvPr/>
        </p:nvSpPr>
        <p:spPr>
          <a:xfrm>
            <a:off x="758646" y="6340793"/>
            <a:ext cx="763905" cy="14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 anchor="ctr">
            <a:spAutoFit/>
          </a:bodyPr>
          <a:lstStyle/>
          <a:p>
            <a:pPr algn="ctr"/>
            <a:r>
              <a:rPr lang="en-US" sz="800" smtClean="0"/>
              <a:t>AT</a:t>
            </a:r>
            <a:endParaRPr lang="en-US" sz="800"/>
          </a:p>
        </p:txBody>
      </p:sp>
      <p:sp>
        <p:nvSpPr>
          <p:cNvPr id="45" name="TextBox 44"/>
          <p:cNvSpPr txBox="1"/>
          <p:nvPr/>
        </p:nvSpPr>
        <p:spPr>
          <a:xfrm>
            <a:off x="3029406" y="6340793"/>
            <a:ext cx="1679127" cy="14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 anchor="ctr">
            <a:spAutoFit/>
          </a:bodyPr>
          <a:lstStyle/>
          <a:p>
            <a:pPr algn="ctr"/>
            <a:r>
              <a:rPr lang="en-US" sz="800" smtClean="0"/>
              <a:t>AM</a:t>
            </a:r>
            <a:endParaRPr lang="en-US" sz="800"/>
          </a:p>
        </p:txBody>
      </p:sp>
      <p:sp>
        <p:nvSpPr>
          <p:cNvPr id="48" name="TextBox 47"/>
          <p:cNvSpPr txBox="1"/>
          <p:nvPr/>
        </p:nvSpPr>
        <p:spPr>
          <a:xfrm>
            <a:off x="7022237" y="0"/>
            <a:ext cx="4129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Supplementary Figure S1 (continued)</a:t>
            </a:r>
            <a:endParaRPr lang="en-US" sz="2000" b="1" u="sng" dirty="0"/>
          </a:p>
        </p:txBody>
      </p:sp>
      <p:sp>
        <p:nvSpPr>
          <p:cNvPr id="39" name="Rectangle 38"/>
          <p:cNvSpPr/>
          <p:nvPr/>
        </p:nvSpPr>
        <p:spPr>
          <a:xfrm rot="16200000">
            <a:off x="-743985" y="3411574"/>
            <a:ext cx="18861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1400" dirty="0" smtClean="0"/>
              <a:t>Relative Log Expression</a:t>
            </a:r>
            <a:endParaRPr lang="en-US" sz="1400" dirty="0"/>
          </a:p>
        </p:txBody>
      </p:sp>
      <p:sp>
        <p:nvSpPr>
          <p:cNvPr id="49" name="Rectangle 48"/>
          <p:cNvSpPr/>
          <p:nvPr/>
        </p:nvSpPr>
        <p:spPr>
          <a:xfrm rot="16200000">
            <a:off x="4188755" y="3459791"/>
            <a:ext cx="28326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1400" dirty="0" err="1" smtClean="0"/>
              <a:t>Normalized</a:t>
            </a:r>
            <a:r>
              <a:rPr lang="fr-BE" sz="1400" dirty="0" smtClean="0"/>
              <a:t> </a:t>
            </a:r>
            <a:r>
              <a:rPr lang="fr-BE" sz="1400" dirty="0" err="1" smtClean="0"/>
              <a:t>Unscaled</a:t>
            </a:r>
            <a:r>
              <a:rPr lang="fr-BE" sz="1400" dirty="0" smtClean="0"/>
              <a:t> Standard </a:t>
            </a:r>
            <a:r>
              <a:rPr lang="fr-BE" sz="1400" dirty="0" err="1" smtClean="0"/>
              <a:t>Error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 rot="5400000">
            <a:off x="4620821" y="2720385"/>
            <a:ext cx="774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QC cutoff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996091" y="3327836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0.25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954212" y="3458037"/>
            <a:ext cx="5052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-0.25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961076" y="3596621"/>
            <a:ext cx="0" cy="288925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-229457" y="1895476"/>
            <a:ext cx="2199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-</a:t>
            </a:r>
            <a:endParaRPr lang="en-US" sz="900" dirty="0"/>
          </a:p>
        </p:txBody>
      </p:sp>
      <p:sp>
        <p:nvSpPr>
          <p:cNvPr id="59" name="TextBox 58"/>
          <p:cNvSpPr txBox="1"/>
          <p:nvPr/>
        </p:nvSpPr>
        <p:spPr>
          <a:xfrm>
            <a:off x="-229457" y="1630760"/>
            <a:ext cx="2199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-</a:t>
            </a:r>
            <a:endParaRPr lang="en-US" sz="900" dirty="0"/>
          </a:p>
        </p:txBody>
      </p:sp>
      <p:sp>
        <p:nvSpPr>
          <p:cNvPr id="60" name="TextBox 59"/>
          <p:cNvSpPr txBox="1"/>
          <p:nvPr/>
        </p:nvSpPr>
        <p:spPr>
          <a:xfrm>
            <a:off x="-229458" y="1886744"/>
            <a:ext cx="2199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-</a:t>
            </a:r>
            <a:endParaRPr lang="en-US" sz="900" dirty="0"/>
          </a:p>
        </p:txBody>
      </p:sp>
      <p:sp>
        <p:nvSpPr>
          <p:cNvPr id="61" name="TextBox 60"/>
          <p:cNvSpPr txBox="1"/>
          <p:nvPr/>
        </p:nvSpPr>
        <p:spPr>
          <a:xfrm>
            <a:off x="-219932" y="2663428"/>
            <a:ext cx="2199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-</a:t>
            </a:r>
            <a:endParaRPr lang="en-US" sz="900" dirty="0"/>
          </a:p>
        </p:txBody>
      </p:sp>
      <p:sp>
        <p:nvSpPr>
          <p:cNvPr id="62" name="TextBox 61"/>
          <p:cNvSpPr txBox="1"/>
          <p:nvPr/>
        </p:nvSpPr>
        <p:spPr>
          <a:xfrm>
            <a:off x="-219932" y="2398713"/>
            <a:ext cx="2199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-</a:t>
            </a:r>
            <a:endParaRPr lang="en-US" sz="900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4967426" y="3218796"/>
            <a:ext cx="908" cy="24765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4614471" y="4111035"/>
            <a:ext cx="774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QC cutoff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 rot="5400000">
            <a:off x="10083998" y="4265069"/>
            <a:ext cx="774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QC cutoff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10430603" y="4763480"/>
            <a:ext cx="908" cy="24765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0314852" y="4994076"/>
            <a:ext cx="273594" cy="6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-304800" y="68580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935200" y="6340793"/>
            <a:ext cx="816294" cy="14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 anchor="ctr">
            <a:spAutoFit/>
          </a:bodyPr>
          <a:lstStyle/>
          <a:p>
            <a:pPr algn="ctr"/>
            <a:r>
              <a:rPr lang="en-US" sz="800" dirty="0" smtClean="0"/>
              <a:t>ET</a:t>
            </a:r>
            <a:endParaRPr lang="en-US" sz="800" dirty="0"/>
          </a:p>
        </p:txBody>
      </p:sp>
      <p:sp>
        <p:nvSpPr>
          <p:cNvPr id="78" name="TextBox 77"/>
          <p:cNvSpPr txBox="1"/>
          <p:nvPr/>
        </p:nvSpPr>
        <p:spPr>
          <a:xfrm>
            <a:off x="7750540" y="6340793"/>
            <a:ext cx="691992" cy="14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 anchor="ctr">
            <a:spAutoFit/>
          </a:bodyPr>
          <a:lstStyle/>
          <a:p>
            <a:pPr algn="ctr"/>
            <a:r>
              <a:rPr lang="en-US" sz="800" smtClean="0"/>
              <a:t>EM</a:t>
            </a:r>
            <a:endParaRPr lang="en-US" sz="800"/>
          </a:p>
        </p:txBody>
      </p:sp>
      <p:sp>
        <p:nvSpPr>
          <p:cNvPr id="79" name="TextBox 78"/>
          <p:cNvSpPr txBox="1"/>
          <p:nvPr/>
        </p:nvSpPr>
        <p:spPr>
          <a:xfrm>
            <a:off x="6173200" y="6340793"/>
            <a:ext cx="763905" cy="14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 anchor="ctr">
            <a:spAutoFit/>
          </a:bodyPr>
          <a:lstStyle/>
          <a:p>
            <a:pPr algn="ctr"/>
            <a:r>
              <a:rPr lang="en-US" sz="800" smtClean="0"/>
              <a:t>AT</a:t>
            </a:r>
            <a:endParaRPr lang="en-US" sz="800"/>
          </a:p>
        </p:txBody>
      </p:sp>
      <p:sp>
        <p:nvSpPr>
          <p:cNvPr id="80" name="TextBox 79"/>
          <p:cNvSpPr txBox="1"/>
          <p:nvPr/>
        </p:nvSpPr>
        <p:spPr>
          <a:xfrm>
            <a:off x="8443960" y="6340793"/>
            <a:ext cx="1679127" cy="14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 anchor="ctr">
            <a:spAutoFit/>
          </a:bodyPr>
          <a:lstStyle/>
          <a:p>
            <a:pPr algn="ctr"/>
            <a:r>
              <a:rPr lang="en-US" sz="800" smtClean="0"/>
              <a:t>AM</a:t>
            </a:r>
            <a:endParaRPr lang="en-US" sz="800"/>
          </a:p>
        </p:txBody>
      </p:sp>
      <p:sp>
        <p:nvSpPr>
          <p:cNvPr id="81" name="Rectangle 80"/>
          <p:cNvSpPr/>
          <p:nvPr/>
        </p:nvSpPr>
        <p:spPr>
          <a:xfrm>
            <a:off x="10613079" y="1584319"/>
            <a:ext cx="144235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/>
              <a:t>EM: embryonic mix </a:t>
            </a:r>
          </a:p>
        </p:txBody>
      </p:sp>
      <p:sp>
        <p:nvSpPr>
          <p:cNvPr id="82" name="Rectangle 81"/>
          <p:cNvSpPr/>
          <p:nvPr/>
        </p:nvSpPr>
        <p:spPr>
          <a:xfrm>
            <a:off x="10613080" y="1825936"/>
            <a:ext cx="153190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/>
              <a:t>AM: adult mix</a:t>
            </a:r>
            <a:endParaRPr lang="en-US" sz="1200" dirty="0"/>
          </a:p>
        </p:txBody>
      </p:sp>
      <p:sp>
        <p:nvSpPr>
          <p:cNvPr id="83" name="Rectangle 82"/>
          <p:cNvSpPr/>
          <p:nvPr/>
        </p:nvSpPr>
        <p:spPr>
          <a:xfrm>
            <a:off x="10613080" y="1342702"/>
            <a:ext cx="157892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/>
              <a:t>ET:  embryonic  thyroid </a:t>
            </a:r>
          </a:p>
        </p:txBody>
      </p:sp>
      <p:sp>
        <p:nvSpPr>
          <p:cNvPr id="84" name="Rectangle 83"/>
          <p:cNvSpPr/>
          <p:nvPr/>
        </p:nvSpPr>
        <p:spPr>
          <a:xfrm>
            <a:off x="10613080" y="1101085"/>
            <a:ext cx="151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/>
              <a:t>AT:  adult thyroid</a:t>
            </a:r>
          </a:p>
        </p:txBody>
      </p:sp>
      <p:sp>
        <p:nvSpPr>
          <p:cNvPr id="85" name="Rectangle 84"/>
          <p:cNvSpPr/>
          <p:nvPr/>
        </p:nvSpPr>
        <p:spPr>
          <a:xfrm>
            <a:off x="4787165" y="6041905"/>
            <a:ext cx="7008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 smtClean="0"/>
              <a:t>AM * </a:t>
            </a:r>
            <a:r>
              <a:rPr lang="en-US" sz="700" dirty="0" err="1" smtClean="0"/>
              <a:t>Fet.Br</a:t>
            </a:r>
            <a:endParaRPr lang="en-US" sz="700" dirty="0" smtClean="0"/>
          </a:p>
          <a:p>
            <a:r>
              <a:rPr lang="en-US" sz="700" dirty="0" smtClean="0"/>
              <a:t>AM **Thyroid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0584816" y="4859094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1.1</a:t>
            </a:r>
          </a:p>
        </p:txBody>
      </p:sp>
    </p:spTree>
    <p:extLst>
      <p:ext uri="{BB962C8B-B14F-4D97-AF65-F5344CB8AC3E}">
        <p14:creationId xmlns:p14="http://schemas.microsoft.com/office/powerpoint/2010/main" val="1086149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25409" y="5997714"/>
            <a:ext cx="16357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smtClean="0"/>
              <a:t>differentially expressed (DE) </a:t>
            </a:r>
          </a:p>
          <a:p>
            <a:pPr algn="ctr"/>
            <a:r>
              <a:rPr lang="en-US" sz="1000" smtClean="0"/>
              <a:t>and downregulated: </a:t>
            </a:r>
          </a:p>
          <a:p>
            <a:pPr algn="ctr"/>
            <a:r>
              <a:rPr lang="en-US" sz="1000" smtClean="0"/>
              <a:t>adj.p-value &lt; 0.05</a:t>
            </a:r>
          </a:p>
          <a:p>
            <a:pPr algn="ctr"/>
            <a:r>
              <a:rPr lang="en-US" sz="1000" smtClean="0"/>
              <a:t>log2FC &lt; -1</a:t>
            </a:r>
            <a:endParaRPr lang="en-US" sz="100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5885" y="1048022"/>
            <a:ext cx="1320391" cy="737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9657" y="2360318"/>
            <a:ext cx="686085" cy="718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2158" y="2360318"/>
            <a:ext cx="692558" cy="731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5807187" y="1153550"/>
            <a:ext cx="17213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smtClean="0"/>
              <a:t>total annotated genes analyzed on the microarray; </a:t>
            </a:r>
            <a:endParaRPr lang="en-US" sz="1000"/>
          </a:p>
        </p:txBody>
      </p:sp>
      <p:sp>
        <p:nvSpPr>
          <p:cNvPr id="14" name="Rectangle 13"/>
          <p:cNvSpPr/>
          <p:nvPr/>
        </p:nvSpPr>
        <p:spPr>
          <a:xfrm>
            <a:off x="3201891" y="2378012"/>
            <a:ext cx="87876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/>
              <a:t>total </a:t>
            </a:r>
          </a:p>
          <a:p>
            <a:r>
              <a:rPr lang="en-US" sz="1000" smtClean="0"/>
              <a:t>upregulated  </a:t>
            </a:r>
          </a:p>
          <a:p>
            <a:r>
              <a:rPr lang="en-US" sz="1000" smtClean="0"/>
              <a:t>log2FC &gt; 0</a:t>
            </a:r>
            <a:endParaRPr lang="en-US" sz="1000"/>
          </a:p>
        </p:txBody>
      </p:sp>
      <p:sp>
        <p:nvSpPr>
          <p:cNvPr id="15" name="Rectangle 14"/>
          <p:cNvSpPr/>
          <p:nvPr/>
        </p:nvSpPr>
        <p:spPr>
          <a:xfrm>
            <a:off x="6199974" y="2396153"/>
            <a:ext cx="103746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/>
              <a:t>total </a:t>
            </a:r>
          </a:p>
          <a:p>
            <a:r>
              <a:rPr lang="en-US" sz="1000" smtClean="0"/>
              <a:t>downregulated  </a:t>
            </a:r>
          </a:p>
          <a:p>
            <a:r>
              <a:rPr lang="en-US" sz="1000" smtClean="0"/>
              <a:t>log2FC &lt; 0</a:t>
            </a:r>
            <a:endParaRPr lang="en-US" sz="1000"/>
          </a:p>
        </p:txBody>
      </p:sp>
      <p:sp>
        <p:nvSpPr>
          <p:cNvPr id="16" name="Rectangle 15"/>
          <p:cNvSpPr/>
          <p:nvPr/>
        </p:nvSpPr>
        <p:spPr>
          <a:xfrm>
            <a:off x="1488813" y="4690499"/>
            <a:ext cx="1111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smtClean="0"/>
              <a:t>significant </a:t>
            </a:r>
          </a:p>
          <a:p>
            <a:pPr algn="r"/>
            <a:r>
              <a:rPr lang="en-US" sz="1000" smtClean="0"/>
              <a:t>and upregulated</a:t>
            </a:r>
          </a:p>
          <a:p>
            <a:pPr algn="r"/>
            <a:r>
              <a:rPr lang="en-US" sz="1000" smtClean="0"/>
              <a:t>adj.p-value &lt; 0.05</a:t>
            </a:r>
          </a:p>
          <a:p>
            <a:pPr algn="r"/>
            <a:r>
              <a:rPr lang="en-US" sz="1000" smtClean="0"/>
              <a:t>log2FC &gt; 0</a:t>
            </a:r>
            <a:endParaRPr lang="en-US" sz="1000"/>
          </a:p>
        </p:txBody>
      </p:sp>
      <p:sp>
        <p:nvSpPr>
          <p:cNvPr id="17" name="Rectangle 16"/>
          <p:cNvSpPr/>
          <p:nvPr/>
        </p:nvSpPr>
        <p:spPr>
          <a:xfrm>
            <a:off x="911859" y="5997714"/>
            <a:ext cx="1652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smtClean="0"/>
              <a:t>differentially expressed (DE) </a:t>
            </a:r>
          </a:p>
          <a:p>
            <a:pPr algn="ctr"/>
            <a:r>
              <a:rPr lang="en-US" sz="1000" smtClean="0"/>
              <a:t>and upregulated </a:t>
            </a:r>
          </a:p>
          <a:p>
            <a:pPr algn="ctr"/>
            <a:r>
              <a:rPr lang="en-US" sz="1000" smtClean="0"/>
              <a:t>adj.p-value &lt; 0.05</a:t>
            </a:r>
          </a:p>
          <a:p>
            <a:pPr algn="ctr"/>
            <a:r>
              <a:rPr lang="en-US" sz="1000" smtClean="0"/>
              <a:t>log2FC &gt; 1</a:t>
            </a:r>
            <a:endParaRPr lang="en-US" sz="1000"/>
          </a:p>
        </p:txBody>
      </p:sp>
      <p:sp>
        <p:nvSpPr>
          <p:cNvPr id="18" name="Rectangle 17"/>
          <p:cNvSpPr/>
          <p:nvPr/>
        </p:nvSpPr>
        <p:spPr>
          <a:xfrm>
            <a:off x="4189639" y="3952537"/>
            <a:ext cx="1982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smtClean="0"/>
              <a:t>not differentially expressed  (nDE) </a:t>
            </a:r>
          </a:p>
          <a:p>
            <a:pPr algn="ctr"/>
            <a:r>
              <a:rPr lang="en-US" sz="1000" smtClean="0"/>
              <a:t>loc.FDR &gt; 0.95</a:t>
            </a:r>
            <a:endParaRPr lang="en-US" sz="1000"/>
          </a:p>
        </p:txBody>
      </p:sp>
      <p:sp>
        <p:nvSpPr>
          <p:cNvPr id="19" name="TextBox 18"/>
          <p:cNvSpPr txBox="1"/>
          <p:nvPr/>
        </p:nvSpPr>
        <p:spPr>
          <a:xfrm>
            <a:off x="7848146" y="4680314"/>
            <a:ext cx="1233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/>
              <a:t>significant </a:t>
            </a:r>
          </a:p>
          <a:p>
            <a:r>
              <a:rPr lang="en-US" sz="1000" smtClean="0"/>
              <a:t>and downregulated </a:t>
            </a:r>
          </a:p>
          <a:p>
            <a:r>
              <a:rPr lang="en-US" sz="1000" smtClean="0"/>
              <a:t>adj.p-value &lt; 0.05</a:t>
            </a:r>
          </a:p>
          <a:p>
            <a:r>
              <a:rPr lang="en-US" sz="1000" smtClean="0"/>
              <a:t>log2FC &lt; 0</a:t>
            </a:r>
          </a:p>
        </p:txBody>
      </p:sp>
      <p:cxnSp>
        <p:nvCxnSpPr>
          <p:cNvPr id="24" name="Shape 23"/>
          <p:cNvCxnSpPr>
            <a:stCxn id="4" idx="2"/>
            <a:endCxn id="34818" idx="0"/>
          </p:cNvCxnSpPr>
          <p:nvPr/>
        </p:nvCxnSpPr>
        <p:spPr>
          <a:xfrm rot="5400000">
            <a:off x="3748197" y="2995092"/>
            <a:ext cx="570831" cy="7381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hape 25"/>
          <p:cNvCxnSpPr>
            <a:stCxn id="5" idx="2"/>
            <a:endCxn id="34819" idx="0"/>
          </p:cNvCxnSpPr>
          <p:nvPr/>
        </p:nvCxnSpPr>
        <p:spPr>
          <a:xfrm rot="16200000" flipH="1">
            <a:off x="5983085" y="2977062"/>
            <a:ext cx="557885" cy="7871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1215" y="3649596"/>
            <a:ext cx="686617" cy="725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9040" y="3649596"/>
            <a:ext cx="693156" cy="73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Shape 29"/>
          <p:cNvCxnSpPr>
            <a:stCxn id="34818" idx="2"/>
            <a:endCxn id="34828" idx="0"/>
          </p:cNvCxnSpPr>
          <p:nvPr/>
        </p:nvCxnSpPr>
        <p:spPr>
          <a:xfrm rot="5400000">
            <a:off x="3000796" y="4194228"/>
            <a:ext cx="482509" cy="8449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32"/>
          <p:cNvCxnSpPr>
            <a:stCxn id="4" idx="2"/>
            <a:endCxn id="34832" idx="0"/>
          </p:cNvCxnSpPr>
          <p:nvPr/>
        </p:nvCxnSpPr>
        <p:spPr>
          <a:xfrm rot="16200000" flipH="1">
            <a:off x="4486173" y="2995292"/>
            <a:ext cx="570831" cy="7377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hape 47"/>
          <p:cNvCxnSpPr>
            <a:stCxn id="34818" idx="2"/>
            <a:endCxn id="34826" idx="0"/>
          </p:cNvCxnSpPr>
          <p:nvPr/>
        </p:nvCxnSpPr>
        <p:spPr>
          <a:xfrm rot="16200000" flipH="1">
            <a:off x="3925936" y="4114036"/>
            <a:ext cx="482509" cy="10053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34819" idx="2"/>
            <a:endCxn id="34827" idx="0"/>
          </p:cNvCxnSpPr>
          <p:nvPr/>
        </p:nvCxnSpPr>
        <p:spPr>
          <a:xfrm rot="5400000">
            <a:off x="5863909" y="4066248"/>
            <a:ext cx="475970" cy="11074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34819" idx="2"/>
            <a:endCxn id="34830" idx="0"/>
          </p:cNvCxnSpPr>
          <p:nvPr/>
        </p:nvCxnSpPr>
        <p:spPr>
          <a:xfrm rot="16200000" flipH="1">
            <a:off x="6885062" y="4152542"/>
            <a:ext cx="475970" cy="93485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07546" y="5753962"/>
            <a:ext cx="454290" cy="45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55183" y="5753962"/>
            <a:ext cx="457926" cy="45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2" name="Elbow Connector 71"/>
          <p:cNvCxnSpPr>
            <a:stCxn id="34830" idx="2"/>
            <a:endCxn id="34821" idx="0"/>
          </p:cNvCxnSpPr>
          <p:nvPr/>
        </p:nvCxnSpPr>
        <p:spPr>
          <a:xfrm rot="5400000">
            <a:off x="6734595" y="4898080"/>
            <a:ext cx="455978" cy="12557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34830" idx="2"/>
            <a:endCxn id="34831" idx="0"/>
          </p:cNvCxnSpPr>
          <p:nvPr/>
        </p:nvCxnSpPr>
        <p:spPr>
          <a:xfrm rot="16200000" flipH="1">
            <a:off x="7866670" y="5021791"/>
            <a:ext cx="455978" cy="10083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stCxn id="34828" idx="2"/>
            <a:endCxn id="34823" idx="0"/>
          </p:cNvCxnSpPr>
          <p:nvPr/>
        </p:nvCxnSpPr>
        <p:spPr>
          <a:xfrm rot="16200000" flipH="1">
            <a:off x="3166860" y="4936675"/>
            <a:ext cx="470003" cy="11645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34828" idx="2"/>
            <a:endCxn id="34829" idx="0"/>
          </p:cNvCxnSpPr>
          <p:nvPr/>
        </p:nvCxnSpPr>
        <p:spPr>
          <a:xfrm rot="5400000">
            <a:off x="2030356" y="4964741"/>
            <a:ext cx="470003" cy="11084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597149" y="5732054"/>
            <a:ext cx="117532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mtClean="0"/>
              <a:t>gray zone genes</a:t>
            </a:r>
          </a:p>
          <a:p>
            <a:pPr algn="ctr"/>
            <a:r>
              <a:rPr lang="en-US" sz="1000" smtClean="0"/>
              <a:t>adj.p-value &gt;= 0.05</a:t>
            </a:r>
          </a:p>
          <a:p>
            <a:pPr algn="ctr"/>
            <a:r>
              <a:rPr lang="en-US" sz="1000" smtClean="0"/>
              <a:t>log2FC: any value</a:t>
            </a:r>
            <a:endParaRPr lang="en-US" sz="1000"/>
          </a:p>
        </p:txBody>
      </p:sp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32551" y="4857957"/>
            <a:ext cx="674609" cy="723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09221" y="4857957"/>
            <a:ext cx="677897" cy="72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9" name="Elbow Connector 98"/>
          <p:cNvCxnSpPr>
            <a:stCxn id="5" idx="2"/>
            <a:endCxn id="34832" idx="0"/>
          </p:cNvCxnSpPr>
          <p:nvPr/>
        </p:nvCxnSpPr>
        <p:spPr>
          <a:xfrm rot="5400000">
            <a:off x="5225515" y="3006673"/>
            <a:ext cx="557885" cy="7279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3" idx="2"/>
            <a:endCxn id="4" idx="0"/>
          </p:cNvCxnSpPr>
          <p:nvPr/>
        </p:nvCxnSpPr>
        <p:spPr>
          <a:xfrm rot="5400000">
            <a:off x="4472176" y="1716412"/>
            <a:ext cx="574431" cy="7133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/>
          <p:cNvCxnSpPr>
            <a:stCxn id="3" idx="2"/>
            <a:endCxn id="5" idx="0"/>
          </p:cNvCxnSpPr>
          <p:nvPr/>
        </p:nvCxnSpPr>
        <p:spPr>
          <a:xfrm rot="16200000" flipH="1">
            <a:off x="5205044" y="1696924"/>
            <a:ext cx="574431" cy="7523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/>
          <p:cNvSpPr/>
          <p:nvPr/>
        </p:nvSpPr>
        <p:spPr>
          <a:xfrm>
            <a:off x="3401061" y="6305490"/>
            <a:ext cx="11645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err="1" smtClean="0"/>
              <a:t>adj.p</a:t>
            </a:r>
            <a:r>
              <a:rPr lang="en-US" sz="1000" dirty="0" smtClean="0"/>
              <a:t>-value &lt; 0.05</a:t>
            </a:r>
          </a:p>
          <a:p>
            <a:pPr algn="ctr"/>
            <a:r>
              <a:rPr lang="en-US" sz="1000" dirty="0" smtClean="0"/>
              <a:t>0 &lt; log2FC &lt; 1</a:t>
            </a:r>
            <a:endParaRPr lang="en-US" sz="1000" dirty="0"/>
          </a:p>
        </p:txBody>
      </p:sp>
      <p:sp>
        <p:nvSpPr>
          <p:cNvPr id="158" name="Rectangle 157"/>
          <p:cNvSpPr/>
          <p:nvPr/>
        </p:nvSpPr>
        <p:spPr>
          <a:xfrm>
            <a:off x="5747385" y="6305490"/>
            <a:ext cx="13125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smtClean="0"/>
              <a:t>adj.p-value &lt; 0.05</a:t>
            </a:r>
          </a:p>
          <a:p>
            <a:pPr algn="ctr"/>
            <a:r>
              <a:rPr lang="en-US" sz="1000" smtClean="0"/>
              <a:t>-1 &lt; log2FC &lt; 0</a:t>
            </a:r>
            <a:endParaRPr lang="en-US" sz="1000"/>
          </a:p>
        </p:txBody>
      </p:sp>
      <p:sp>
        <p:nvSpPr>
          <p:cNvPr id="159" name="Rectangle 158"/>
          <p:cNvSpPr/>
          <p:nvPr/>
        </p:nvSpPr>
        <p:spPr>
          <a:xfrm>
            <a:off x="6984652" y="3824177"/>
            <a:ext cx="925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/>
              <a:t>loc.FDR &lt; 0.95</a:t>
            </a:r>
          </a:p>
          <a:p>
            <a:r>
              <a:rPr lang="en-US" sz="1000" smtClean="0"/>
              <a:t>log2FC &lt; 0</a:t>
            </a:r>
            <a:endParaRPr lang="en-US" sz="1000"/>
          </a:p>
        </p:txBody>
      </p:sp>
      <p:sp>
        <p:nvSpPr>
          <p:cNvPr id="160" name="Rectangle 159"/>
          <p:cNvSpPr/>
          <p:nvPr/>
        </p:nvSpPr>
        <p:spPr>
          <a:xfrm>
            <a:off x="2427711" y="3817283"/>
            <a:ext cx="925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/>
              <a:t>loc.FDR &lt; 0.95</a:t>
            </a:r>
          </a:p>
          <a:p>
            <a:r>
              <a:rPr lang="en-US" sz="1000" smtClean="0"/>
              <a:t>log2FC &gt; 0</a:t>
            </a:r>
            <a:endParaRPr lang="en-US" sz="1000"/>
          </a:p>
        </p:txBody>
      </p:sp>
      <p:pic>
        <p:nvPicPr>
          <p:cNvPr id="3482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06575" y="4857957"/>
            <a:ext cx="426002" cy="42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61527" y="5753962"/>
            <a:ext cx="299219" cy="30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0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70463" y="4857957"/>
            <a:ext cx="440027" cy="440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6272" y="5753962"/>
            <a:ext cx="285137" cy="288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2" name="Picture 1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987230" y="3649596"/>
            <a:ext cx="306492" cy="30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5" name="Left Brace 304"/>
          <p:cNvSpPr/>
          <p:nvPr/>
        </p:nvSpPr>
        <p:spPr>
          <a:xfrm rot="16200000">
            <a:off x="5040842" y="4955648"/>
            <a:ext cx="141504" cy="1488756"/>
          </a:xfrm>
          <a:prstGeom prst="leftBrace">
            <a:avLst>
              <a:gd name="adj1" fmla="val 9495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pSp>
        <p:nvGrpSpPr>
          <p:cNvPr id="424" name="Group 423"/>
          <p:cNvGrpSpPr/>
          <p:nvPr/>
        </p:nvGrpSpPr>
        <p:grpSpPr>
          <a:xfrm>
            <a:off x="85725" y="3131820"/>
            <a:ext cx="1219200" cy="400110"/>
            <a:chOff x="0" y="2773680"/>
            <a:chExt cx="1219200" cy="400110"/>
          </a:xfrm>
        </p:grpSpPr>
        <p:cxnSp>
          <p:nvCxnSpPr>
            <p:cNvPr id="337" name="Straight Connector 336"/>
            <p:cNvCxnSpPr/>
            <p:nvPr/>
          </p:nvCxnSpPr>
          <p:spPr>
            <a:xfrm>
              <a:off x="0" y="2964180"/>
              <a:ext cx="12192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9" name="TextBox 338"/>
            <p:cNvSpPr txBox="1"/>
            <p:nvPr/>
          </p:nvSpPr>
          <p:spPr>
            <a:xfrm>
              <a:off x="0" y="2773680"/>
              <a:ext cx="8787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local FDR </a:t>
              </a:r>
            </a:p>
            <a:p>
              <a:r>
                <a:rPr lang="en-US" sz="1000" smtClean="0"/>
                <a:t>cutoff: &lt; 0.95</a:t>
              </a:r>
              <a:endParaRPr lang="en-US" sz="1000"/>
            </a:p>
          </p:txBody>
        </p:sp>
      </p:grpSp>
      <p:grpSp>
        <p:nvGrpSpPr>
          <p:cNvPr id="423" name="Group 422"/>
          <p:cNvGrpSpPr/>
          <p:nvPr/>
        </p:nvGrpSpPr>
        <p:grpSpPr>
          <a:xfrm>
            <a:off x="85725" y="4196715"/>
            <a:ext cx="1247140" cy="400110"/>
            <a:chOff x="0" y="3977640"/>
            <a:chExt cx="1247140" cy="400110"/>
          </a:xfrm>
        </p:grpSpPr>
        <p:cxnSp>
          <p:nvCxnSpPr>
            <p:cNvPr id="340" name="Straight Connector 339"/>
            <p:cNvCxnSpPr/>
            <p:nvPr/>
          </p:nvCxnSpPr>
          <p:spPr>
            <a:xfrm>
              <a:off x="27940" y="4180840"/>
              <a:ext cx="12192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TextBox 340"/>
            <p:cNvSpPr txBox="1"/>
            <p:nvPr/>
          </p:nvSpPr>
          <p:spPr>
            <a:xfrm>
              <a:off x="0" y="3977640"/>
              <a:ext cx="10486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adjusted p-value</a:t>
              </a:r>
            </a:p>
            <a:p>
              <a:r>
                <a:rPr lang="en-US" sz="1000" smtClean="0"/>
                <a:t>cutoff : &lt;0.05</a:t>
              </a:r>
              <a:endParaRPr lang="en-US" sz="1000"/>
            </a:p>
          </p:txBody>
        </p:sp>
      </p:grpSp>
      <p:grpSp>
        <p:nvGrpSpPr>
          <p:cNvPr id="422" name="Group 421"/>
          <p:cNvGrpSpPr/>
          <p:nvPr/>
        </p:nvGrpSpPr>
        <p:grpSpPr>
          <a:xfrm>
            <a:off x="85725" y="5261610"/>
            <a:ext cx="1219200" cy="400110"/>
            <a:chOff x="0" y="5090160"/>
            <a:chExt cx="1219200" cy="400110"/>
          </a:xfrm>
        </p:grpSpPr>
        <p:sp>
          <p:nvSpPr>
            <p:cNvPr id="342" name="TextBox 341"/>
            <p:cNvSpPr txBox="1"/>
            <p:nvPr/>
          </p:nvSpPr>
          <p:spPr>
            <a:xfrm>
              <a:off x="0" y="5090160"/>
              <a:ext cx="7745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log2FC </a:t>
              </a:r>
            </a:p>
            <a:p>
              <a:r>
                <a:rPr lang="en-US" sz="1000" smtClean="0"/>
                <a:t>cutoff: +/-1</a:t>
              </a:r>
              <a:endParaRPr lang="en-US" sz="1000"/>
            </a:p>
          </p:txBody>
        </p:sp>
        <p:cxnSp>
          <p:nvCxnSpPr>
            <p:cNvPr id="343" name="Straight Connector 342"/>
            <p:cNvCxnSpPr/>
            <p:nvPr/>
          </p:nvCxnSpPr>
          <p:spPr>
            <a:xfrm>
              <a:off x="0" y="5290820"/>
              <a:ext cx="12192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6" name="Rectangle 345"/>
          <p:cNvSpPr/>
          <p:nvPr/>
        </p:nvSpPr>
        <p:spPr>
          <a:xfrm>
            <a:off x="4152250" y="1308854"/>
            <a:ext cx="2600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/>
              <a:t>a</a:t>
            </a:r>
            <a:endParaRPr lang="en-US" sz="1200"/>
          </a:p>
        </p:txBody>
      </p:sp>
      <p:sp>
        <p:nvSpPr>
          <p:cNvPr id="347" name="Rectangle 346"/>
          <p:cNvSpPr/>
          <p:nvPr/>
        </p:nvSpPr>
        <p:spPr>
          <a:xfrm>
            <a:off x="2271016" y="1903214"/>
            <a:ext cx="2535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smtClean="0"/>
              <a:t>b</a:t>
            </a:r>
            <a:endParaRPr lang="en-US" sz="1000"/>
          </a:p>
        </p:txBody>
      </p:sp>
      <p:sp>
        <p:nvSpPr>
          <p:cNvPr id="348" name="Rectangle 347"/>
          <p:cNvSpPr/>
          <p:nvPr/>
        </p:nvSpPr>
        <p:spPr>
          <a:xfrm>
            <a:off x="5274411" y="2573774"/>
            <a:ext cx="2487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/>
              <a:t>c</a:t>
            </a:r>
            <a:endParaRPr lang="en-US" sz="1200"/>
          </a:p>
        </p:txBody>
      </p:sp>
      <p:sp>
        <p:nvSpPr>
          <p:cNvPr id="349" name="Rectangle 348"/>
          <p:cNvSpPr/>
          <p:nvPr/>
        </p:nvSpPr>
        <p:spPr>
          <a:xfrm>
            <a:off x="3050161" y="4935974"/>
            <a:ext cx="2680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/>
              <a:t>d</a:t>
            </a:r>
            <a:endParaRPr lang="en-US" sz="1200"/>
          </a:p>
        </p:txBody>
      </p:sp>
      <p:sp>
        <p:nvSpPr>
          <p:cNvPr id="350" name="Rectangle 349"/>
          <p:cNvSpPr/>
          <p:nvPr/>
        </p:nvSpPr>
        <p:spPr>
          <a:xfrm>
            <a:off x="1834969" y="5758934"/>
            <a:ext cx="2616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/>
              <a:t>e</a:t>
            </a:r>
            <a:endParaRPr lang="en-US" sz="1200"/>
          </a:p>
        </p:txBody>
      </p:sp>
      <p:sp>
        <p:nvSpPr>
          <p:cNvPr id="351" name="Rectangle 350"/>
          <p:cNvSpPr/>
          <p:nvPr/>
        </p:nvSpPr>
        <p:spPr>
          <a:xfrm>
            <a:off x="4705688" y="3640574"/>
            <a:ext cx="2327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/>
              <a:t>f</a:t>
            </a:r>
            <a:endParaRPr lang="en-US" sz="1200"/>
          </a:p>
        </p:txBody>
      </p:sp>
      <p:sp>
        <p:nvSpPr>
          <p:cNvPr id="352" name="Rectangle 351"/>
          <p:cNvSpPr/>
          <p:nvPr/>
        </p:nvSpPr>
        <p:spPr>
          <a:xfrm>
            <a:off x="8147535" y="5743694"/>
            <a:ext cx="2584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/>
              <a:t>g</a:t>
            </a:r>
            <a:endParaRPr lang="en-US" sz="1200"/>
          </a:p>
        </p:txBody>
      </p:sp>
      <p:sp>
        <p:nvSpPr>
          <p:cNvPr id="353" name="Rectangle 352"/>
          <p:cNvSpPr/>
          <p:nvPr/>
        </p:nvSpPr>
        <p:spPr>
          <a:xfrm>
            <a:off x="7028626" y="4890254"/>
            <a:ext cx="2680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/>
              <a:t>h</a:t>
            </a:r>
            <a:endParaRPr lang="en-US" sz="1200"/>
          </a:p>
        </p:txBody>
      </p:sp>
      <p:pic>
        <p:nvPicPr>
          <p:cNvPr id="354" name="Picture 35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0182" y="1119909"/>
            <a:ext cx="2148114" cy="157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5" name="TextBox 354"/>
          <p:cNvSpPr txBox="1"/>
          <p:nvPr/>
        </p:nvSpPr>
        <p:spPr>
          <a:xfrm>
            <a:off x="1246869" y="1138430"/>
            <a:ext cx="2455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smtClean="0"/>
              <a:t>a</a:t>
            </a:r>
            <a:endParaRPr lang="en-US" sz="1000" b="1"/>
          </a:p>
        </p:txBody>
      </p:sp>
      <p:sp>
        <p:nvSpPr>
          <p:cNvPr id="356" name="TextBox 355"/>
          <p:cNvSpPr txBox="1"/>
          <p:nvPr/>
        </p:nvSpPr>
        <p:spPr>
          <a:xfrm>
            <a:off x="855719" y="1354578"/>
            <a:ext cx="2519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smtClean="0"/>
              <a:t>b</a:t>
            </a:r>
            <a:endParaRPr lang="en-US" sz="1000" b="1"/>
          </a:p>
        </p:txBody>
      </p:sp>
      <p:sp>
        <p:nvSpPr>
          <p:cNvPr id="357" name="TextBox 356"/>
          <p:cNvSpPr txBox="1"/>
          <p:nvPr/>
        </p:nvSpPr>
        <p:spPr>
          <a:xfrm>
            <a:off x="1723874" y="1350768"/>
            <a:ext cx="2391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smtClean="0"/>
              <a:t>c</a:t>
            </a:r>
            <a:endParaRPr lang="en-US" sz="1000" b="1"/>
          </a:p>
        </p:txBody>
      </p:sp>
      <p:sp>
        <p:nvSpPr>
          <p:cNvPr id="358" name="TextBox 357"/>
          <p:cNvSpPr txBox="1"/>
          <p:nvPr/>
        </p:nvSpPr>
        <p:spPr>
          <a:xfrm>
            <a:off x="219998" y="1963602"/>
            <a:ext cx="2519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d</a:t>
            </a:r>
            <a:endParaRPr lang="en-US" sz="1000" b="1" dirty="0"/>
          </a:p>
        </p:txBody>
      </p:sp>
      <p:sp>
        <p:nvSpPr>
          <p:cNvPr id="359" name="TextBox 358"/>
          <p:cNvSpPr txBox="1"/>
          <p:nvPr/>
        </p:nvSpPr>
        <p:spPr>
          <a:xfrm>
            <a:off x="702945" y="2595346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e</a:t>
            </a:r>
            <a:endParaRPr lang="en-US" sz="1000" b="1" dirty="0"/>
          </a:p>
        </p:txBody>
      </p:sp>
      <p:sp>
        <p:nvSpPr>
          <p:cNvPr id="360" name="TextBox 359"/>
          <p:cNvSpPr txBox="1"/>
          <p:nvPr/>
        </p:nvSpPr>
        <p:spPr>
          <a:xfrm>
            <a:off x="1258813" y="2595346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smtClean="0"/>
              <a:t>f</a:t>
            </a:r>
            <a:endParaRPr lang="en-US" sz="1000" b="1"/>
          </a:p>
        </p:txBody>
      </p:sp>
      <p:sp>
        <p:nvSpPr>
          <p:cNvPr id="361" name="TextBox 360"/>
          <p:cNvSpPr txBox="1"/>
          <p:nvPr/>
        </p:nvSpPr>
        <p:spPr>
          <a:xfrm>
            <a:off x="1810488" y="2595346"/>
            <a:ext cx="2455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smtClean="0"/>
              <a:t>g</a:t>
            </a:r>
            <a:endParaRPr lang="en-US" sz="1000" b="1"/>
          </a:p>
        </p:txBody>
      </p:sp>
      <p:sp>
        <p:nvSpPr>
          <p:cNvPr id="364" name="TextBox 363"/>
          <p:cNvSpPr txBox="1"/>
          <p:nvPr/>
        </p:nvSpPr>
        <p:spPr>
          <a:xfrm>
            <a:off x="698058" y="1977010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&gt;</a:t>
            </a:r>
            <a:endParaRPr lang="en-US" sz="1000" dirty="0"/>
          </a:p>
        </p:txBody>
      </p:sp>
      <p:sp>
        <p:nvSpPr>
          <p:cNvPr id="365" name="TextBox 364"/>
          <p:cNvSpPr txBox="1"/>
          <p:nvPr/>
        </p:nvSpPr>
        <p:spPr>
          <a:xfrm>
            <a:off x="1804150" y="1977010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&lt;</a:t>
            </a:r>
            <a:endParaRPr lang="en-US" sz="1000" dirty="0"/>
          </a:p>
        </p:txBody>
      </p:sp>
      <p:sp>
        <p:nvSpPr>
          <p:cNvPr id="366" name="TextBox 365"/>
          <p:cNvSpPr txBox="1"/>
          <p:nvPr/>
        </p:nvSpPr>
        <p:spPr>
          <a:xfrm>
            <a:off x="1268239" y="1977010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=</a:t>
            </a:r>
            <a:endParaRPr lang="en-US" sz="1000" dirty="0"/>
          </a:p>
        </p:txBody>
      </p:sp>
      <p:sp>
        <p:nvSpPr>
          <p:cNvPr id="373" name="TextBox 372"/>
          <p:cNvSpPr txBox="1"/>
          <p:nvPr/>
        </p:nvSpPr>
        <p:spPr>
          <a:xfrm>
            <a:off x="1203860" y="453481"/>
            <a:ext cx="292068" cy="530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000" smtClean="0"/>
              <a:t>vs</a:t>
            </a:r>
          </a:p>
          <a:p>
            <a:pPr algn="ctr">
              <a:lnSpc>
                <a:spcPct val="70000"/>
              </a:lnSpc>
            </a:pPr>
            <a:r>
              <a:rPr lang="en-US" sz="1000" smtClean="0"/>
              <a:t>&lt;</a:t>
            </a:r>
          </a:p>
          <a:p>
            <a:pPr algn="ctr">
              <a:lnSpc>
                <a:spcPct val="70000"/>
              </a:lnSpc>
            </a:pPr>
            <a:r>
              <a:rPr lang="en-US" sz="1000" smtClean="0"/>
              <a:t>=</a:t>
            </a:r>
          </a:p>
          <a:p>
            <a:pPr algn="ctr">
              <a:lnSpc>
                <a:spcPct val="70000"/>
              </a:lnSpc>
            </a:pPr>
            <a:r>
              <a:rPr lang="en-US" sz="1000" smtClean="0"/>
              <a:t>&gt;</a:t>
            </a:r>
            <a:endParaRPr lang="en-US" sz="1000"/>
          </a:p>
        </p:txBody>
      </p:sp>
      <p:cxnSp>
        <p:nvCxnSpPr>
          <p:cNvPr id="375" name="Straight Connector 374"/>
          <p:cNvCxnSpPr/>
          <p:nvPr/>
        </p:nvCxnSpPr>
        <p:spPr>
          <a:xfrm flipH="1">
            <a:off x="2943093" y="0"/>
            <a:ext cx="132" cy="29413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Straight Connector 378"/>
          <p:cNvCxnSpPr/>
          <p:nvPr/>
        </p:nvCxnSpPr>
        <p:spPr>
          <a:xfrm>
            <a:off x="0" y="2941320"/>
            <a:ext cx="29489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TextBox 379"/>
          <p:cNvSpPr txBox="1"/>
          <p:nvPr/>
        </p:nvSpPr>
        <p:spPr>
          <a:xfrm>
            <a:off x="947996" y="113744"/>
            <a:ext cx="889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/>
              <a:t>comparison 1</a:t>
            </a:r>
            <a:endParaRPr lang="en-US" sz="1000"/>
          </a:p>
        </p:txBody>
      </p:sp>
      <p:sp>
        <p:nvSpPr>
          <p:cNvPr id="425" name="TextBox 424"/>
          <p:cNvSpPr txBox="1"/>
          <p:nvPr/>
        </p:nvSpPr>
        <p:spPr>
          <a:xfrm>
            <a:off x="445135" y="445770"/>
            <a:ext cx="808990" cy="55399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smtClean="0"/>
              <a:t>samples: </a:t>
            </a:r>
          </a:p>
          <a:p>
            <a:r>
              <a:rPr lang="en-US" sz="1000" smtClean="0"/>
              <a:t>adult </a:t>
            </a:r>
          </a:p>
          <a:p>
            <a:r>
              <a:rPr lang="en-US" sz="1000" smtClean="0"/>
              <a:t>thyroid (AT)</a:t>
            </a:r>
            <a:endParaRPr lang="en-US" sz="1000"/>
          </a:p>
        </p:txBody>
      </p:sp>
      <p:sp>
        <p:nvSpPr>
          <p:cNvPr id="426" name="TextBox 425"/>
          <p:cNvSpPr txBox="1"/>
          <p:nvPr/>
        </p:nvSpPr>
        <p:spPr>
          <a:xfrm>
            <a:off x="1457326" y="444500"/>
            <a:ext cx="800099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smtClean="0"/>
              <a:t>samples: </a:t>
            </a:r>
          </a:p>
          <a:p>
            <a:r>
              <a:rPr lang="en-US" sz="1000" smtClean="0"/>
              <a:t>embryonic </a:t>
            </a:r>
          </a:p>
          <a:p>
            <a:r>
              <a:rPr lang="en-US" sz="1000" smtClean="0"/>
              <a:t>thyroid (ET)</a:t>
            </a:r>
            <a:endParaRPr lang="en-US" sz="1000"/>
          </a:p>
        </p:txBody>
      </p:sp>
      <p:sp>
        <p:nvSpPr>
          <p:cNvPr id="427" name="Left Brace 426"/>
          <p:cNvSpPr/>
          <p:nvPr/>
        </p:nvSpPr>
        <p:spPr>
          <a:xfrm rot="16200000" flipH="1">
            <a:off x="1343025" y="-527050"/>
            <a:ext cx="95250" cy="1809750"/>
          </a:xfrm>
          <a:prstGeom prst="leftBrace">
            <a:avLst>
              <a:gd name="adj1" fmla="val 9495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28" name="TextBox 427"/>
          <p:cNvSpPr txBox="1"/>
          <p:nvPr/>
        </p:nvSpPr>
        <p:spPr>
          <a:xfrm>
            <a:off x="2292638" y="1963602"/>
            <a:ext cx="2519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smtClean="0"/>
              <a:t>h</a:t>
            </a:r>
            <a:endParaRPr lang="en-US" sz="1000" b="1"/>
          </a:p>
        </p:txBody>
      </p:sp>
      <p:sp>
        <p:nvSpPr>
          <p:cNvPr id="461" name="Oval 460"/>
          <p:cNvSpPr/>
          <p:nvPr/>
        </p:nvSpPr>
        <p:spPr>
          <a:xfrm>
            <a:off x="5615947" y="-2547664"/>
            <a:ext cx="672075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Oval 461"/>
          <p:cNvSpPr/>
          <p:nvPr/>
        </p:nvSpPr>
        <p:spPr>
          <a:xfrm>
            <a:off x="5999989" y="8757592"/>
            <a:ext cx="672075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ctangle 497"/>
          <p:cNvSpPr/>
          <p:nvPr/>
        </p:nvSpPr>
        <p:spPr>
          <a:xfrm>
            <a:off x="4741011" y="2589014"/>
            <a:ext cx="2680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/>
              <a:t>b</a:t>
            </a:r>
            <a:endParaRPr lang="en-US" sz="1200"/>
          </a:p>
        </p:txBody>
      </p:sp>
      <p:sp>
        <p:nvSpPr>
          <p:cNvPr id="499" name="ZoneTexte 87"/>
          <p:cNvSpPr txBox="1"/>
          <p:nvPr/>
        </p:nvSpPr>
        <p:spPr>
          <a:xfrm>
            <a:off x="9354557" y="0"/>
            <a:ext cx="2837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Supplementary Figure S2</a:t>
            </a:r>
            <a:endParaRPr lang="en-US" b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65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1986" y="514350"/>
            <a:ext cx="2659578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784" y="550188"/>
            <a:ext cx="2648940" cy="244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0373" y="3741063"/>
            <a:ext cx="2675254" cy="267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4963" y="3705225"/>
            <a:ext cx="2675254" cy="267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17"/>
          <p:cNvSpPr/>
          <p:nvPr/>
        </p:nvSpPr>
        <p:spPr>
          <a:xfrm>
            <a:off x="5615947" y="-2547664"/>
            <a:ext cx="672075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028564" y="9500542"/>
            <a:ext cx="672075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-895350" y="0"/>
            <a:ext cx="446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/>
              <a:t>C</a:t>
            </a:r>
            <a:endParaRPr lang="en-US" sz="2400" b="1"/>
          </a:p>
        </p:txBody>
      </p:sp>
      <p:grpSp>
        <p:nvGrpSpPr>
          <p:cNvPr id="115" name="Group 114"/>
          <p:cNvGrpSpPr/>
          <p:nvPr/>
        </p:nvGrpSpPr>
        <p:grpSpPr>
          <a:xfrm>
            <a:off x="4591829" y="551521"/>
            <a:ext cx="542439" cy="2332301"/>
            <a:chOff x="3651962" y="551521"/>
            <a:chExt cx="625569" cy="2332301"/>
          </a:xfrm>
        </p:grpSpPr>
        <p:sp>
          <p:nvSpPr>
            <p:cNvPr id="14" name="Freeform 13"/>
            <p:cNvSpPr/>
            <p:nvPr/>
          </p:nvSpPr>
          <p:spPr>
            <a:xfrm flipV="1">
              <a:off x="3651962" y="1943451"/>
              <a:ext cx="625569" cy="940371"/>
            </a:xfrm>
            <a:custGeom>
              <a:avLst/>
              <a:gdLst>
                <a:gd name="connsiteX0" fmla="*/ 0 w 962025"/>
                <a:gd name="connsiteY0" fmla="*/ 904875 h 904875"/>
                <a:gd name="connsiteX1" fmla="*/ 238125 w 962025"/>
                <a:gd name="connsiteY1" fmla="*/ 904875 h 904875"/>
                <a:gd name="connsiteX2" fmla="*/ 714375 w 962025"/>
                <a:gd name="connsiteY2" fmla="*/ 9525 h 904875"/>
                <a:gd name="connsiteX3" fmla="*/ 962025 w 962025"/>
                <a:gd name="connsiteY3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025" h="904875">
                  <a:moveTo>
                    <a:pt x="0" y="904875"/>
                  </a:moveTo>
                  <a:lnTo>
                    <a:pt x="238125" y="904875"/>
                  </a:lnTo>
                  <a:lnTo>
                    <a:pt x="714375" y="9525"/>
                  </a:lnTo>
                  <a:lnTo>
                    <a:pt x="962025" y="0"/>
                  </a:lnTo>
                </a:path>
              </a:pathLst>
            </a:custGeom>
            <a:ln w="63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3651962" y="551521"/>
              <a:ext cx="625569" cy="1039291"/>
            </a:xfrm>
            <a:custGeom>
              <a:avLst/>
              <a:gdLst>
                <a:gd name="connsiteX0" fmla="*/ 0 w 962025"/>
                <a:gd name="connsiteY0" fmla="*/ 904875 h 904875"/>
                <a:gd name="connsiteX1" fmla="*/ 238125 w 962025"/>
                <a:gd name="connsiteY1" fmla="*/ 904875 h 904875"/>
                <a:gd name="connsiteX2" fmla="*/ 714375 w 962025"/>
                <a:gd name="connsiteY2" fmla="*/ 9525 h 904875"/>
                <a:gd name="connsiteX3" fmla="*/ 962025 w 962025"/>
                <a:gd name="connsiteY3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025" h="904875">
                  <a:moveTo>
                    <a:pt x="0" y="904875"/>
                  </a:moveTo>
                  <a:lnTo>
                    <a:pt x="238125" y="904875"/>
                  </a:lnTo>
                  <a:lnTo>
                    <a:pt x="714375" y="9525"/>
                  </a:lnTo>
                  <a:lnTo>
                    <a:pt x="962025" y="0"/>
                  </a:lnTo>
                </a:path>
              </a:pathLst>
            </a:custGeom>
            <a:ln w="63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 11"/>
          <p:cNvSpPr/>
          <p:nvPr/>
        </p:nvSpPr>
        <p:spPr>
          <a:xfrm>
            <a:off x="2228645" y="1110568"/>
            <a:ext cx="1465493" cy="466460"/>
          </a:xfrm>
          <a:custGeom>
            <a:avLst/>
            <a:gdLst>
              <a:gd name="connsiteX0" fmla="*/ 0 w 2034540"/>
              <a:gd name="connsiteY0" fmla="*/ 563880 h 571500"/>
              <a:gd name="connsiteX1" fmla="*/ 2034540 w 2034540"/>
              <a:gd name="connsiteY1" fmla="*/ 571500 h 571500"/>
              <a:gd name="connsiteX2" fmla="*/ 1882140 w 2034540"/>
              <a:gd name="connsiteY2" fmla="*/ 335280 h 571500"/>
              <a:gd name="connsiteX3" fmla="*/ 1508760 w 2034540"/>
              <a:gd name="connsiteY3" fmla="*/ 114300 h 571500"/>
              <a:gd name="connsiteX4" fmla="*/ 1112520 w 2034540"/>
              <a:gd name="connsiteY4" fmla="*/ 7620 h 571500"/>
              <a:gd name="connsiteX5" fmla="*/ 777240 w 2034540"/>
              <a:gd name="connsiteY5" fmla="*/ 0 h 571500"/>
              <a:gd name="connsiteX6" fmla="*/ 403860 w 2034540"/>
              <a:gd name="connsiteY6" fmla="*/ 91440 h 571500"/>
              <a:gd name="connsiteX7" fmla="*/ 175260 w 2034540"/>
              <a:gd name="connsiteY7" fmla="*/ 304800 h 571500"/>
              <a:gd name="connsiteX8" fmla="*/ 45720 w 2034540"/>
              <a:gd name="connsiteY8" fmla="*/ 487680 h 571500"/>
              <a:gd name="connsiteX9" fmla="*/ 0 w 2034540"/>
              <a:gd name="connsiteY9" fmla="*/ 56388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34540" h="571500">
                <a:moveTo>
                  <a:pt x="0" y="563880"/>
                </a:moveTo>
                <a:lnTo>
                  <a:pt x="2034540" y="571500"/>
                </a:lnTo>
                <a:lnTo>
                  <a:pt x="1882140" y="335280"/>
                </a:lnTo>
                <a:lnTo>
                  <a:pt x="1508760" y="114300"/>
                </a:lnTo>
                <a:lnTo>
                  <a:pt x="1112520" y="7620"/>
                </a:lnTo>
                <a:lnTo>
                  <a:pt x="777240" y="0"/>
                </a:lnTo>
                <a:lnTo>
                  <a:pt x="403860" y="91440"/>
                </a:lnTo>
                <a:lnTo>
                  <a:pt x="175260" y="304800"/>
                </a:lnTo>
                <a:lnTo>
                  <a:pt x="45720" y="487680"/>
                </a:lnTo>
                <a:lnTo>
                  <a:pt x="0" y="56388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V="1">
            <a:off x="2200026" y="1868112"/>
            <a:ext cx="1465493" cy="432885"/>
          </a:xfrm>
          <a:custGeom>
            <a:avLst/>
            <a:gdLst>
              <a:gd name="connsiteX0" fmla="*/ 0 w 2034540"/>
              <a:gd name="connsiteY0" fmla="*/ 563880 h 571500"/>
              <a:gd name="connsiteX1" fmla="*/ 2034540 w 2034540"/>
              <a:gd name="connsiteY1" fmla="*/ 571500 h 571500"/>
              <a:gd name="connsiteX2" fmla="*/ 1882140 w 2034540"/>
              <a:gd name="connsiteY2" fmla="*/ 335280 h 571500"/>
              <a:gd name="connsiteX3" fmla="*/ 1508760 w 2034540"/>
              <a:gd name="connsiteY3" fmla="*/ 114300 h 571500"/>
              <a:gd name="connsiteX4" fmla="*/ 1112520 w 2034540"/>
              <a:gd name="connsiteY4" fmla="*/ 7620 h 571500"/>
              <a:gd name="connsiteX5" fmla="*/ 777240 w 2034540"/>
              <a:gd name="connsiteY5" fmla="*/ 0 h 571500"/>
              <a:gd name="connsiteX6" fmla="*/ 403860 w 2034540"/>
              <a:gd name="connsiteY6" fmla="*/ 91440 h 571500"/>
              <a:gd name="connsiteX7" fmla="*/ 175260 w 2034540"/>
              <a:gd name="connsiteY7" fmla="*/ 304800 h 571500"/>
              <a:gd name="connsiteX8" fmla="*/ 45720 w 2034540"/>
              <a:gd name="connsiteY8" fmla="*/ 487680 h 571500"/>
              <a:gd name="connsiteX9" fmla="*/ 0 w 2034540"/>
              <a:gd name="connsiteY9" fmla="*/ 56388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34540" h="571500">
                <a:moveTo>
                  <a:pt x="0" y="563880"/>
                </a:moveTo>
                <a:lnTo>
                  <a:pt x="2034540" y="571500"/>
                </a:lnTo>
                <a:lnTo>
                  <a:pt x="1882140" y="335280"/>
                </a:lnTo>
                <a:lnTo>
                  <a:pt x="1508760" y="114300"/>
                </a:lnTo>
                <a:lnTo>
                  <a:pt x="1112520" y="7620"/>
                </a:lnTo>
                <a:lnTo>
                  <a:pt x="777240" y="0"/>
                </a:lnTo>
                <a:lnTo>
                  <a:pt x="403860" y="91440"/>
                </a:lnTo>
                <a:lnTo>
                  <a:pt x="175260" y="304800"/>
                </a:lnTo>
                <a:lnTo>
                  <a:pt x="45720" y="487680"/>
                </a:lnTo>
                <a:lnTo>
                  <a:pt x="0" y="56388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141154" y="1605344"/>
            <a:ext cx="1663087" cy="80853"/>
          </a:xfrm>
          <a:custGeom>
            <a:avLst/>
            <a:gdLst>
              <a:gd name="connsiteX0" fmla="*/ 0 w 2308860"/>
              <a:gd name="connsiteY0" fmla="*/ 76200 h 99060"/>
              <a:gd name="connsiteX1" fmla="*/ 83820 w 2308860"/>
              <a:gd name="connsiteY1" fmla="*/ 0 h 99060"/>
              <a:gd name="connsiteX2" fmla="*/ 2164080 w 2308860"/>
              <a:gd name="connsiteY2" fmla="*/ 7620 h 99060"/>
              <a:gd name="connsiteX3" fmla="*/ 2164080 w 2308860"/>
              <a:gd name="connsiteY3" fmla="*/ 7620 h 99060"/>
              <a:gd name="connsiteX4" fmla="*/ 2308860 w 2308860"/>
              <a:gd name="connsiteY4" fmla="*/ 99060 h 99060"/>
              <a:gd name="connsiteX5" fmla="*/ 1744980 w 2308860"/>
              <a:gd name="connsiteY5" fmla="*/ 91440 h 99060"/>
              <a:gd name="connsiteX6" fmla="*/ 1470660 w 2308860"/>
              <a:gd name="connsiteY6" fmla="*/ 60960 h 99060"/>
              <a:gd name="connsiteX7" fmla="*/ 1173480 w 2308860"/>
              <a:gd name="connsiteY7" fmla="*/ 60960 h 99060"/>
              <a:gd name="connsiteX8" fmla="*/ 861060 w 2308860"/>
              <a:gd name="connsiteY8" fmla="*/ 53340 h 99060"/>
              <a:gd name="connsiteX9" fmla="*/ 655320 w 2308860"/>
              <a:gd name="connsiteY9" fmla="*/ 30480 h 99060"/>
              <a:gd name="connsiteX10" fmla="*/ 388620 w 2308860"/>
              <a:gd name="connsiteY10" fmla="*/ 38100 h 99060"/>
              <a:gd name="connsiteX11" fmla="*/ 198120 w 2308860"/>
              <a:gd name="connsiteY11" fmla="*/ 53340 h 99060"/>
              <a:gd name="connsiteX12" fmla="*/ 0 w 2308860"/>
              <a:gd name="connsiteY12" fmla="*/ 76200 h 99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08860" h="99060">
                <a:moveTo>
                  <a:pt x="0" y="76200"/>
                </a:moveTo>
                <a:lnTo>
                  <a:pt x="83820" y="0"/>
                </a:lnTo>
                <a:lnTo>
                  <a:pt x="2164080" y="7620"/>
                </a:lnTo>
                <a:lnTo>
                  <a:pt x="2164080" y="7620"/>
                </a:lnTo>
                <a:lnTo>
                  <a:pt x="2308860" y="99060"/>
                </a:lnTo>
                <a:lnTo>
                  <a:pt x="1744980" y="91440"/>
                </a:lnTo>
                <a:lnTo>
                  <a:pt x="1470660" y="60960"/>
                </a:lnTo>
                <a:lnTo>
                  <a:pt x="1173480" y="60960"/>
                </a:lnTo>
                <a:lnTo>
                  <a:pt x="861060" y="53340"/>
                </a:lnTo>
                <a:lnTo>
                  <a:pt x="655320" y="30480"/>
                </a:lnTo>
                <a:lnTo>
                  <a:pt x="388620" y="38100"/>
                </a:lnTo>
                <a:lnTo>
                  <a:pt x="198120" y="53340"/>
                </a:lnTo>
                <a:lnTo>
                  <a:pt x="0" y="76200"/>
                </a:lnTo>
                <a:close/>
              </a:path>
            </a:pathLst>
          </a:custGeom>
          <a:noFill/>
          <a:ln w="9525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 flipV="1">
            <a:off x="2145048" y="1758338"/>
            <a:ext cx="1663087" cy="88623"/>
          </a:xfrm>
          <a:custGeom>
            <a:avLst/>
            <a:gdLst>
              <a:gd name="connsiteX0" fmla="*/ 0 w 2308860"/>
              <a:gd name="connsiteY0" fmla="*/ 76200 h 99060"/>
              <a:gd name="connsiteX1" fmla="*/ 83820 w 2308860"/>
              <a:gd name="connsiteY1" fmla="*/ 0 h 99060"/>
              <a:gd name="connsiteX2" fmla="*/ 2164080 w 2308860"/>
              <a:gd name="connsiteY2" fmla="*/ 7620 h 99060"/>
              <a:gd name="connsiteX3" fmla="*/ 2164080 w 2308860"/>
              <a:gd name="connsiteY3" fmla="*/ 7620 h 99060"/>
              <a:gd name="connsiteX4" fmla="*/ 2308860 w 2308860"/>
              <a:gd name="connsiteY4" fmla="*/ 99060 h 99060"/>
              <a:gd name="connsiteX5" fmla="*/ 1744980 w 2308860"/>
              <a:gd name="connsiteY5" fmla="*/ 91440 h 99060"/>
              <a:gd name="connsiteX6" fmla="*/ 1470660 w 2308860"/>
              <a:gd name="connsiteY6" fmla="*/ 60960 h 99060"/>
              <a:gd name="connsiteX7" fmla="*/ 1173480 w 2308860"/>
              <a:gd name="connsiteY7" fmla="*/ 60960 h 99060"/>
              <a:gd name="connsiteX8" fmla="*/ 861060 w 2308860"/>
              <a:gd name="connsiteY8" fmla="*/ 53340 h 99060"/>
              <a:gd name="connsiteX9" fmla="*/ 655320 w 2308860"/>
              <a:gd name="connsiteY9" fmla="*/ 30480 h 99060"/>
              <a:gd name="connsiteX10" fmla="*/ 388620 w 2308860"/>
              <a:gd name="connsiteY10" fmla="*/ 38100 h 99060"/>
              <a:gd name="connsiteX11" fmla="*/ 198120 w 2308860"/>
              <a:gd name="connsiteY11" fmla="*/ 53340 h 99060"/>
              <a:gd name="connsiteX12" fmla="*/ 0 w 2308860"/>
              <a:gd name="connsiteY12" fmla="*/ 76200 h 99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08860" h="99060">
                <a:moveTo>
                  <a:pt x="0" y="76200"/>
                </a:moveTo>
                <a:lnTo>
                  <a:pt x="83820" y="0"/>
                </a:lnTo>
                <a:lnTo>
                  <a:pt x="2164080" y="7620"/>
                </a:lnTo>
                <a:lnTo>
                  <a:pt x="2164080" y="7620"/>
                </a:lnTo>
                <a:lnTo>
                  <a:pt x="2308860" y="99060"/>
                </a:lnTo>
                <a:lnTo>
                  <a:pt x="1744980" y="91440"/>
                </a:lnTo>
                <a:lnTo>
                  <a:pt x="1470660" y="60960"/>
                </a:lnTo>
                <a:lnTo>
                  <a:pt x="1173480" y="60960"/>
                </a:lnTo>
                <a:lnTo>
                  <a:pt x="861060" y="53340"/>
                </a:lnTo>
                <a:lnTo>
                  <a:pt x="655320" y="30480"/>
                </a:lnTo>
                <a:lnTo>
                  <a:pt x="388620" y="38100"/>
                </a:lnTo>
                <a:lnTo>
                  <a:pt x="198120" y="53340"/>
                </a:lnTo>
                <a:lnTo>
                  <a:pt x="0" y="76200"/>
                </a:lnTo>
                <a:close/>
              </a:path>
            </a:pathLst>
          </a:custGeom>
          <a:noFill/>
          <a:ln w="9525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620631" y="1247102"/>
            <a:ext cx="1778351" cy="329632"/>
          </a:xfrm>
          <a:custGeom>
            <a:avLst/>
            <a:gdLst>
              <a:gd name="connsiteX0" fmla="*/ 0 w 2468880"/>
              <a:gd name="connsiteY0" fmla="*/ 403860 h 403860"/>
              <a:gd name="connsiteX1" fmla="*/ 266700 w 2468880"/>
              <a:gd name="connsiteY1" fmla="*/ 152400 h 403860"/>
              <a:gd name="connsiteX2" fmla="*/ 784860 w 2468880"/>
              <a:gd name="connsiteY2" fmla="*/ 15240 h 403860"/>
              <a:gd name="connsiteX3" fmla="*/ 1303020 w 2468880"/>
              <a:gd name="connsiteY3" fmla="*/ 0 h 403860"/>
              <a:gd name="connsiteX4" fmla="*/ 1836420 w 2468880"/>
              <a:gd name="connsiteY4" fmla="*/ 190500 h 403860"/>
              <a:gd name="connsiteX5" fmla="*/ 2362200 w 2468880"/>
              <a:gd name="connsiteY5" fmla="*/ 266700 h 403860"/>
              <a:gd name="connsiteX6" fmla="*/ 2468880 w 2468880"/>
              <a:gd name="connsiteY6" fmla="*/ 327660 h 403860"/>
              <a:gd name="connsiteX7" fmla="*/ 2080260 w 2468880"/>
              <a:gd name="connsiteY7" fmla="*/ 312420 h 403860"/>
              <a:gd name="connsiteX8" fmla="*/ 1508760 w 2468880"/>
              <a:gd name="connsiteY8" fmla="*/ 312420 h 403860"/>
              <a:gd name="connsiteX9" fmla="*/ 899160 w 2468880"/>
              <a:gd name="connsiteY9" fmla="*/ 304800 h 403860"/>
              <a:gd name="connsiteX10" fmla="*/ 396240 w 2468880"/>
              <a:gd name="connsiteY10" fmla="*/ 373380 h 403860"/>
              <a:gd name="connsiteX11" fmla="*/ 0 w 2468880"/>
              <a:gd name="connsiteY11" fmla="*/ 403860 h 403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68880" h="403860">
                <a:moveTo>
                  <a:pt x="0" y="403860"/>
                </a:moveTo>
                <a:lnTo>
                  <a:pt x="266700" y="152400"/>
                </a:lnTo>
                <a:lnTo>
                  <a:pt x="784860" y="15240"/>
                </a:lnTo>
                <a:lnTo>
                  <a:pt x="1303020" y="0"/>
                </a:lnTo>
                <a:lnTo>
                  <a:pt x="1836420" y="190500"/>
                </a:lnTo>
                <a:lnTo>
                  <a:pt x="2362200" y="266700"/>
                </a:lnTo>
                <a:lnTo>
                  <a:pt x="2468880" y="327660"/>
                </a:lnTo>
                <a:lnTo>
                  <a:pt x="2080260" y="312420"/>
                </a:lnTo>
                <a:lnTo>
                  <a:pt x="1508760" y="312420"/>
                </a:lnTo>
                <a:lnTo>
                  <a:pt x="899160" y="304800"/>
                </a:lnTo>
                <a:lnTo>
                  <a:pt x="396240" y="373380"/>
                </a:lnTo>
                <a:lnTo>
                  <a:pt x="0" y="403860"/>
                </a:lnTo>
                <a:close/>
              </a:path>
            </a:pathLst>
          </a:custGeom>
          <a:noFill/>
          <a:ln w="127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 flipV="1">
            <a:off x="5646783" y="1973549"/>
            <a:ext cx="1778351" cy="291084"/>
          </a:xfrm>
          <a:custGeom>
            <a:avLst/>
            <a:gdLst>
              <a:gd name="connsiteX0" fmla="*/ 0 w 2468880"/>
              <a:gd name="connsiteY0" fmla="*/ 403860 h 403860"/>
              <a:gd name="connsiteX1" fmla="*/ 266700 w 2468880"/>
              <a:gd name="connsiteY1" fmla="*/ 152400 h 403860"/>
              <a:gd name="connsiteX2" fmla="*/ 784860 w 2468880"/>
              <a:gd name="connsiteY2" fmla="*/ 15240 h 403860"/>
              <a:gd name="connsiteX3" fmla="*/ 1303020 w 2468880"/>
              <a:gd name="connsiteY3" fmla="*/ 0 h 403860"/>
              <a:gd name="connsiteX4" fmla="*/ 1836420 w 2468880"/>
              <a:gd name="connsiteY4" fmla="*/ 190500 h 403860"/>
              <a:gd name="connsiteX5" fmla="*/ 2362200 w 2468880"/>
              <a:gd name="connsiteY5" fmla="*/ 266700 h 403860"/>
              <a:gd name="connsiteX6" fmla="*/ 2468880 w 2468880"/>
              <a:gd name="connsiteY6" fmla="*/ 327660 h 403860"/>
              <a:gd name="connsiteX7" fmla="*/ 2080260 w 2468880"/>
              <a:gd name="connsiteY7" fmla="*/ 312420 h 403860"/>
              <a:gd name="connsiteX8" fmla="*/ 1508760 w 2468880"/>
              <a:gd name="connsiteY8" fmla="*/ 312420 h 403860"/>
              <a:gd name="connsiteX9" fmla="*/ 899160 w 2468880"/>
              <a:gd name="connsiteY9" fmla="*/ 304800 h 403860"/>
              <a:gd name="connsiteX10" fmla="*/ 396240 w 2468880"/>
              <a:gd name="connsiteY10" fmla="*/ 373380 h 403860"/>
              <a:gd name="connsiteX11" fmla="*/ 0 w 2468880"/>
              <a:gd name="connsiteY11" fmla="*/ 403860 h 403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68880" h="403860">
                <a:moveTo>
                  <a:pt x="0" y="403860"/>
                </a:moveTo>
                <a:lnTo>
                  <a:pt x="266700" y="152400"/>
                </a:lnTo>
                <a:lnTo>
                  <a:pt x="784860" y="15240"/>
                </a:lnTo>
                <a:lnTo>
                  <a:pt x="1303020" y="0"/>
                </a:lnTo>
                <a:lnTo>
                  <a:pt x="1836420" y="190500"/>
                </a:lnTo>
                <a:lnTo>
                  <a:pt x="2362200" y="266700"/>
                </a:lnTo>
                <a:lnTo>
                  <a:pt x="2468880" y="327660"/>
                </a:lnTo>
                <a:lnTo>
                  <a:pt x="2080260" y="312420"/>
                </a:lnTo>
                <a:lnTo>
                  <a:pt x="1508760" y="312420"/>
                </a:lnTo>
                <a:lnTo>
                  <a:pt x="899160" y="304800"/>
                </a:lnTo>
                <a:lnTo>
                  <a:pt x="396240" y="373380"/>
                </a:lnTo>
                <a:lnTo>
                  <a:pt x="0" y="403860"/>
                </a:lnTo>
                <a:close/>
              </a:path>
            </a:pathLst>
          </a:custGeom>
          <a:noFill/>
          <a:ln w="127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570793" y="1533198"/>
            <a:ext cx="2217450" cy="478899"/>
          </a:xfrm>
          <a:custGeom>
            <a:avLst/>
            <a:gdLst>
              <a:gd name="connsiteX0" fmla="*/ 83820 w 3078480"/>
              <a:gd name="connsiteY0" fmla="*/ 91440 h 586740"/>
              <a:gd name="connsiteX1" fmla="*/ 0 w 3078480"/>
              <a:gd name="connsiteY1" fmla="*/ 274320 h 586740"/>
              <a:gd name="connsiteX2" fmla="*/ 83820 w 3078480"/>
              <a:gd name="connsiteY2" fmla="*/ 510540 h 586740"/>
              <a:gd name="connsiteX3" fmla="*/ 617220 w 3078480"/>
              <a:gd name="connsiteY3" fmla="*/ 556260 h 586740"/>
              <a:gd name="connsiteX4" fmla="*/ 982980 w 3078480"/>
              <a:gd name="connsiteY4" fmla="*/ 579120 h 586740"/>
              <a:gd name="connsiteX5" fmla="*/ 1508760 w 3078480"/>
              <a:gd name="connsiteY5" fmla="*/ 579120 h 586740"/>
              <a:gd name="connsiteX6" fmla="*/ 2057400 w 3078480"/>
              <a:gd name="connsiteY6" fmla="*/ 579120 h 586740"/>
              <a:gd name="connsiteX7" fmla="*/ 2362200 w 3078480"/>
              <a:gd name="connsiteY7" fmla="*/ 586740 h 586740"/>
              <a:gd name="connsiteX8" fmla="*/ 2545080 w 3078480"/>
              <a:gd name="connsiteY8" fmla="*/ 571500 h 586740"/>
              <a:gd name="connsiteX9" fmla="*/ 2880360 w 3078480"/>
              <a:gd name="connsiteY9" fmla="*/ 502920 h 586740"/>
              <a:gd name="connsiteX10" fmla="*/ 3078480 w 3078480"/>
              <a:gd name="connsiteY10" fmla="*/ 289560 h 586740"/>
              <a:gd name="connsiteX11" fmla="*/ 2903220 w 3078480"/>
              <a:gd name="connsiteY11" fmla="*/ 106680 h 586740"/>
              <a:gd name="connsiteX12" fmla="*/ 2628900 w 3078480"/>
              <a:gd name="connsiteY12" fmla="*/ 15240 h 586740"/>
              <a:gd name="connsiteX13" fmla="*/ 2362200 w 3078480"/>
              <a:gd name="connsiteY13" fmla="*/ 0 h 586740"/>
              <a:gd name="connsiteX14" fmla="*/ 1905000 w 3078480"/>
              <a:gd name="connsiteY14" fmla="*/ 0 h 586740"/>
              <a:gd name="connsiteX15" fmla="*/ 1409700 w 3078480"/>
              <a:gd name="connsiteY15" fmla="*/ 0 h 586740"/>
              <a:gd name="connsiteX16" fmla="*/ 944880 w 3078480"/>
              <a:gd name="connsiteY16" fmla="*/ 0 h 586740"/>
              <a:gd name="connsiteX17" fmla="*/ 487680 w 3078480"/>
              <a:gd name="connsiteY17" fmla="*/ 60960 h 586740"/>
              <a:gd name="connsiteX18" fmla="*/ 175260 w 3078480"/>
              <a:gd name="connsiteY18" fmla="*/ 91440 h 586740"/>
              <a:gd name="connsiteX19" fmla="*/ 83820 w 3078480"/>
              <a:gd name="connsiteY19" fmla="*/ 91440 h 586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78480" h="586740">
                <a:moveTo>
                  <a:pt x="83820" y="91440"/>
                </a:moveTo>
                <a:lnTo>
                  <a:pt x="0" y="274320"/>
                </a:lnTo>
                <a:lnTo>
                  <a:pt x="83820" y="510540"/>
                </a:lnTo>
                <a:lnTo>
                  <a:pt x="617220" y="556260"/>
                </a:lnTo>
                <a:lnTo>
                  <a:pt x="982980" y="579120"/>
                </a:lnTo>
                <a:lnTo>
                  <a:pt x="1508760" y="579120"/>
                </a:lnTo>
                <a:lnTo>
                  <a:pt x="2057400" y="579120"/>
                </a:lnTo>
                <a:lnTo>
                  <a:pt x="2362200" y="586740"/>
                </a:lnTo>
                <a:lnTo>
                  <a:pt x="2545080" y="571500"/>
                </a:lnTo>
                <a:lnTo>
                  <a:pt x="2880360" y="502920"/>
                </a:lnTo>
                <a:lnTo>
                  <a:pt x="3078480" y="289560"/>
                </a:lnTo>
                <a:lnTo>
                  <a:pt x="2903220" y="106680"/>
                </a:lnTo>
                <a:lnTo>
                  <a:pt x="2628900" y="15240"/>
                </a:lnTo>
                <a:lnTo>
                  <a:pt x="2362200" y="0"/>
                </a:lnTo>
                <a:lnTo>
                  <a:pt x="1905000" y="0"/>
                </a:lnTo>
                <a:lnTo>
                  <a:pt x="1409700" y="0"/>
                </a:lnTo>
                <a:lnTo>
                  <a:pt x="944880" y="0"/>
                </a:lnTo>
                <a:lnTo>
                  <a:pt x="487680" y="60960"/>
                </a:lnTo>
                <a:lnTo>
                  <a:pt x="175260" y="91440"/>
                </a:lnTo>
                <a:lnTo>
                  <a:pt x="83820" y="91440"/>
                </a:lnTo>
                <a:close/>
              </a:path>
            </a:pathLst>
          </a:custGeom>
          <a:noFill/>
          <a:ln w="127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620632" y="594638"/>
            <a:ext cx="2157074" cy="1094046"/>
          </a:xfrm>
          <a:custGeom>
            <a:avLst/>
            <a:gdLst>
              <a:gd name="connsiteX0" fmla="*/ 0 w 2994660"/>
              <a:gd name="connsiteY0" fmla="*/ 1127760 h 1363980"/>
              <a:gd name="connsiteX1" fmla="*/ 83820 w 2994660"/>
              <a:gd name="connsiteY1" fmla="*/ 739140 h 1363980"/>
              <a:gd name="connsiteX2" fmla="*/ 198120 w 2994660"/>
              <a:gd name="connsiteY2" fmla="*/ 289560 h 1363980"/>
              <a:gd name="connsiteX3" fmla="*/ 320040 w 2994660"/>
              <a:gd name="connsiteY3" fmla="*/ 0 h 1363980"/>
              <a:gd name="connsiteX4" fmla="*/ 2712720 w 2994660"/>
              <a:gd name="connsiteY4" fmla="*/ 0 h 1363980"/>
              <a:gd name="connsiteX5" fmla="*/ 2994660 w 2994660"/>
              <a:gd name="connsiteY5" fmla="*/ 388620 h 1363980"/>
              <a:gd name="connsiteX6" fmla="*/ 2994660 w 2994660"/>
              <a:gd name="connsiteY6" fmla="*/ 1363980 h 1363980"/>
              <a:gd name="connsiteX7" fmla="*/ 2667000 w 2994660"/>
              <a:gd name="connsiteY7" fmla="*/ 1188720 h 1363980"/>
              <a:gd name="connsiteX8" fmla="*/ 2385060 w 2994660"/>
              <a:gd name="connsiteY8" fmla="*/ 1059180 h 1363980"/>
              <a:gd name="connsiteX9" fmla="*/ 1935480 w 2994660"/>
              <a:gd name="connsiteY9" fmla="*/ 998220 h 1363980"/>
              <a:gd name="connsiteX10" fmla="*/ 1341120 w 2994660"/>
              <a:gd name="connsiteY10" fmla="*/ 792480 h 1363980"/>
              <a:gd name="connsiteX11" fmla="*/ 1066800 w 2994660"/>
              <a:gd name="connsiteY11" fmla="*/ 792480 h 1363980"/>
              <a:gd name="connsiteX12" fmla="*/ 754380 w 2994660"/>
              <a:gd name="connsiteY12" fmla="*/ 800100 h 1363980"/>
              <a:gd name="connsiteX13" fmla="*/ 381000 w 2994660"/>
              <a:gd name="connsiteY13" fmla="*/ 906780 h 1363980"/>
              <a:gd name="connsiteX14" fmla="*/ 106680 w 2994660"/>
              <a:gd name="connsiteY14" fmla="*/ 1043940 h 1363980"/>
              <a:gd name="connsiteX15" fmla="*/ 0 w 2994660"/>
              <a:gd name="connsiteY15" fmla="*/ 1127760 h 1363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994660" h="1363980">
                <a:moveTo>
                  <a:pt x="0" y="1127760"/>
                </a:moveTo>
                <a:lnTo>
                  <a:pt x="83820" y="739140"/>
                </a:lnTo>
                <a:lnTo>
                  <a:pt x="198120" y="289560"/>
                </a:lnTo>
                <a:lnTo>
                  <a:pt x="320040" y="0"/>
                </a:lnTo>
                <a:lnTo>
                  <a:pt x="2712720" y="0"/>
                </a:lnTo>
                <a:lnTo>
                  <a:pt x="2994660" y="388620"/>
                </a:lnTo>
                <a:lnTo>
                  <a:pt x="2994660" y="1363980"/>
                </a:lnTo>
                <a:lnTo>
                  <a:pt x="2667000" y="1188720"/>
                </a:lnTo>
                <a:lnTo>
                  <a:pt x="2385060" y="1059180"/>
                </a:lnTo>
                <a:lnTo>
                  <a:pt x="1935480" y="998220"/>
                </a:lnTo>
                <a:lnTo>
                  <a:pt x="1341120" y="792480"/>
                </a:lnTo>
                <a:lnTo>
                  <a:pt x="1066800" y="792480"/>
                </a:lnTo>
                <a:lnTo>
                  <a:pt x="754380" y="800100"/>
                </a:lnTo>
                <a:lnTo>
                  <a:pt x="381000" y="906780"/>
                </a:lnTo>
                <a:lnTo>
                  <a:pt x="106680" y="1043940"/>
                </a:lnTo>
                <a:lnTo>
                  <a:pt x="0" y="1127760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 flipV="1">
            <a:off x="5671704" y="1874660"/>
            <a:ext cx="2157074" cy="1050427"/>
          </a:xfrm>
          <a:custGeom>
            <a:avLst/>
            <a:gdLst>
              <a:gd name="connsiteX0" fmla="*/ 0 w 2994660"/>
              <a:gd name="connsiteY0" fmla="*/ 1127760 h 1363980"/>
              <a:gd name="connsiteX1" fmla="*/ 83820 w 2994660"/>
              <a:gd name="connsiteY1" fmla="*/ 739140 h 1363980"/>
              <a:gd name="connsiteX2" fmla="*/ 198120 w 2994660"/>
              <a:gd name="connsiteY2" fmla="*/ 289560 h 1363980"/>
              <a:gd name="connsiteX3" fmla="*/ 320040 w 2994660"/>
              <a:gd name="connsiteY3" fmla="*/ 0 h 1363980"/>
              <a:gd name="connsiteX4" fmla="*/ 2712720 w 2994660"/>
              <a:gd name="connsiteY4" fmla="*/ 0 h 1363980"/>
              <a:gd name="connsiteX5" fmla="*/ 2994660 w 2994660"/>
              <a:gd name="connsiteY5" fmla="*/ 388620 h 1363980"/>
              <a:gd name="connsiteX6" fmla="*/ 2994660 w 2994660"/>
              <a:gd name="connsiteY6" fmla="*/ 1363980 h 1363980"/>
              <a:gd name="connsiteX7" fmla="*/ 2667000 w 2994660"/>
              <a:gd name="connsiteY7" fmla="*/ 1188720 h 1363980"/>
              <a:gd name="connsiteX8" fmla="*/ 2385060 w 2994660"/>
              <a:gd name="connsiteY8" fmla="*/ 1059180 h 1363980"/>
              <a:gd name="connsiteX9" fmla="*/ 1935480 w 2994660"/>
              <a:gd name="connsiteY9" fmla="*/ 998220 h 1363980"/>
              <a:gd name="connsiteX10" fmla="*/ 1341120 w 2994660"/>
              <a:gd name="connsiteY10" fmla="*/ 792480 h 1363980"/>
              <a:gd name="connsiteX11" fmla="*/ 1066800 w 2994660"/>
              <a:gd name="connsiteY11" fmla="*/ 792480 h 1363980"/>
              <a:gd name="connsiteX12" fmla="*/ 754380 w 2994660"/>
              <a:gd name="connsiteY12" fmla="*/ 800100 h 1363980"/>
              <a:gd name="connsiteX13" fmla="*/ 381000 w 2994660"/>
              <a:gd name="connsiteY13" fmla="*/ 906780 h 1363980"/>
              <a:gd name="connsiteX14" fmla="*/ 106680 w 2994660"/>
              <a:gd name="connsiteY14" fmla="*/ 1043940 h 1363980"/>
              <a:gd name="connsiteX15" fmla="*/ 0 w 2994660"/>
              <a:gd name="connsiteY15" fmla="*/ 1127760 h 1363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994660" h="1363980">
                <a:moveTo>
                  <a:pt x="0" y="1127760"/>
                </a:moveTo>
                <a:lnTo>
                  <a:pt x="83820" y="739140"/>
                </a:lnTo>
                <a:lnTo>
                  <a:pt x="198120" y="289560"/>
                </a:lnTo>
                <a:lnTo>
                  <a:pt x="320040" y="0"/>
                </a:lnTo>
                <a:lnTo>
                  <a:pt x="2712720" y="0"/>
                </a:lnTo>
                <a:lnTo>
                  <a:pt x="2994660" y="388620"/>
                </a:lnTo>
                <a:lnTo>
                  <a:pt x="2994660" y="1363980"/>
                </a:lnTo>
                <a:lnTo>
                  <a:pt x="2667000" y="1188720"/>
                </a:lnTo>
                <a:lnTo>
                  <a:pt x="2385060" y="1059180"/>
                </a:lnTo>
                <a:lnTo>
                  <a:pt x="1935480" y="998220"/>
                </a:lnTo>
                <a:lnTo>
                  <a:pt x="1341120" y="792480"/>
                </a:lnTo>
                <a:lnTo>
                  <a:pt x="1066800" y="792480"/>
                </a:lnTo>
                <a:lnTo>
                  <a:pt x="754380" y="800100"/>
                </a:lnTo>
                <a:lnTo>
                  <a:pt x="381000" y="906780"/>
                </a:lnTo>
                <a:lnTo>
                  <a:pt x="106680" y="1043940"/>
                </a:lnTo>
                <a:lnTo>
                  <a:pt x="0" y="1127760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421182" y="3771900"/>
            <a:ext cx="1083631" cy="221932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988380" y="3781426"/>
            <a:ext cx="1078158" cy="2209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5569358" y="2958635"/>
            <a:ext cx="2313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2            4            6           8            10</a:t>
            </a:r>
            <a:endParaRPr lang="en-US" sz="1200"/>
          </a:p>
        </p:txBody>
      </p:sp>
      <p:sp>
        <p:nvSpPr>
          <p:cNvPr id="45" name="TextBox 44"/>
          <p:cNvSpPr txBox="1"/>
          <p:nvPr/>
        </p:nvSpPr>
        <p:spPr>
          <a:xfrm>
            <a:off x="2029518" y="2922587"/>
            <a:ext cx="2329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2          4         6         8        10       12</a:t>
            </a:r>
            <a:endParaRPr lang="en-US" sz="1200"/>
          </a:p>
        </p:txBody>
      </p:sp>
      <p:grpSp>
        <p:nvGrpSpPr>
          <p:cNvPr id="58" name="Group 57"/>
          <p:cNvGrpSpPr/>
          <p:nvPr/>
        </p:nvGrpSpPr>
        <p:grpSpPr>
          <a:xfrm>
            <a:off x="1544381" y="438150"/>
            <a:ext cx="388248" cy="2614675"/>
            <a:chOff x="10212643" y="1828800"/>
            <a:chExt cx="388248" cy="2614675"/>
          </a:xfrm>
        </p:grpSpPr>
        <p:sp>
          <p:nvSpPr>
            <p:cNvPr id="46" name="TextBox 45"/>
            <p:cNvSpPr txBox="1"/>
            <p:nvPr/>
          </p:nvSpPr>
          <p:spPr>
            <a:xfrm>
              <a:off x="10251115" y="1828800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10</a:t>
              </a:r>
              <a:endParaRPr lang="en-US" sz="120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0316837" y="2413219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5</a:t>
              </a:r>
              <a:endParaRPr lang="en-US" sz="120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316837" y="2997638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</a:t>
              </a:r>
              <a:endParaRPr lang="en-US" sz="120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0278365" y="3582057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-5</a:t>
              </a:r>
              <a:endParaRPr lang="en-US" sz="120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0212643" y="4166476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-10</a:t>
              </a:r>
              <a:endParaRPr lang="en-US" sz="120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781298" y="6381750"/>
            <a:ext cx="2943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-10             -5                0                5               10</a:t>
            </a:r>
            <a:endParaRPr lang="en-US" sz="1200"/>
          </a:p>
        </p:txBody>
      </p:sp>
      <p:grpSp>
        <p:nvGrpSpPr>
          <p:cNvPr id="57" name="Group 56"/>
          <p:cNvGrpSpPr/>
          <p:nvPr/>
        </p:nvGrpSpPr>
        <p:grpSpPr>
          <a:xfrm>
            <a:off x="5000401" y="517394"/>
            <a:ext cx="426720" cy="2519593"/>
            <a:chOff x="11077863" y="1910306"/>
            <a:chExt cx="426720" cy="2519593"/>
          </a:xfrm>
        </p:grpSpPr>
        <p:sp>
          <p:nvSpPr>
            <p:cNvPr id="52" name="TextBox 51"/>
            <p:cNvSpPr txBox="1"/>
            <p:nvPr/>
          </p:nvSpPr>
          <p:spPr>
            <a:xfrm>
              <a:off x="11214117" y="1910306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1</a:t>
              </a:r>
              <a:endParaRPr lang="en-US" sz="120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1116335" y="2470954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0.5</a:t>
              </a:r>
              <a:endParaRPr lang="en-US" sz="120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1214117" y="303160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</a:t>
              </a:r>
              <a:endParaRPr lang="en-US" sz="120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1077863" y="3592252"/>
              <a:ext cx="4267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-0.5</a:t>
              </a:r>
              <a:endParaRPr lang="en-US" sz="120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1175645" y="4152900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-1</a:t>
              </a:r>
              <a:endParaRPr lang="en-US" sz="120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095310" y="4002968"/>
            <a:ext cx="341760" cy="1844179"/>
            <a:chOff x="11253797" y="2313940"/>
            <a:chExt cx="341760" cy="1844179"/>
          </a:xfrm>
        </p:grpSpPr>
        <p:sp>
          <p:nvSpPr>
            <p:cNvPr id="60" name="TextBox 59"/>
            <p:cNvSpPr txBox="1"/>
            <p:nvPr/>
          </p:nvSpPr>
          <p:spPr>
            <a:xfrm>
              <a:off x="11253797" y="2313940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15</a:t>
              </a:r>
              <a:endParaRPr lang="en-US" sz="120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1253797" y="3074670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10</a:t>
              </a:r>
              <a:endParaRPr lang="en-US" sz="120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1319519" y="388112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5</a:t>
              </a:r>
              <a:endParaRPr lang="en-US" sz="1200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544135" y="3942080"/>
            <a:ext cx="341760" cy="2444889"/>
            <a:chOff x="11291897" y="2062480"/>
            <a:chExt cx="341760" cy="2444889"/>
          </a:xfrm>
        </p:grpSpPr>
        <p:sp>
          <p:nvSpPr>
            <p:cNvPr id="66" name="TextBox 65"/>
            <p:cNvSpPr txBox="1"/>
            <p:nvPr/>
          </p:nvSpPr>
          <p:spPr>
            <a:xfrm>
              <a:off x="11291897" y="2062480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15</a:t>
              </a:r>
              <a:endParaRPr lang="en-US" sz="120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1291897" y="2785110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10</a:t>
              </a:r>
              <a:endParaRPr lang="en-US" sz="120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357619" y="350774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5</a:t>
              </a:r>
              <a:endParaRPr lang="en-US" sz="120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1357619" y="423037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</a:t>
              </a:r>
              <a:endParaRPr lang="en-US" sz="1200"/>
            </a:p>
          </p:txBody>
        </p:sp>
      </p:grpSp>
      <p:sp>
        <p:nvSpPr>
          <p:cNvPr id="73" name="TextBox 72"/>
          <p:cNvSpPr txBox="1"/>
          <p:nvPr/>
        </p:nvSpPr>
        <p:spPr>
          <a:xfrm rot="16200000">
            <a:off x="321560" y="1603587"/>
            <a:ext cx="2433234" cy="27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M: log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(FC)</a:t>
            </a:r>
            <a:endParaRPr lang="en-US" sz="1200" dirty="0"/>
          </a:p>
        </p:txBody>
      </p:sp>
      <p:sp>
        <p:nvSpPr>
          <p:cNvPr id="74" name="TextBox 73"/>
          <p:cNvSpPr txBox="1"/>
          <p:nvPr/>
        </p:nvSpPr>
        <p:spPr>
          <a:xfrm>
            <a:off x="1941620" y="3163659"/>
            <a:ext cx="2557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A: log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(mean </a:t>
            </a:r>
            <a:r>
              <a:rPr lang="en-US" sz="1200" dirty="0" err="1" smtClean="0"/>
              <a:t>exprs</a:t>
            </a:r>
            <a:r>
              <a:rPr lang="en-US" sz="1200" dirty="0" smtClean="0"/>
              <a:t>.)</a:t>
            </a:r>
            <a:endParaRPr lang="en-US" sz="1200" dirty="0"/>
          </a:p>
        </p:txBody>
      </p:sp>
      <p:sp>
        <p:nvSpPr>
          <p:cNvPr id="75" name="TextBox 74"/>
          <p:cNvSpPr txBox="1"/>
          <p:nvPr/>
        </p:nvSpPr>
        <p:spPr>
          <a:xfrm rot="16200000">
            <a:off x="245540" y="4921698"/>
            <a:ext cx="2588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-log</a:t>
            </a:r>
            <a:r>
              <a:rPr lang="en-US" sz="1200" baseline="-25000" smtClean="0"/>
              <a:t>10</a:t>
            </a:r>
            <a:r>
              <a:rPr lang="en-US" sz="1200" smtClean="0"/>
              <a:t>(p-value)</a:t>
            </a:r>
            <a:endParaRPr lang="en-US" sz="1200"/>
          </a:p>
        </p:txBody>
      </p:sp>
      <p:sp>
        <p:nvSpPr>
          <p:cNvPr id="76" name="TextBox 75"/>
          <p:cNvSpPr txBox="1"/>
          <p:nvPr/>
        </p:nvSpPr>
        <p:spPr>
          <a:xfrm>
            <a:off x="4649492" y="6601880"/>
            <a:ext cx="2557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log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(FC)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1926121" y="232475"/>
            <a:ext cx="25882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Comparison  1 (AT vs. ET)</a:t>
            </a:r>
            <a:endParaRPr lang="en-US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5305278" y="6371868"/>
            <a:ext cx="2978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-10              -5                0                5               10</a:t>
            </a:r>
            <a:endParaRPr lang="en-US" sz="1200"/>
          </a:p>
        </p:txBody>
      </p:sp>
      <p:sp>
        <p:nvSpPr>
          <p:cNvPr id="80" name="TextBox 79"/>
          <p:cNvSpPr txBox="1"/>
          <p:nvPr/>
        </p:nvSpPr>
        <p:spPr>
          <a:xfrm rot="16200000">
            <a:off x="3879897" y="1628305"/>
            <a:ext cx="2293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M: log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(FC)</a:t>
            </a:r>
            <a:endParaRPr lang="en-US" sz="1200" dirty="0"/>
          </a:p>
        </p:txBody>
      </p:sp>
      <p:sp>
        <p:nvSpPr>
          <p:cNvPr id="81" name="TextBox 80"/>
          <p:cNvSpPr txBox="1"/>
          <p:nvPr/>
        </p:nvSpPr>
        <p:spPr>
          <a:xfrm>
            <a:off x="5506230" y="3163659"/>
            <a:ext cx="2526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A: log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(mean </a:t>
            </a:r>
            <a:r>
              <a:rPr lang="en-US" sz="1200" dirty="0" err="1" smtClean="0"/>
              <a:t>exprs</a:t>
            </a:r>
            <a:r>
              <a:rPr lang="en-US" sz="1200" dirty="0" smtClean="0"/>
              <a:t>.)</a:t>
            </a:r>
            <a:endParaRPr lang="en-US" sz="1200" dirty="0"/>
          </a:p>
        </p:txBody>
      </p:sp>
      <p:sp>
        <p:nvSpPr>
          <p:cNvPr id="85" name="Rectangle 84"/>
          <p:cNvSpPr/>
          <p:nvPr/>
        </p:nvSpPr>
        <p:spPr>
          <a:xfrm>
            <a:off x="9265682" y="1922333"/>
            <a:ext cx="22810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not differentially expressed (NDE)</a:t>
            </a:r>
            <a:endParaRPr lang="en-US" sz="1200" dirty="0"/>
          </a:p>
        </p:txBody>
      </p:sp>
      <p:sp>
        <p:nvSpPr>
          <p:cNvPr id="87" name="TextBox 86"/>
          <p:cNvSpPr txBox="1"/>
          <p:nvPr/>
        </p:nvSpPr>
        <p:spPr>
          <a:xfrm rot="16200000">
            <a:off x="3755623" y="4975652"/>
            <a:ext cx="2541722" cy="277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-log</a:t>
            </a:r>
            <a:r>
              <a:rPr lang="en-US" sz="1200" baseline="-25000" dirty="0" smtClean="0"/>
              <a:t>10</a:t>
            </a:r>
            <a:r>
              <a:rPr lang="en-US" sz="1200" dirty="0" smtClean="0"/>
              <a:t>(p-value)</a:t>
            </a:r>
            <a:endParaRPr lang="en-US" sz="1200" dirty="0"/>
          </a:p>
        </p:txBody>
      </p:sp>
      <p:sp>
        <p:nvSpPr>
          <p:cNvPr id="88" name="TextBox 87"/>
          <p:cNvSpPr txBox="1"/>
          <p:nvPr/>
        </p:nvSpPr>
        <p:spPr>
          <a:xfrm>
            <a:off x="1115879" y="6601880"/>
            <a:ext cx="252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log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(FC)</a:t>
            </a:r>
            <a:endParaRPr lang="en-US" sz="1200" dirty="0"/>
          </a:p>
        </p:txBody>
      </p:sp>
      <p:sp>
        <p:nvSpPr>
          <p:cNvPr id="89" name="TextBox 88"/>
          <p:cNvSpPr txBox="1"/>
          <p:nvPr/>
        </p:nvSpPr>
        <p:spPr>
          <a:xfrm>
            <a:off x="1080446" y="24865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A</a:t>
            </a:r>
            <a:endParaRPr lang="en-US" sz="2400" b="1" u="sng" dirty="0"/>
          </a:p>
        </p:txBody>
      </p:sp>
      <p:sp>
        <p:nvSpPr>
          <p:cNvPr id="90" name="TextBox 89"/>
          <p:cNvSpPr txBox="1"/>
          <p:nvPr/>
        </p:nvSpPr>
        <p:spPr>
          <a:xfrm>
            <a:off x="1165772" y="3238500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B</a:t>
            </a:r>
            <a:endParaRPr lang="en-US" sz="2400" b="1" u="sng" dirty="0"/>
          </a:p>
        </p:txBody>
      </p:sp>
      <p:sp>
        <p:nvSpPr>
          <p:cNvPr id="91" name="TextBox 90"/>
          <p:cNvSpPr txBox="1"/>
          <p:nvPr/>
        </p:nvSpPr>
        <p:spPr>
          <a:xfrm>
            <a:off x="1957119" y="3425126"/>
            <a:ext cx="2603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Comparison  1 (AT vs. ET)</a:t>
            </a:r>
            <a:endParaRPr lang="en-US" sz="1200" dirty="0"/>
          </a:p>
        </p:txBody>
      </p:sp>
      <p:grpSp>
        <p:nvGrpSpPr>
          <p:cNvPr id="114" name="Group 113"/>
          <p:cNvGrpSpPr/>
          <p:nvPr/>
        </p:nvGrpSpPr>
        <p:grpSpPr>
          <a:xfrm>
            <a:off x="4590541" y="3752197"/>
            <a:ext cx="796158" cy="2511442"/>
            <a:chOff x="3790204" y="3752193"/>
            <a:chExt cx="739755" cy="2563330"/>
          </a:xfrm>
        </p:grpSpPr>
        <p:sp>
          <p:nvSpPr>
            <p:cNvPr id="94" name="Freeform 93"/>
            <p:cNvSpPr/>
            <p:nvPr/>
          </p:nvSpPr>
          <p:spPr>
            <a:xfrm flipV="1">
              <a:off x="3804363" y="6075993"/>
              <a:ext cx="725596" cy="239530"/>
            </a:xfrm>
            <a:custGeom>
              <a:avLst/>
              <a:gdLst>
                <a:gd name="connsiteX0" fmla="*/ 0 w 962025"/>
                <a:gd name="connsiteY0" fmla="*/ 904875 h 904875"/>
                <a:gd name="connsiteX1" fmla="*/ 238125 w 962025"/>
                <a:gd name="connsiteY1" fmla="*/ 904875 h 904875"/>
                <a:gd name="connsiteX2" fmla="*/ 714375 w 962025"/>
                <a:gd name="connsiteY2" fmla="*/ 9525 h 904875"/>
                <a:gd name="connsiteX3" fmla="*/ 962025 w 962025"/>
                <a:gd name="connsiteY3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025" h="904875">
                  <a:moveTo>
                    <a:pt x="0" y="904875"/>
                  </a:moveTo>
                  <a:lnTo>
                    <a:pt x="238125" y="904875"/>
                  </a:lnTo>
                  <a:lnTo>
                    <a:pt x="714375" y="9525"/>
                  </a:lnTo>
                  <a:lnTo>
                    <a:pt x="962025" y="0"/>
                  </a:lnTo>
                </a:path>
              </a:pathLst>
            </a:custGeom>
            <a:ln w="63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6" name="Straight Connector 95"/>
            <p:cNvCxnSpPr/>
            <p:nvPr/>
          </p:nvCxnSpPr>
          <p:spPr>
            <a:xfrm>
              <a:off x="3790204" y="3752193"/>
              <a:ext cx="73530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Rectangle 99"/>
          <p:cNvSpPr/>
          <p:nvPr/>
        </p:nvSpPr>
        <p:spPr>
          <a:xfrm>
            <a:off x="5560037" y="3827299"/>
            <a:ext cx="1051115" cy="238271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957913" y="3806279"/>
            <a:ext cx="1051115" cy="241424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2936171" y="6246027"/>
            <a:ext cx="309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smtClean="0">
                <a:solidFill>
                  <a:srgbClr val="00B050"/>
                </a:solidFill>
              </a:rPr>
              <a:t>|</a:t>
            </a:r>
          </a:p>
          <a:p>
            <a:pPr algn="r"/>
            <a:r>
              <a:rPr lang="en-US" sz="1200" smtClean="0">
                <a:solidFill>
                  <a:srgbClr val="00B050"/>
                </a:solidFill>
              </a:rPr>
              <a:t>-1</a:t>
            </a:r>
            <a:endParaRPr lang="en-US" sz="1200">
              <a:solidFill>
                <a:srgbClr val="00B050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254661" y="6248409"/>
            <a:ext cx="263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00B050"/>
                </a:solidFill>
              </a:rPr>
              <a:t>|</a:t>
            </a:r>
          </a:p>
          <a:p>
            <a:r>
              <a:rPr lang="en-US" sz="1200" smtClean="0">
                <a:solidFill>
                  <a:srgbClr val="00B050"/>
                </a:solidFill>
              </a:rPr>
              <a:t>1</a:t>
            </a:r>
            <a:endParaRPr lang="en-US" sz="1200">
              <a:solidFill>
                <a:srgbClr val="00B050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550158" y="588264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00B050"/>
                </a:solidFill>
              </a:rPr>
              <a:t>-1.3 -</a:t>
            </a:r>
            <a:endParaRPr lang="en-US" sz="1200">
              <a:solidFill>
                <a:srgbClr val="00B05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826976" y="0"/>
            <a:ext cx="2837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Supplementary Figure S3</a:t>
            </a:r>
            <a:endParaRPr lang="en-US" sz="2000" b="1" u="sng" dirty="0"/>
          </a:p>
        </p:txBody>
      </p:sp>
      <p:cxnSp>
        <p:nvCxnSpPr>
          <p:cNvPr id="97" name="Straight Arrow Connector 96"/>
          <p:cNvCxnSpPr/>
          <p:nvPr/>
        </p:nvCxnSpPr>
        <p:spPr>
          <a:xfrm flipV="1">
            <a:off x="4755638" y="3800098"/>
            <a:ext cx="0" cy="21844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 rot="5400000">
            <a:off x="4195292" y="4735496"/>
            <a:ext cx="113620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p-value  &lt;  0.05</a:t>
            </a:r>
            <a:endParaRPr lang="en-US" sz="1200" dirty="0"/>
          </a:p>
        </p:txBody>
      </p:sp>
      <p:cxnSp>
        <p:nvCxnSpPr>
          <p:cNvPr id="99" name="Straight Connector 98"/>
          <p:cNvCxnSpPr/>
          <p:nvPr/>
        </p:nvCxnSpPr>
        <p:spPr>
          <a:xfrm>
            <a:off x="0" y="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201478" y="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213802" y="68580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0" y="68580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70"/>
          <p:cNvSpPr txBox="1"/>
          <p:nvPr/>
        </p:nvSpPr>
        <p:spPr>
          <a:xfrm>
            <a:off x="9305096" y="1255353"/>
            <a:ext cx="1300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"gray zone" genes</a:t>
            </a:r>
            <a:endParaRPr lang="en-US" sz="1200" dirty="0"/>
          </a:p>
        </p:txBody>
      </p:sp>
      <p:sp>
        <p:nvSpPr>
          <p:cNvPr id="98" name="Rectangle 97"/>
          <p:cNvSpPr/>
          <p:nvPr/>
        </p:nvSpPr>
        <p:spPr>
          <a:xfrm>
            <a:off x="9008507" y="1288198"/>
            <a:ext cx="266700" cy="266700"/>
          </a:xfrm>
          <a:prstGeom prst="rect">
            <a:avLst/>
          </a:prstGeom>
          <a:noFill/>
          <a:ln w="127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02157" y="1618398"/>
            <a:ext cx="266700" cy="266700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8998982" y="1939073"/>
            <a:ext cx="266700" cy="266700"/>
          </a:xfrm>
          <a:prstGeom prst="rect">
            <a:avLst/>
          </a:prstGeom>
          <a:noFill/>
          <a:ln w="127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9348045" y="1608357"/>
            <a:ext cx="23695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differentially expressed genes (DE 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0143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9354557" y="0"/>
            <a:ext cx="2837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Supplementary Figure S4</a:t>
            </a:r>
            <a:endParaRPr lang="en-US" sz="2000" b="1" u="sng" dirty="0"/>
          </a:p>
        </p:txBody>
      </p:sp>
      <p:sp>
        <p:nvSpPr>
          <p:cNvPr id="203" name="TextBox 145"/>
          <p:cNvSpPr txBox="1"/>
          <p:nvPr/>
        </p:nvSpPr>
        <p:spPr>
          <a:xfrm>
            <a:off x="0" y="246739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/>
              <a:t>A</a:t>
            </a:r>
          </a:p>
        </p:txBody>
      </p:sp>
      <p:grpSp>
        <p:nvGrpSpPr>
          <p:cNvPr id="204" name="Groupe 203"/>
          <p:cNvGrpSpPr/>
          <p:nvPr/>
        </p:nvGrpSpPr>
        <p:grpSpPr>
          <a:xfrm>
            <a:off x="69967" y="291362"/>
            <a:ext cx="4623352" cy="6544288"/>
            <a:chOff x="384930" y="94645"/>
            <a:chExt cx="4623352" cy="6544288"/>
          </a:xfrm>
        </p:grpSpPr>
        <p:sp>
          <p:nvSpPr>
            <p:cNvPr id="205" name="Right Brace 2"/>
            <p:cNvSpPr/>
            <p:nvPr/>
          </p:nvSpPr>
          <p:spPr>
            <a:xfrm>
              <a:off x="4307266" y="1249357"/>
              <a:ext cx="84397" cy="804252"/>
            </a:xfrm>
            <a:prstGeom prst="rightBrace">
              <a:avLst>
                <a:gd name="adj1" fmla="val 45000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Right Brace 22"/>
            <p:cNvSpPr/>
            <p:nvPr/>
          </p:nvSpPr>
          <p:spPr>
            <a:xfrm>
              <a:off x="4307266" y="3202821"/>
              <a:ext cx="69472" cy="246201"/>
            </a:xfrm>
            <a:prstGeom prst="rightBrace">
              <a:avLst>
                <a:gd name="adj1" fmla="val 45000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Right Brace 23"/>
            <p:cNvSpPr/>
            <p:nvPr/>
          </p:nvSpPr>
          <p:spPr>
            <a:xfrm>
              <a:off x="4307266" y="3459996"/>
              <a:ext cx="80085" cy="760551"/>
            </a:xfrm>
            <a:prstGeom prst="rightBrace">
              <a:avLst>
                <a:gd name="adj1" fmla="val 45000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Right Brace 25"/>
            <p:cNvSpPr/>
            <p:nvPr/>
          </p:nvSpPr>
          <p:spPr>
            <a:xfrm>
              <a:off x="4307266" y="4386575"/>
              <a:ext cx="69419" cy="996022"/>
            </a:xfrm>
            <a:prstGeom prst="rightBrace">
              <a:avLst>
                <a:gd name="adj1" fmla="val 45000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TextBox 36"/>
            <p:cNvSpPr txBox="1"/>
            <p:nvPr/>
          </p:nvSpPr>
          <p:spPr>
            <a:xfrm>
              <a:off x="4324651" y="1533814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/>
                <a:t>Gr.A</a:t>
              </a:r>
              <a:endParaRPr lang="en-US" sz="1000" dirty="0"/>
            </a:p>
          </p:txBody>
        </p:sp>
        <p:sp>
          <p:nvSpPr>
            <p:cNvPr id="210" name="TextBox 37"/>
            <p:cNvSpPr txBox="1"/>
            <p:nvPr/>
          </p:nvSpPr>
          <p:spPr>
            <a:xfrm>
              <a:off x="4324651" y="3194190"/>
              <a:ext cx="4106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/>
                <a:t>Gr.C</a:t>
              </a:r>
              <a:endParaRPr lang="en-US" sz="1000" dirty="0"/>
            </a:p>
          </p:txBody>
        </p:sp>
        <p:sp>
          <p:nvSpPr>
            <p:cNvPr id="211" name="TextBox 38"/>
            <p:cNvSpPr txBox="1"/>
            <p:nvPr/>
          </p:nvSpPr>
          <p:spPr>
            <a:xfrm>
              <a:off x="4324651" y="3699833"/>
              <a:ext cx="420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/>
                <a:t>Gr.D</a:t>
              </a:r>
              <a:endParaRPr lang="en-US" sz="1000" dirty="0"/>
            </a:p>
          </p:txBody>
        </p:sp>
        <p:sp>
          <p:nvSpPr>
            <p:cNvPr id="212" name="TextBox 39"/>
            <p:cNvSpPr txBox="1"/>
            <p:nvPr/>
          </p:nvSpPr>
          <p:spPr>
            <a:xfrm>
              <a:off x="4324651" y="4768271"/>
              <a:ext cx="4042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/>
                <a:t>Gr.E</a:t>
              </a:r>
              <a:endParaRPr lang="en-US" sz="1000" dirty="0"/>
            </a:p>
          </p:txBody>
        </p:sp>
        <p:grpSp>
          <p:nvGrpSpPr>
            <p:cNvPr id="213" name="Group 107"/>
            <p:cNvGrpSpPr/>
            <p:nvPr/>
          </p:nvGrpSpPr>
          <p:grpSpPr>
            <a:xfrm>
              <a:off x="384930" y="125595"/>
              <a:ext cx="3910846" cy="6090331"/>
              <a:chOff x="13215938" y="-7052478"/>
              <a:chExt cx="13287375" cy="19669293"/>
            </a:xfrm>
          </p:grpSpPr>
          <p:pic>
            <p:nvPicPr>
              <p:cNvPr id="298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6122994" y="-7052478"/>
                <a:ext cx="10306051" cy="28098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9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016288" y="-3843338"/>
                <a:ext cx="10487025" cy="164496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0" name="Picture 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215938" y="-3747135"/>
                <a:ext cx="2752725" cy="16363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14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38200" y="94645"/>
              <a:ext cx="298449" cy="9089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" name="TextBox 90"/>
            <p:cNvSpPr txBox="1"/>
            <p:nvPr/>
          </p:nvSpPr>
          <p:spPr>
            <a:xfrm rot="16200000">
              <a:off x="2723268" y="4941964"/>
              <a:ext cx="223839" cy="31700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ts val="500"/>
                </a:lnSpc>
              </a:pPr>
              <a:r>
                <a:rPr lang="en-US" sz="500" dirty="0" smtClean="0"/>
                <a:t>ET   1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ET   2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ET   3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ET   8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ET   2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ET   5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ET   7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ET   4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EM  9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EM  1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EM  5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EM  4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EM  2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EM  3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EM  7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EM  8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EM  9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AT   7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AT   4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AT   8  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AT   5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AT   6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AT   9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AT   3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AT   2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AT 10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AT   1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  *  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AM14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  2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  4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  7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AM17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AM20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AM12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  5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  6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  9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AM10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AM11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  1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AM15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AM18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AM19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  8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AM13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  3</a:t>
              </a:r>
            </a:p>
            <a:p>
              <a:pPr algn="r">
                <a:lnSpc>
                  <a:spcPts val="500"/>
                </a:lnSpc>
              </a:pPr>
              <a:r>
                <a:rPr lang="en-US" sz="500" dirty="0" smtClean="0"/>
                <a:t>AM16</a:t>
              </a:r>
              <a:endParaRPr lang="en-US" sz="500" dirty="0"/>
            </a:p>
          </p:txBody>
        </p:sp>
        <p:pic>
          <p:nvPicPr>
            <p:cNvPr id="2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22374" y="6229010"/>
              <a:ext cx="3078163" cy="8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7" name="TextBox 48"/>
            <p:cNvSpPr txBox="1"/>
            <p:nvPr/>
          </p:nvSpPr>
          <p:spPr>
            <a:xfrm rot="16200000">
              <a:off x="542744" y="460514"/>
              <a:ext cx="4764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log2Int</a:t>
              </a:r>
              <a:endParaRPr lang="en-US" sz="800" dirty="0"/>
            </a:p>
          </p:txBody>
        </p:sp>
        <p:cxnSp>
          <p:nvCxnSpPr>
            <p:cNvPr id="218" name="Straight Connector 60"/>
            <p:cNvCxnSpPr/>
            <p:nvPr/>
          </p:nvCxnSpPr>
          <p:spPr>
            <a:xfrm>
              <a:off x="1234441" y="4370406"/>
              <a:ext cx="3035299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65"/>
            <p:cNvCxnSpPr/>
            <p:nvPr/>
          </p:nvCxnSpPr>
          <p:spPr>
            <a:xfrm>
              <a:off x="1225551" y="2063451"/>
              <a:ext cx="305752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66"/>
            <p:cNvCxnSpPr/>
            <p:nvPr/>
          </p:nvCxnSpPr>
          <p:spPr>
            <a:xfrm>
              <a:off x="1216026" y="2916256"/>
              <a:ext cx="305752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68"/>
            <p:cNvCxnSpPr/>
            <p:nvPr/>
          </p:nvCxnSpPr>
          <p:spPr>
            <a:xfrm>
              <a:off x="1216026" y="3207721"/>
              <a:ext cx="305752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69"/>
            <p:cNvCxnSpPr/>
            <p:nvPr/>
          </p:nvCxnSpPr>
          <p:spPr>
            <a:xfrm>
              <a:off x="1231266" y="3435686"/>
              <a:ext cx="305752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71"/>
            <p:cNvCxnSpPr/>
            <p:nvPr/>
          </p:nvCxnSpPr>
          <p:spPr>
            <a:xfrm>
              <a:off x="1222376" y="4216101"/>
              <a:ext cx="305752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72"/>
            <p:cNvCxnSpPr/>
            <p:nvPr/>
          </p:nvCxnSpPr>
          <p:spPr>
            <a:xfrm>
              <a:off x="1222376" y="5990926"/>
              <a:ext cx="305752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74"/>
            <p:cNvCxnSpPr/>
            <p:nvPr/>
          </p:nvCxnSpPr>
          <p:spPr>
            <a:xfrm>
              <a:off x="1221106" y="5425141"/>
              <a:ext cx="305752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Right Brace 76"/>
            <p:cNvSpPr/>
            <p:nvPr/>
          </p:nvSpPr>
          <p:spPr>
            <a:xfrm>
              <a:off x="4314887" y="5438135"/>
              <a:ext cx="58994" cy="540727"/>
            </a:xfrm>
            <a:prstGeom prst="rightBrace">
              <a:avLst>
                <a:gd name="adj1" fmla="val 45000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TextBox 77"/>
            <p:cNvSpPr txBox="1"/>
            <p:nvPr/>
          </p:nvSpPr>
          <p:spPr>
            <a:xfrm>
              <a:off x="4324651" y="5591231"/>
              <a:ext cx="4010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/>
                <a:t>Gr.F</a:t>
              </a:r>
              <a:endParaRPr lang="en-US" sz="1000" dirty="0"/>
            </a:p>
          </p:txBody>
        </p:sp>
        <p:sp>
          <p:nvSpPr>
            <p:cNvPr id="228" name="Right Brace 78"/>
            <p:cNvSpPr/>
            <p:nvPr/>
          </p:nvSpPr>
          <p:spPr>
            <a:xfrm>
              <a:off x="4314886" y="2075091"/>
              <a:ext cx="81854" cy="802432"/>
            </a:xfrm>
            <a:prstGeom prst="rightBrace">
              <a:avLst>
                <a:gd name="adj1" fmla="val 45000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TextBox 79"/>
            <p:cNvSpPr txBox="1"/>
            <p:nvPr/>
          </p:nvSpPr>
          <p:spPr>
            <a:xfrm>
              <a:off x="4324651" y="2327564"/>
              <a:ext cx="4122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/>
                <a:t>Gr.B</a:t>
              </a:r>
              <a:endParaRPr lang="en-US" sz="1000" dirty="0"/>
            </a:p>
          </p:txBody>
        </p:sp>
        <p:sp>
          <p:nvSpPr>
            <p:cNvPr id="230" name="TextBox 100"/>
            <p:cNvSpPr txBox="1"/>
            <p:nvPr/>
          </p:nvSpPr>
          <p:spPr>
            <a:xfrm rot="16200000">
              <a:off x="2680038" y="-464574"/>
              <a:ext cx="247701" cy="31504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500"/>
                </a:lnSpc>
              </a:pPr>
              <a:r>
                <a:rPr lang="en-US" sz="500" dirty="0" smtClean="0"/>
                <a:t>GW7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GW7.5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GW7.5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GW9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GW8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GW8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GW8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GW8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GW9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GW7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GW8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GW8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GW7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GW7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GW9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GW9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GW8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F61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M73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M85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F26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F39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M44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F25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pool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F58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pool</a:t>
              </a:r>
            </a:p>
            <a:p>
              <a:pPr>
                <a:lnSpc>
                  <a:spcPts val="500"/>
                </a:lnSpc>
              </a:pPr>
              <a:r>
                <a:rPr lang="en-US" sz="500" dirty="0" err="1" smtClean="0"/>
                <a:t>Fet.Br</a:t>
              </a:r>
              <a:r>
                <a:rPr lang="en-US" sz="500" dirty="0" smtClean="0"/>
                <a:t>.</a:t>
              </a:r>
            </a:p>
            <a:p>
              <a:pPr>
                <a:lnSpc>
                  <a:spcPts val="500"/>
                </a:lnSpc>
              </a:pPr>
              <a:r>
                <a:rPr lang="en-US" sz="500" dirty="0" err="1" smtClean="0"/>
                <a:t>Spin.C</a:t>
              </a:r>
              <a:endParaRPr lang="en-US" sz="500" dirty="0" smtClean="0"/>
            </a:p>
            <a:p>
              <a:pPr>
                <a:lnSpc>
                  <a:spcPts val="500"/>
                </a:lnSpc>
              </a:pPr>
              <a:r>
                <a:rPr lang="en-US" sz="500" dirty="0" err="1" smtClean="0"/>
                <a:t>Cereb</a:t>
              </a:r>
              <a:r>
                <a:rPr lang="en-US" sz="500" dirty="0" smtClean="0"/>
                <a:t>.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Cortex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Liver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Testes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Uterus</a:t>
              </a:r>
            </a:p>
            <a:p>
              <a:pPr>
                <a:lnSpc>
                  <a:spcPts val="500"/>
                </a:lnSpc>
              </a:pPr>
              <a:r>
                <a:rPr lang="en-US" sz="500" dirty="0" err="1" smtClean="0"/>
                <a:t>SkMusc</a:t>
              </a:r>
              <a:r>
                <a:rPr lang="en-US" sz="500" dirty="0" smtClean="0"/>
                <a:t>.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Heart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Kidney</a:t>
              </a:r>
            </a:p>
            <a:p>
              <a:pPr>
                <a:lnSpc>
                  <a:spcPts val="500"/>
                </a:lnSpc>
              </a:pPr>
              <a:r>
                <a:rPr lang="en-US" sz="500" dirty="0" err="1" smtClean="0"/>
                <a:t>Pancr</a:t>
              </a:r>
              <a:r>
                <a:rPr lang="en-US" sz="500" dirty="0" smtClean="0"/>
                <a:t>.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Prost.</a:t>
              </a:r>
            </a:p>
            <a:p>
              <a:pPr>
                <a:lnSpc>
                  <a:spcPts val="500"/>
                </a:lnSpc>
              </a:pPr>
              <a:r>
                <a:rPr lang="en-US" sz="500" dirty="0" err="1" smtClean="0"/>
                <a:t>Saliv.Gl</a:t>
              </a:r>
              <a:r>
                <a:rPr lang="en-US" sz="500" dirty="0" smtClean="0"/>
                <a:t>.</a:t>
              </a:r>
            </a:p>
            <a:p>
              <a:pPr>
                <a:lnSpc>
                  <a:spcPts val="500"/>
                </a:lnSpc>
              </a:pPr>
              <a:r>
                <a:rPr lang="en-US" sz="500" dirty="0" err="1" smtClean="0"/>
                <a:t>BoneM</a:t>
              </a:r>
              <a:r>
                <a:rPr lang="en-US" sz="500" dirty="0" smtClean="0"/>
                <a:t>.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Spleen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Thymus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Trachea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Lung</a:t>
              </a:r>
            </a:p>
            <a:p>
              <a:pPr>
                <a:lnSpc>
                  <a:spcPts val="500"/>
                </a:lnSpc>
              </a:pPr>
              <a:r>
                <a:rPr lang="en-US" sz="500" dirty="0" err="1" smtClean="0"/>
                <a:t>SmInt</a:t>
              </a:r>
              <a:r>
                <a:rPr lang="en-US" sz="500" dirty="0" smtClean="0"/>
                <a:t>.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Colon</a:t>
              </a:r>
            </a:p>
            <a:p>
              <a:pPr>
                <a:lnSpc>
                  <a:spcPts val="500"/>
                </a:lnSpc>
              </a:pPr>
              <a:r>
                <a:rPr lang="en-US" sz="500" dirty="0" smtClean="0"/>
                <a:t>Stomach</a:t>
              </a:r>
              <a:endParaRPr lang="en-US" sz="500" dirty="0"/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2386820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2577668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2514052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2641284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2450436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2704900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2895748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2832132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2959364" y="6316048"/>
              <a:ext cx="52511" cy="5251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2768516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3022980" y="6316048"/>
              <a:ext cx="52511" cy="5251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3213828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3150212" y="6316048"/>
              <a:ext cx="52511" cy="5251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3277444" y="6316048"/>
              <a:ext cx="52511" cy="52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3086596" y="6316048"/>
              <a:ext cx="52511" cy="5251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3341060" y="6316048"/>
              <a:ext cx="52511" cy="52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3531908" y="6316048"/>
              <a:ext cx="52511" cy="52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3468292" y="6316048"/>
              <a:ext cx="52511" cy="52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3595524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3404676" y="6316048"/>
              <a:ext cx="52511" cy="52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3659140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3849988" y="6316048"/>
              <a:ext cx="52511" cy="52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3786372" y="6316048"/>
              <a:ext cx="52511" cy="52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3913604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3722756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3977220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Rectangle 256"/>
            <p:cNvSpPr/>
            <p:nvPr/>
          </p:nvSpPr>
          <p:spPr>
            <a:xfrm>
              <a:off x="4168068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4104452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4231672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4040836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2323204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2" name="Group 114"/>
            <p:cNvGrpSpPr/>
            <p:nvPr/>
          </p:nvGrpSpPr>
          <p:grpSpPr>
            <a:xfrm>
              <a:off x="2259820" y="6316048"/>
              <a:ext cx="52511" cy="52513"/>
              <a:chOff x="2259820" y="6316048"/>
              <a:chExt cx="52511" cy="52513"/>
            </a:xfrm>
          </p:grpSpPr>
          <p:sp>
            <p:nvSpPr>
              <p:cNvPr id="296" name="Rectangle 295"/>
              <p:cNvSpPr/>
              <p:nvPr/>
            </p:nvSpPr>
            <p:spPr>
              <a:xfrm>
                <a:off x="2259820" y="6316048"/>
                <a:ext cx="52511" cy="5251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7" name="TextBox 113"/>
              <p:cNvSpPr txBox="1"/>
              <p:nvPr/>
            </p:nvSpPr>
            <p:spPr>
              <a:xfrm>
                <a:off x="2268538" y="6319044"/>
                <a:ext cx="33664" cy="461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00" dirty="0" smtClean="0"/>
                  <a:t>M</a:t>
                </a:r>
                <a:endParaRPr lang="en-US" sz="300" dirty="0"/>
              </a:p>
            </p:txBody>
          </p:sp>
        </p:grpSp>
        <p:grpSp>
          <p:nvGrpSpPr>
            <p:cNvPr id="263" name="Group 115"/>
            <p:cNvGrpSpPr/>
            <p:nvPr/>
          </p:nvGrpSpPr>
          <p:grpSpPr>
            <a:xfrm>
              <a:off x="2196115" y="6316048"/>
              <a:ext cx="52511" cy="52513"/>
              <a:chOff x="2259820" y="6316048"/>
              <a:chExt cx="52511" cy="52513"/>
            </a:xfrm>
          </p:grpSpPr>
          <p:sp>
            <p:nvSpPr>
              <p:cNvPr id="294" name="Rectangle 293"/>
              <p:cNvSpPr/>
              <p:nvPr/>
            </p:nvSpPr>
            <p:spPr>
              <a:xfrm>
                <a:off x="2259820" y="6316048"/>
                <a:ext cx="52511" cy="5251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5" name="TextBox 117"/>
              <p:cNvSpPr txBox="1"/>
              <p:nvPr/>
            </p:nvSpPr>
            <p:spPr>
              <a:xfrm>
                <a:off x="2268538" y="6319044"/>
                <a:ext cx="33664" cy="461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00" dirty="0" smtClean="0"/>
                  <a:t>M</a:t>
                </a:r>
                <a:endParaRPr lang="en-US" sz="300" dirty="0"/>
              </a:p>
            </p:txBody>
          </p:sp>
        </p:grpSp>
        <p:grpSp>
          <p:nvGrpSpPr>
            <p:cNvPr id="264" name="Group 118"/>
            <p:cNvGrpSpPr/>
            <p:nvPr/>
          </p:nvGrpSpPr>
          <p:grpSpPr>
            <a:xfrm>
              <a:off x="2068719" y="6316048"/>
              <a:ext cx="52511" cy="52513"/>
              <a:chOff x="2259820" y="6316048"/>
              <a:chExt cx="52511" cy="52513"/>
            </a:xfrm>
          </p:grpSpPr>
          <p:sp>
            <p:nvSpPr>
              <p:cNvPr id="292" name="Rectangle 291"/>
              <p:cNvSpPr/>
              <p:nvPr/>
            </p:nvSpPr>
            <p:spPr>
              <a:xfrm>
                <a:off x="2259820" y="6316048"/>
                <a:ext cx="52511" cy="5251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3" name="TextBox 120"/>
              <p:cNvSpPr txBox="1"/>
              <p:nvPr/>
            </p:nvSpPr>
            <p:spPr>
              <a:xfrm>
                <a:off x="2268538" y="6319044"/>
                <a:ext cx="33664" cy="461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00" dirty="0" smtClean="0"/>
                  <a:t>M</a:t>
                </a:r>
                <a:endParaRPr lang="en-US" sz="300" dirty="0"/>
              </a:p>
            </p:txBody>
          </p:sp>
        </p:grpSp>
        <p:grpSp>
          <p:nvGrpSpPr>
            <p:cNvPr id="265" name="Group 121"/>
            <p:cNvGrpSpPr/>
            <p:nvPr/>
          </p:nvGrpSpPr>
          <p:grpSpPr>
            <a:xfrm>
              <a:off x="2005021" y="6316048"/>
              <a:ext cx="52511" cy="52513"/>
              <a:chOff x="2259820" y="6316048"/>
              <a:chExt cx="52511" cy="52513"/>
            </a:xfrm>
          </p:grpSpPr>
          <p:sp>
            <p:nvSpPr>
              <p:cNvPr id="290" name="Rectangle 289"/>
              <p:cNvSpPr/>
              <p:nvPr/>
            </p:nvSpPr>
            <p:spPr>
              <a:xfrm>
                <a:off x="2259820" y="6316048"/>
                <a:ext cx="52511" cy="5251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1" name="TextBox 123"/>
              <p:cNvSpPr txBox="1"/>
              <p:nvPr/>
            </p:nvSpPr>
            <p:spPr>
              <a:xfrm>
                <a:off x="2268538" y="6319044"/>
                <a:ext cx="33664" cy="461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00" dirty="0" smtClean="0"/>
                  <a:t>M</a:t>
                </a:r>
                <a:endParaRPr lang="en-US" sz="300" dirty="0"/>
              </a:p>
            </p:txBody>
          </p:sp>
        </p:grpSp>
        <p:grpSp>
          <p:nvGrpSpPr>
            <p:cNvPr id="266" name="Group 124"/>
            <p:cNvGrpSpPr/>
            <p:nvPr/>
          </p:nvGrpSpPr>
          <p:grpSpPr>
            <a:xfrm>
              <a:off x="1941323" y="6316048"/>
              <a:ext cx="52511" cy="52513"/>
              <a:chOff x="2259820" y="6316048"/>
              <a:chExt cx="52511" cy="52513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2259820" y="6316048"/>
                <a:ext cx="52511" cy="5251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9" name="TextBox 126"/>
              <p:cNvSpPr txBox="1"/>
              <p:nvPr/>
            </p:nvSpPr>
            <p:spPr>
              <a:xfrm>
                <a:off x="2268538" y="6319044"/>
                <a:ext cx="33664" cy="461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00" dirty="0" smtClean="0"/>
                  <a:t>M</a:t>
                </a:r>
                <a:endParaRPr lang="en-US" sz="300" dirty="0"/>
              </a:p>
            </p:txBody>
          </p:sp>
        </p:grpSp>
        <p:grpSp>
          <p:nvGrpSpPr>
            <p:cNvPr id="267" name="Group 127"/>
            <p:cNvGrpSpPr/>
            <p:nvPr/>
          </p:nvGrpSpPr>
          <p:grpSpPr>
            <a:xfrm>
              <a:off x="2132417" y="6316048"/>
              <a:ext cx="52511" cy="52513"/>
              <a:chOff x="2259820" y="6316048"/>
              <a:chExt cx="52511" cy="52513"/>
            </a:xfrm>
          </p:grpSpPr>
          <p:sp>
            <p:nvSpPr>
              <p:cNvPr id="286" name="Rectangle 285"/>
              <p:cNvSpPr/>
              <p:nvPr/>
            </p:nvSpPr>
            <p:spPr>
              <a:xfrm>
                <a:off x="2259820" y="6316048"/>
                <a:ext cx="52511" cy="5251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7" name="TextBox 129"/>
              <p:cNvSpPr txBox="1"/>
              <p:nvPr/>
            </p:nvSpPr>
            <p:spPr>
              <a:xfrm>
                <a:off x="2268538" y="6319044"/>
                <a:ext cx="33664" cy="461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00" dirty="0" smtClean="0"/>
                  <a:t>M</a:t>
                </a:r>
                <a:endParaRPr lang="en-US" sz="300" dirty="0"/>
              </a:p>
            </p:txBody>
          </p:sp>
        </p:grpSp>
        <p:grpSp>
          <p:nvGrpSpPr>
            <p:cNvPr id="268" name="Group 130"/>
            <p:cNvGrpSpPr/>
            <p:nvPr/>
          </p:nvGrpSpPr>
          <p:grpSpPr>
            <a:xfrm>
              <a:off x="1877625" y="6316048"/>
              <a:ext cx="52511" cy="52513"/>
              <a:chOff x="2259820" y="6316048"/>
              <a:chExt cx="52511" cy="52513"/>
            </a:xfrm>
          </p:grpSpPr>
          <p:sp>
            <p:nvSpPr>
              <p:cNvPr id="284" name="Rectangle 283"/>
              <p:cNvSpPr/>
              <p:nvPr/>
            </p:nvSpPr>
            <p:spPr>
              <a:xfrm>
                <a:off x="2259820" y="6316048"/>
                <a:ext cx="52511" cy="5251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5" name="TextBox 132"/>
              <p:cNvSpPr txBox="1"/>
              <p:nvPr/>
            </p:nvSpPr>
            <p:spPr>
              <a:xfrm>
                <a:off x="2268538" y="6319044"/>
                <a:ext cx="33664" cy="461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00" dirty="0" smtClean="0"/>
                  <a:t>M</a:t>
                </a:r>
                <a:endParaRPr lang="en-US" sz="300" dirty="0"/>
              </a:p>
            </p:txBody>
          </p:sp>
        </p:grpSp>
        <p:grpSp>
          <p:nvGrpSpPr>
            <p:cNvPr id="269" name="Group 133"/>
            <p:cNvGrpSpPr/>
            <p:nvPr/>
          </p:nvGrpSpPr>
          <p:grpSpPr>
            <a:xfrm>
              <a:off x="1813927" y="6316048"/>
              <a:ext cx="52511" cy="52513"/>
              <a:chOff x="2259820" y="6316048"/>
              <a:chExt cx="52511" cy="52513"/>
            </a:xfrm>
          </p:grpSpPr>
          <p:sp>
            <p:nvSpPr>
              <p:cNvPr id="282" name="Rectangle 281"/>
              <p:cNvSpPr/>
              <p:nvPr/>
            </p:nvSpPr>
            <p:spPr>
              <a:xfrm>
                <a:off x="2259820" y="6316048"/>
                <a:ext cx="52511" cy="5251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3" name="TextBox 135"/>
              <p:cNvSpPr txBox="1"/>
              <p:nvPr/>
            </p:nvSpPr>
            <p:spPr>
              <a:xfrm>
                <a:off x="2268538" y="6319044"/>
                <a:ext cx="33664" cy="461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00" dirty="0" smtClean="0"/>
                  <a:t>M</a:t>
                </a:r>
                <a:endParaRPr lang="en-US" sz="300" dirty="0"/>
              </a:p>
            </p:txBody>
          </p:sp>
        </p:grpSp>
        <p:grpSp>
          <p:nvGrpSpPr>
            <p:cNvPr id="270" name="Group 136"/>
            <p:cNvGrpSpPr/>
            <p:nvPr/>
          </p:nvGrpSpPr>
          <p:grpSpPr>
            <a:xfrm>
              <a:off x="1750229" y="6316048"/>
              <a:ext cx="52511" cy="52513"/>
              <a:chOff x="2259820" y="6316048"/>
              <a:chExt cx="52511" cy="52513"/>
            </a:xfrm>
          </p:grpSpPr>
          <p:sp>
            <p:nvSpPr>
              <p:cNvPr id="280" name="Rectangle 279"/>
              <p:cNvSpPr/>
              <p:nvPr/>
            </p:nvSpPr>
            <p:spPr>
              <a:xfrm>
                <a:off x="2259820" y="6316048"/>
                <a:ext cx="52511" cy="5251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1" name="TextBox 138"/>
              <p:cNvSpPr txBox="1"/>
              <p:nvPr/>
            </p:nvSpPr>
            <p:spPr>
              <a:xfrm>
                <a:off x="2268538" y="6319044"/>
                <a:ext cx="33664" cy="461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00" dirty="0" smtClean="0"/>
                  <a:t>M</a:t>
                </a:r>
                <a:endParaRPr lang="en-US" sz="300" dirty="0"/>
              </a:p>
            </p:txBody>
          </p:sp>
        </p:grpSp>
        <p:sp>
          <p:nvSpPr>
            <p:cNvPr id="271" name="Rectangle 270"/>
            <p:cNvSpPr/>
            <p:nvPr/>
          </p:nvSpPr>
          <p:spPr>
            <a:xfrm>
              <a:off x="1686531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Rectangle 271"/>
            <p:cNvSpPr/>
            <p:nvPr/>
          </p:nvSpPr>
          <p:spPr>
            <a:xfrm>
              <a:off x="1622833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1559135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Rectangle 273"/>
            <p:cNvSpPr/>
            <p:nvPr/>
          </p:nvSpPr>
          <p:spPr>
            <a:xfrm>
              <a:off x="1495437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1431739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1368041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1304343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1240645" y="6316048"/>
              <a:ext cx="52511" cy="525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4389202" y="6368476"/>
              <a:ext cx="619080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700" dirty="0" smtClean="0"/>
                <a:t>AM * </a:t>
              </a:r>
              <a:r>
                <a:rPr lang="en-US" sz="700" dirty="0" err="1" smtClean="0"/>
                <a:t>Fet.Br</a:t>
              </a:r>
              <a:endParaRPr lang="en-US" sz="700" dirty="0" smtClean="0"/>
            </a:p>
          </p:txBody>
        </p:sp>
      </p:grpSp>
      <p:sp>
        <p:nvSpPr>
          <p:cNvPr id="303" name="Rectangle 302"/>
          <p:cNvSpPr/>
          <p:nvPr/>
        </p:nvSpPr>
        <p:spPr>
          <a:xfrm>
            <a:off x="5316845" y="281049"/>
            <a:ext cx="1316133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 lang="en-US" sz="1000" dirty="0"/>
          </a:p>
        </p:txBody>
      </p:sp>
      <p:sp>
        <p:nvSpPr>
          <p:cNvPr id="304" name="Rectangle 303"/>
          <p:cNvSpPr/>
          <p:nvPr/>
        </p:nvSpPr>
        <p:spPr>
          <a:xfrm>
            <a:off x="4271767" y="434159"/>
            <a:ext cx="101104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 smtClean="0"/>
              <a:t>AT:  adult thyroid</a:t>
            </a:r>
          </a:p>
          <a:p>
            <a:r>
              <a:rPr lang="en-US" sz="800" dirty="0" smtClean="0"/>
              <a:t>ET:  embryonic  thyroid</a:t>
            </a:r>
          </a:p>
          <a:p>
            <a:r>
              <a:rPr lang="en-US" sz="800" dirty="0" smtClean="0"/>
              <a:t>EM: embryonic mix </a:t>
            </a:r>
          </a:p>
          <a:p>
            <a:r>
              <a:rPr lang="en-US" sz="800" dirty="0" smtClean="0"/>
              <a:t>AM: adult mix</a:t>
            </a:r>
          </a:p>
        </p:txBody>
      </p:sp>
      <p:cxnSp>
        <p:nvCxnSpPr>
          <p:cNvPr id="306" name="Straight Connector 110"/>
          <p:cNvCxnSpPr/>
          <p:nvPr/>
        </p:nvCxnSpPr>
        <p:spPr>
          <a:xfrm flipV="1">
            <a:off x="4134619" y="959645"/>
            <a:ext cx="1120800" cy="95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TextBox 147"/>
          <p:cNvSpPr txBox="1"/>
          <p:nvPr/>
        </p:nvSpPr>
        <p:spPr>
          <a:xfrm>
            <a:off x="4085934" y="247968"/>
            <a:ext cx="728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Sample type:</a:t>
            </a:r>
            <a:endParaRPr lang="en-US" sz="800" dirty="0"/>
          </a:p>
        </p:txBody>
      </p:sp>
      <p:sp>
        <p:nvSpPr>
          <p:cNvPr id="308" name="Rectangle 307"/>
          <p:cNvSpPr/>
          <p:nvPr/>
        </p:nvSpPr>
        <p:spPr>
          <a:xfrm>
            <a:off x="5316845" y="-202185"/>
            <a:ext cx="135652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 lang="en-US" sz="1000" dirty="0" smtClean="0"/>
          </a:p>
        </p:txBody>
      </p:sp>
      <p:sp>
        <p:nvSpPr>
          <p:cNvPr id="317" name="Rectangle 316"/>
          <p:cNvSpPr/>
          <p:nvPr/>
        </p:nvSpPr>
        <p:spPr>
          <a:xfrm>
            <a:off x="4171777" y="1148158"/>
            <a:ext cx="75109" cy="7441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ctangle 317"/>
          <p:cNvSpPr/>
          <p:nvPr/>
        </p:nvSpPr>
        <p:spPr>
          <a:xfrm>
            <a:off x="4171777" y="1265565"/>
            <a:ext cx="75109" cy="74419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ctangle 318"/>
          <p:cNvSpPr/>
          <p:nvPr/>
        </p:nvSpPr>
        <p:spPr>
          <a:xfrm>
            <a:off x="4171777" y="1382972"/>
            <a:ext cx="75109" cy="744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TextBox 55"/>
          <p:cNvSpPr txBox="1"/>
          <p:nvPr/>
        </p:nvSpPr>
        <p:spPr>
          <a:xfrm>
            <a:off x="4231980" y="1077953"/>
            <a:ext cx="523147" cy="565146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sz="800" dirty="0" smtClean="0"/>
              <a:t>endoderm</a:t>
            </a:r>
          </a:p>
          <a:p>
            <a:r>
              <a:rPr lang="en-US" sz="800" dirty="0" smtClean="0"/>
              <a:t>mesoderm</a:t>
            </a:r>
          </a:p>
          <a:p>
            <a:r>
              <a:rPr lang="en-US" sz="800" dirty="0" smtClean="0"/>
              <a:t>ectoderm</a:t>
            </a:r>
          </a:p>
          <a:p>
            <a:r>
              <a:rPr lang="en-US" sz="800" dirty="0" smtClean="0"/>
              <a:t>mixed</a:t>
            </a:r>
            <a:endParaRPr lang="en-US" sz="800" dirty="0"/>
          </a:p>
        </p:txBody>
      </p:sp>
      <p:grpSp>
        <p:nvGrpSpPr>
          <p:cNvPr id="316" name="Group 315"/>
          <p:cNvGrpSpPr/>
          <p:nvPr/>
        </p:nvGrpSpPr>
        <p:grpSpPr>
          <a:xfrm>
            <a:off x="4171777" y="1507325"/>
            <a:ext cx="75109" cy="77202"/>
            <a:chOff x="4669844" y="1822845"/>
            <a:chExt cx="75109" cy="77202"/>
          </a:xfrm>
        </p:grpSpPr>
        <p:sp>
          <p:nvSpPr>
            <p:cNvPr id="315" name="Rectangle 314"/>
            <p:cNvSpPr/>
            <p:nvPr/>
          </p:nvSpPr>
          <p:spPr>
            <a:xfrm>
              <a:off x="4669844" y="1825628"/>
              <a:ext cx="75109" cy="744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TextBox 165"/>
            <p:cNvSpPr txBox="1"/>
            <p:nvPr/>
          </p:nvSpPr>
          <p:spPr>
            <a:xfrm>
              <a:off x="4681466" y="1822845"/>
              <a:ext cx="54502" cy="769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500" dirty="0" smtClean="0"/>
                <a:t>M</a:t>
              </a:r>
              <a:endParaRPr lang="en-US" sz="500" dirty="0"/>
            </a:p>
          </p:txBody>
        </p:sp>
      </p:grpSp>
      <p:sp>
        <p:nvSpPr>
          <p:cNvPr id="324" name="TextBox 145"/>
          <p:cNvSpPr txBox="1"/>
          <p:nvPr/>
        </p:nvSpPr>
        <p:spPr>
          <a:xfrm>
            <a:off x="4086597" y="930411"/>
            <a:ext cx="9188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Embryonic origin:</a:t>
            </a:r>
            <a:endParaRPr lang="en-US" sz="800" dirty="0"/>
          </a:p>
        </p:txBody>
      </p:sp>
      <p:sp>
        <p:nvSpPr>
          <p:cNvPr id="309" name="Rectangle 308"/>
          <p:cNvSpPr/>
          <p:nvPr/>
        </p:nvSpPr>
        <p:spPr>
          <a:xfrm>
            <a:off x="4171777" y="824321"/>
            <a:ext cx="75109" cy="74419"/>
          </a:xfrm>
          <a:prstGeom prst="rect">
            <a:avLst/>
          </a:prstGeom>
          <a:solidFill>
            <a:srgbClr val="33CC33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ctangle 309"/>
          <p:cNvSpPr/>
          <p:nvPr/>
        </p:nvSpPr>
        <p:spPr>
          <a:xfrm>
            <a:off x="4171777" y="702345"/>
            <a:ext cx="75109" cy="74419"/>
          </a:xfrm>
          <a:prstGeom prst="rect">
            <a:avLst/>
          </a:prstGeom>
          <a:solidFill>
            <a:srgbClr val="CCFF9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ctangle 310"/>
          <p:cNvSpPr/>
          <p:nvPr/>
        </p:nvSpPr>
        <p:spPr>
          <a:xfrm>
            <a:off x="4171777" y="580369"/>
            <a:ext cx="75109" cy="74419"/>
          </a:xfrm>
          <a:prstGeom prst="rect">
            <a:avLst/>
          </a:prstGeom>
          <a:solidFill>
            <a:srgbClr val="CCFF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Rectangle 311"/>
          <p:cNvSpPr/>
          <p:nvPr/>
        </p:nvSpPr>
        <p:spPr>
          <a:xfrm>
            <a:off x="4171777" y="460774"/>
            <a:ext cx="75109" cy="74419"/>
          </a:xfrm>
          <a:prstGeom prst="rect">
            <a:avLst/>
          </a:prstGeom>
          <a:solidFill>
            <a:srgbClr val="00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5" name="Picture 2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2003" y="1417733"/>
            <a:ext cx="1574002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6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11353" y="4537777"/>
            <a:ext cx="887035" cy="211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" name="Picture 1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96223" y="3866872"/>
            <a:ext cx="545048" cy="66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165068" y="1432709"/>
            <a:ext cx="1515498" cy="211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" name="Picture 1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203845" y="558399"/>
            <a:ext cx="496303" cy="67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0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67468" y="4535173"/>
            <a:ext cx="931681" cy="2127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1" name="Picture 1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198409" y="3880006"/>
            <a:ext cx="496303" cy="66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2" name="Rectangle 331"/>
          <p:cNvSpPr/>
          <p:nvPr/>
        </p:nvSpPr>
        <p:spPr>
          <a:xfrm rot="16200000">
            <a:off x="10556181" y="6277702"/>
            <a:ext cx="171228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400"/>
              </a:lnSpc>
            </a:pPr>
            <a:r>
              <a:rPr lang="en-US" sz="500" dirty="0" smtClean="0"/>
              <a:t>ET   8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ET   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ET   2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ET   7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ET   1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ET   5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ET   4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ET   6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 7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 4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 8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 5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 9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 3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 2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 6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AT10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 1</a:t>
            </a:r>
            <a:endParaRPr lang="en-US" sz="500" dirty="0"/>
          </a:p>
        </p:txBody>
      </p:sp>
      <p:sp>
        <p:nvSpPr>
          <p:cNvPr id="333" name="Rectangle 332"/>
          <p:cNvSpPr/>
          <p:nvPr/>
        </p:nvSpPr>
        <p:spPr>
          <a:xfrm rot="16200000">
            <a:off x="10821614" y="2962798"/>
            <a:ext cx="223070" cy="15388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400"/>
              </a:lnSpc>
            </a:pPr>
            <a:r>
              <a:rPr lang="en-US" sz="500" dirty="0" smtClean="0"/>
              <a:t>AM   * 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 4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 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12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14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EM   9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EM   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EM   5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EM   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EM   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EM   8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EM   7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EM   4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EM   6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 7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10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20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17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 5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 6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 9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13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 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11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19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 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16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18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15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 8</a:t>
            </a:r>
            <a:endParaRPr lang="en-US" sz="500" dirty="0"/>
          </a:p>
        </p:txBody>
      </p:sp>
      <p:sp>
        <p:nvSpPr>
          <p:cNvPr id="334" name="Rectangle 333"/>
          <p:cNvSpPr/>
          <p:nvPr/>
        </p:nvSpPr>
        <p:spPr>
          <a:xfrm rot="16200000">
            <a:off x="7449400" y="487030"/>
            <a:ext cx="285756" cy="159017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00" dirty="0" smtClean="0"/>
              <a:t>pool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F39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F26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M44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M73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pool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M85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F25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F58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F61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Liver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Kidney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Cereb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Spin.C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Cortex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Fet.Br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Thymus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SkMusc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Heart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BoneM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Spleen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Uterus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Testes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SmInt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Stomach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Colon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Lung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Trachea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Sal.Gl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Pancr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Pros.</a:t>
            </a:r>
            <a:endParaRPr lang="en-US" sz="500" dirty="0"/>
          </a:p>
        </p:txBody>
      </p:sp>
      <p:sp>
        <p:nvSpPr>
          <p:cNvPr id="335" name="Rectangle 334"/>
          <p:cNvSpPr/>
          <p:nvPr/>
        </p:nvSpPr>
        <p:spPr>
          <a:xfrm rot="16200000">
            <a:off x="7180026" y="4025713"/>
            <a:ext cx="178864" cy="87203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fr-FR" sz="400" dirty="0" smtClean="0"/>
              <a:t>GW7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GW7.5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GW7.5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GW9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GW8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GW8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GW8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GW8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GW9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GW8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GW7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GW7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GW7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GW8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GW8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GW9</a:t>
            </a:r>
            <a:endParaRPr lang="pl-PL" sz="400" dirty="0" smtClean="0"/>
          </a:p>
          <a:p>
            <a:pPr>
              <a:lnSpc>
                <a:spcPts val="400"/>
              </a:lnSpc>
            </a:pPr>
            <a:r>
              <a:rPr lang="fr-FR" sz="400" dirty="0" smtClean="0"/>
              <a:t>GW9</a:t>
            </a:r>
            <a:endParaRPr lang="en-US" sz="400" dirty="0"/>
          </a:p>
        </p:txBody>
      </p:sp>
      <p:sp>
        <p:nvSpPr>
          <p:cNvPr id="336" name="Rectangle 335"/>
          <p:cNvSpPr/>
          <p:nvPr/>
        </p:nvSpPr>
        <p:spPr>
          <a:xfrm rot="16200000">
            <a:off x="10536713" y="3935782"/>
            <a:ext cx="242234" cy="95968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00" dirty="0" smtClean="0"/>
              <a:t>GW 9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7.5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7.5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8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7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8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8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8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F 61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M 73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M 85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F 26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M 44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F 25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pool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F 39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F 58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pool</a:t>
            </a:r>
            <a:endParaRPr lang="en-US" sz="500" dirty="0"/>
          </a:p>
        </p:txBody>
      </p:sp>
      <p:sp>
        <p:nvSpPr>
          <p:cNvPr id="337" name="Rectangle 336"/>
          <p:cNvSpPr/>
          <p:nvPr/>
        </p:nvSpPr>
        <p:spPr>
          <a:xfrm rot="16200000">
            <a:off x="10789380" y="513595"/>
            <a:ext cx="284392" cy="15388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00" dirty="0" err="1" smtClean="0"/>
              <a:t>Fet.Br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Cortex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Cereb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SkMusc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Spin.C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9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7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8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7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7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9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9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8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GW 8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Liver 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Prost.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Uterus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Testes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Heart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Kidney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Pancr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SmInt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BoneM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Sal.Gl</a:t>
            </a:r>
            <a:r>
              <a:rPr lang="en-US" sz="500" dirty="0" smtClean="0"/>
              <a:t>.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Trachea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Colon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Stomach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Thymus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Spleen</a:t>
            </a:r>
          </a:p>
          <a:p>
            <a:pPr>
              <a:lnSpc>
                <a:spcPts val="400"/>
              </a:lnSpc>
            </a:pPr>
            <a:r>
              <a:rPr lang="en-US" sz="500" dirty="0" err="1" smtClean="0"/>
              <a:t>Lun</a:t>
            </a:r>
            <a:r>
              <a:rPr lang="en-US" sz="500" dirty="0" smtClean="0"/>
              <a:t>.</a:t>
            </a:r>
            <a:endParaRPr lang="en-US" sz="500" dirty="0"/>
          </a:p>
        </p:txBody>
      </p:sp>
      <p:sp>
        <p:nvSpPr>
          <p:cNvPr id="338" name="Rectangle 337"/>
          <p:cNvSpPr/>
          <p:nvPr/>
        </p:nvSpPr>
        <p:spPr>
          <a:xfrm rot="16200000">
            <a:off x="7492398" y="2906352"/>
            <a:ext cx="208466" cy="159017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400"/>
              </a:lnSpc>
            </a:pPr>
            <a:r>
              <a:rPr lang="en-US" sz="500" dirty="0" smtClean="0"/>
              <a:t>AT  2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6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5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9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4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1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8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3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AT10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  7 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7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6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AM14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4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*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AM18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AM12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5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AM15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AM20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AM17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AM13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AM16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8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AM19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AM11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   9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AM10</a:t>
            </a:r>
            <a:endParaRPr lang="en-US" sz="500" dirty="0"/>
          </a:p>
        </p:txBody>
      </p:sp>
      <p:sp>
        <p:nvSpPr>
          <p:cNvPr id="339" name="Rectangle 338"/>
          <p:cNvSpPr/>
          <p:nvPr/>
        </p:nvSpPr>
        <p:spPr>
          <a:xfrm>
            <a:off x="11672274" y="1439047"/>
            <a:ext cx="473711" cy="21286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214677_x_at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214677_x_at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217022_s_at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217022_s_at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217022_s_at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209312_x_at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209312_x_at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209312_x_at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209312_x_at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208894_at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215193_x_at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211990_at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202411_at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217404_s_at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208025_s_at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204320_at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203184_at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205919_at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206647_at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204694_at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1555778_a_at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206439_at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210929_s_at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219465_at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205108_s_at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204914_s_at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204851_s_at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206373_at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204848_x_at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204848_x_at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205347_s_at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205347_s_at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209560_s_at</a:t>
            </a:r>
          </a:p>
        </p:txBody>
      </p:sp>
      <p:sp>
        <p:nvSpPr>
          <p:cNvPr id="340" name="Rectangle 339"/>
          <p:cNvSpPr/>
          <p:nvPr/>
        </p:nvSpPr>
        <p:spPr>
          <a:xfrm>
            <a:off x="11104894" y="4556536"/>
            <a:ext cx="403817" cy="212865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211430_s_at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214677_x_at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214677_x_at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212592_at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37512_at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209613_s_at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212671_s_at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212671_s_at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222073_at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204932_at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214735_at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203571_s_at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208894_at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206457_s_at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209773_s_at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219978_s_at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203276_at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229125_at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201291_s_at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208025_s_at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209560_s_at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205919_at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206647_at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222608_s_at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203764_at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219934_s_at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204914_s_at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235874_at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225655_at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218755_at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219148_at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209988_s_at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204848_x_at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204848_x_at</a:t>
            </a:r>
          </a:p>
        </p:txBody>
      </p:sp>
      <p:sp>
        <p:nvSpPr>
          <p:cNvPr id="341" name="Rectangle 340"/>
          <p:cNvSpPr/>
          <p:nvPr/>
        </p:nvSpPr>
        <p:spPr>
          <a:xfrm>
            <a:off x="7708179" y="4557870"/>
            <a:ext cx="447403" cy="2057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00" dirty="0" smtClean="0"/>
              <a:t>204987_at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219612_s_at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204988_at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214842_s_at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238850_at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238850_at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223642_at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215228_at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206373_at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228658_at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206858_s_at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206439_at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202833_s_at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219465_at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210929_s_at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204694_at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205477_s_at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205216_s_at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205108_s_at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214063_s_at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219727_at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219836_at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226302_at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206529_x_at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1570289_at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227803_at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226228_at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205668_at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231070_at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210055_at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206912_at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206977_at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228979_at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239006_at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203699_s_at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203673_at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210471_s_at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219181_at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201839_s_at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226907_at</a:t>
            </a:r>
            <a:endParaRPr lang="en-US" sz="500" dirty="0"/>
          </a:p>
        </p:txBody>
      </p:sp>
      <p:sp>
        <p:nvSpPr>
          <p:cNvPr id="342" name="Rectangle 341"/>
          <p:cNvSpPr/>
          <p:nvPr/>
        </p:nvSpPr>
        <p:spPr>
          <a:xfrm>
            <a:off x="8376477" y="1434584"/>
            <a:ext cx="461101" cy="212865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00" dirty="0" smtClean="0"/>
              <a:t>212193_s_at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200707_at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225294_s_at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202075_s_at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202017_at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1554574_a_at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200832_s_at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209156_s_at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230466_s_at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203085_s_at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210125_s_at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201251_at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1555730_a_at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227725_at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216623_x_at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241716_at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212768_s_at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203924_at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203924_at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209309_at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230673_at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227241_at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204932_at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231070_at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206912_at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1557107_at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233111_at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205710_at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211024_s_at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228979_at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219836_at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203699_s_at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206529_x_at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210342_s_at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239006_at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210055_at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219181_at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206457_s_at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209016_s_at</a:t>
            </a:r>
          </a:p>
          <a:p>
            <a:pPr>
              <a:lnSpc>
                <a:spcPts val="400"/>
              </a:lnSpc>
            </a:pPr>
            <a:r>
              <a:rPr lang="en-US" sz="500" dirty="0" smtClean="0"/>
              <a:t>203673_at</a:t>
            </a:r>
            <a:endParaRPr lang="en-US" sz="500" dirty="0"/>
          </a:p>
        </p:txBody>
      </p:sp>
      <p:sp>
        <p:nvSpPr>
          <p:cNvPr id="343" name="Rectangle 342"/>
          <p:cNvSpPr/>
          <p:nvPr/>
        </p:nvSpPr>
        <p:spPr>
          <a:xfrm rot="16200000">
            <a:off x="7184093" y="6308794"/>
            <a:ext cx="150816" cy="87203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400"/>
              </a:lnSpc>
            </a:pPr>
            <a:r>
              <a:rPr lang="fr-FR" sz="400" dirty="0" smtClean="0"/>
              <a:t>ET  1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ET  2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ET  3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ET  8</a:t>
            </a:r>
          </a:p>
          <a:p>
            <a:pPr algn="r">
              <a:lnSpc>
                <a:spcPts val="400"/>
              </a:lnSpc>
            </a:pPr>
            <a:r>
              <a:rPr lang="fr-FR" sz="400" dirty="0" smtClean="0"/>
              <a:t>ET  6</a:t>
            </a:r>
          </a:p>
          <a:p>
            <a:pPr algn="r">
              <a:lnSpc>
                <a:spcPts val="400"/>
              </a:lnSpc>
            </a:pPr>
            <a:r>
              <a:rPr lang="fr-FR" sz="400" dirty="0" smtClean="0"/>
              <a:t>ET  5 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ET  7 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ET  4 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EM 9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EM 5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EM 1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EM 3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EM 2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EM 4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EM 6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EM 7</a:t>
            </a:r>
            <a:endParaRPr lang="pl-PL" sz="400" dirty="0" smtClean="0"/>
          </a:p>
          <a:p>
            <a:pPr algn="r">
              <a:lnSpc>
                <a:spcPts val="400"/>
              </a:lnSpc>
            </a:pPr>
            <a:r>
              <a:rPr lang="fr-FR" sz="400" dirty="0" smtClean="0"/>
              <a:t>EM 8</a:t>
            </a:r>
            <a:endParaRPr lang="en-US" sz="400" dirty="0"/>
          </a:p>
        </p:txBody>
      </p:sp>
      <p:sp>
        <p:nvSpPr>
          <p:cNvPr id="344" name="Rectangle 343"/>
          <p:cNvSpPr/>
          <p:nvPr/>
        </p:nvSpPr>
        <p:spPr>
          <a:xfrm>
            <a:off x="9815086" y="1439996"/>
            <a:ext cx="344714" cy="212865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400"/>
              </a:lnSpc>
            </a:pPr>
            <a:r>
              <a:rPr lang="en-US" sz="500" dirty="0" smtClean="0"/>
              <a:t>IGHG1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IGHG3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IGHG2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IGHM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IGHV4−31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MIR8071−1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MIR8071−2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IGLC1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IGLJ3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IGHA1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IGH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IGHA2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HLA−DQB1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HLA−DRB1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HLA−DRB4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HLA−DRB5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HLA−DRA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HLA−DRB3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HLA−DPA1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IFI27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COL2A1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HMGA2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COL11A1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FBN2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HBE1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HBZ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AFP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POSTN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EPYC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AHSG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APOA2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APOB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SOX11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DCX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ZIC1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HBG2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HBG1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TMSB15B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TMSB15A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DLK1</a:t>
            </a:r>
            <a:endParaRPr lang="en-US" sz="500" dirty="0"/>
          </a:p>
        </p:txBody>
      </p:sp>
      <p:sp>
        <p:nvSpPr>
          <p:cNvPr id="345" name="Rectangle 344"/>
          <p:cNvSpPr/>
          <p:nvPr/>
        </p:nvSpPr>
        <p:spPr>
          <a:xfrm>
            <a:off x="9791059" y="4556597"/>
            <a:ext cx="371234" cy="21320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400"/>
              </a:lnSpc>
            </a:pPr>
            <a:r>
              <a:rPr lang="en-US" sz="500" dirty="0" smtClean="0"/>
              <a:t>IGHG1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IGHG3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IGHG2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IGHM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IGHV4−31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MIR8071−1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MIR8071−2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IGLC1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IGLJ3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JCHAIN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HSD17B6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ADH1B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HLA−DQA2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HLA−DQA1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COL4A3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TNFRSF11B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IPCEF1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ADIRF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HLA−DRA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DIO1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RRM2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NUSAP1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LMNB1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KANK4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TOP2A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HMGA2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DLK1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HBE1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HBZ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ANLN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DLGAP5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SULT1E1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SOX11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PRSS35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UHRF1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KIF20A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PBK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ASCL1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HBG2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HBG1</a:t>
            </a:r>
            <a:endParaRPr lang="en-US" sz="500" dirty="0"/>
          </a:p>
        </p:txBody>
      </p:sp>
      <p:sp>
        <p:nvSpPr>
          <p:cNvPr id="346" name="Rectangle 345"/>
          <p:cNvSpPr/>
          <p:nvPr/>
        </p:nvSpPr>
        <p:spPr>
          <a:xfrm>
            <a:off x="6424305" y="4557027"/>
            <a:ext cx="380443" cy="21320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400"/>
              </a:lnSpc>
            </a:pPr>
            <a:r>
              <a:rPr lang="en-US" sz="500" dirty="0" smtClean="0"/>
              <a:t>ITIH2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FGG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FGB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ALB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MIR9−2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LINC00461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ZIC2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NHLH2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ZIC1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MIAT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HOXC6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EPYC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SERPINA1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APOA2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AHSG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AFP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AMBP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APOH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APOB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TF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DUOX2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ZBED2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ATP8B1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SLC26A4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LOC646736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ENPP5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AQP4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LY75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IYD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TSHR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FOXE1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PTH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SFTA3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SLC26A7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DIO2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TG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KCNAB1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LIPG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EPCAM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PPP1R14C</a:t>
            </a:r>
            <a:endParaRPr lang="en-US" sz="500" dirty="0"/>
          </a:p>
        </p:txBody>
      </p:sp>
      <p:sp>
        <p:nvSpPr>
          <p:cNvPr id="347" name="Rectangle 346"/>
          <p:cNvSpPr/>
          <p:nvPr/>
        </p:nvSpPr>
        <p:spPr>
          <a:xfrm>
            <a:off x="6403259" y="1431494"/>
            <a:ext cx="406235" cy="208819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400"/>
              </a:lnSpc>
            </a:pPr>
            <a:r>
              <a:rPr lang="en-US" sz="500" dirty="0" smtClean="0"/>
              <a:t>LARP1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PRKCSH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TRAPPC1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PLTP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EPHX1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CYB5R3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SCD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COL6A2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RASSF3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TGFB1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BANF1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PKM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CFL1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ST6GALNAC1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TOX3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HSPD1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OLFM4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GSTA1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GSTA2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AZGP1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PKHD1L1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MUC15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TNFRSF11B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IYD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FOXE1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SLC26A4−AS1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PTCSC1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LRP2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NKX2−1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SFTA3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ZBED2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DIO2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SLC26A4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TPO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SLC26A7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TSHR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LIPG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DIO1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KRT7</a:t>
            </a:r>
          </a:p>
          <a:p>
            <a:pPr algn="r">
              <a:lnSpc>
                <a:spcPts val="400"/>
              </a:lnSpc>
            </a:pPr>
            <a:r>
              <a:rPr lang="en-US" sz="500" dirty="0" smtClean="0"/>
              <a:t>TG</a:t>
            </a:r>
            <a:endParaRPr lang="en-US" sz="500" dirty="0"/>
          </a:p>
        </p:txBody>
      </p:sp>
      <p:sp>
        <p:nvSpPr>
          <p:cNvPr id="352" name="Rectangle 351"/>
          <p:cNvSpPr/>
          <p:nvPr/>
        </p:nvSpPr>
        <p:spPr>
          <a:xfrm>
            <a:off x="10173518" y="3539424"/>
            <a:ext cx="46446" cy="49557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Rectangle 352"/>
          <p:cNvSpPr/>
          <p:nvPr/>
        </p:nvSpPr>
        <p:spPr>
          <a:xfrm>
            <a:off x="10323001" y="3539424"/>
            <a:ext cx="46446" cy="4955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Rectangle 353"/>
          <p:cNvSpPr/>
          <p:nvPr/>
        </p:nvSpPr>
        <p:spPr>
          <a:xfrm>
            <a:off x="10273173" y="3539424"/>
            <a:ext cx="46446" cy="49557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ctangle 354"/>
          <p:cNvSpPr/>
          <p:nvPr/>
        </p:nvSpPr>
        <p:spPr>
          <a:xfrm>
            <a:off x="10372829" y="3539424"/>
            <a:ext cx="46446" cy="49557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ctangle 355"/>
          <p:cNvSpPr/>
          <p:nvPr/>
        </p:nvSpPr>
        <p:spPr>
          <a:xfrm>
            <a:off x="10223346" y="3539424"/>
            <a:ext cx="46446" cy="49557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ctangle 356"/>
          <p:cNvSpPr/>
          <p:nvPr/>
        </p:nvSpPr>
        <p:spPr>
          <a:xfrm>
            <a:off x="10871106" y="3539424"/>
            <a:ext cx="46446" cy="495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ctangle 357"/>
          <p:cNvSpPr/>
          <p:nvPr/>
        </p:nvSpPr>
        <p:spPr>
          <a:xfrm>
            <a:off x="10920933" y="3539424"/>
            <a:ext cx="46446" cy="495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ctangle 358"/>
          <p:cNvSpPr/>
          <p:nvPr/>
        </p:nvSpPr>
        <p:spPr>
          <a:xfrm>
            <a:off x="11070416" y="3539424"/>
            <a:ext cx="46446" cy="4955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ctangle 359"/>
          <p:cNvSpPr/>
          <p:nvPr/>
        </p:nvSpPr>
        <p:spPr>
          <a:xfrm>
            <a:off x="11020589" y="3539424"/>
            <a:ext cx="46446" cy="4955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ctangle 360"/>
          <p:cNvSpPr/>
          <p:nvPr/>
        </p:nvSpPr>
        <p:spPr>
          <a:xfrm>
            <a:off x="11120244" y="3539424"/>
            <a:ext cx="46446" cy="4955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 361"/>
          <p:cNvSpPr/>
          <p:nvPr/>
        </p:nvSpPr>
        <p:spPr>
          <a:xfrm>
            <a:off x="10970761" y="3539424"/>
            <a:ext cx="46446" cy="4955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ctangle 362"/>
          <p:cNvSpPr/>
          <p:nvPr/>
        </p:nvSpPr>
        <p:spPr>
          <a:xfrm>
            <a:off x="11170072" y="3539424"/>
            <a:ext cx="46446" cy="495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ctangle 363"/>
          <p:cNvSpPr/>
          <p:nvPr/>
        </p:nvSpPr>
        <p:spPr>
          <a:xfrm>
            <a:off x="11319555" y="3539424"/>
            <a:ext cx="46446" cy="495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ctangle 364"/>
          <p:cNvSpPr/>
          <p:nvPr/>
        </p:nvSpPr>
        <p:spPr>
          <a:xfrm>
            <a:off x="11269727" y="3539424"/>
            <a:ext cx="46446" cy="4955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ctangle 365"/>
          <p:cNvSpPr/>
          <p:nvPr/>
        </p:nvSpPr>
        <p:spPr>
          <a:xfrm>
            <a:off x="11369383" y="3539424"/>
            <a:ext cx="46446" cy="495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Rectangle 366"/>
          <p:cNvSpPr/>
          <p:nvPr/>
        </p:nvSpPr>
        <p:spPr>
          <a:xfrm>
            <a:off x="11219900" y="3539424"/>
            <a:ext cx="46446" cy="495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Rectangle 367"/>
          <p:cNvSpPr/>
          <p:nvPr/>
        </p:nvSpPr>
        <p:spPr>
          <a:xfrm>
            <a:off x="11419210" y="3539424"/>
            <a:ext cx="46446" cy="495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ectangle 368"/>
          <p:cNvSpPr/>
          <p:nvPr/>
        </p:nvSpPr>
        <p:spPr>
          <a:xfrm>
            <a:off x="11568693" y="3539424"/>
            <a:ext cx="46446" cy="4955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Rectangle 369"/>
          <p:cNvSpPr/>
          <p:nvPr/>
        </p:nvSpPr>
        <p:spPr>
          <a:xfrm>
            <a:off x="11518866" y="3539424"/>
            <a:ext cx="46446" cy="495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Rectangle 370"/>
          <p:cNvSpPr/>
          <p:nvPr/>
        </p:nvSpPr>
        <p:spPr>
          <a:xfrm>
            <a:off x="11618529" y="3539424"/>
            <a:ext cx="46446" cy="495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Rectangle 371"/>
          <p:cNvSpPr/>
          <p:nvPr/>
        </p:nvSpPr>
        <p:spPr>
          <a:xfrm>
            <a:off x="11469038" y="3539424"/>
            <a:ext cx="46446" cy="495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3" name="Group 372"/>
          <p:cNvGrpSpPr/>
          <p:nvPr/>
        </p:nvGrpSpPr>
        <p:grpSpPr>
          <a:xfrm>
            <a:off x="6815104" y="3533078"/>
            <a:ext cx="1543843" cy="45719"/>
            <a:chOff x="1892301" y="3192122"/>
            <a:chExt cx="1558606" cy="45719"/>
          </a:xfrm>
        </p:grpSpPr>
        <p:sp>
          <p:nvSpPr>
            <p:cNvPr id="374" name="Rectangle 373"/>
            <p:cNvSpPr/>
            <p:nvPr/>
          </p:nvSpPr>
          <p:spPr>
            <a:xfrm>
              <a:off x="239660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2547891" y="3192122"/>
              <a:ext cx="45719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2497461" y="3192122"/>
              <a:ext cx="45719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2598321" y="3192122"/>
              <a:ext cx="45719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Rectangle 377"/>
            <p:cNvSpPr/>
            <p:nvPr/>
          </p:nvSpPr>
          <p:spPr>
            <a:xfrm>
              <a:off x="2447031" y="3192122"/>
              <a:ext cx="45719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2648751" y="3192122"/>
              <a:ext cx="45719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2800041" y="3192122"/>
              <a:ext cx="45719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Rectangle 380"/>
            <p:cNvSpPr/>
            <p:nvPr/>
          </p:nvSpPr>
          <p:spPr>
            <a:xfrm>
              <a:off x="2749611" y="3192122"/>
              <a:ext cx="45719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Rectangle 381"/>
            <p:cNvSpPr/>
            <p:nvPr/>
          </p:nvSpPr>
          <p:spPr>
            <a:xfrm>
              <a:off x="2850471" y="3192122"/>
              <a:ext cx="45719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Rectangle 382"/>
            <p:cNvSpPr/>
            <p:nvPr/>
          </p:nvSpPr>
          <p:spPr>
            <a:xfrm>
              <a:off x="269918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Rectangle 383"/>
            <p:cNvSpPr/>
            <p:nvPr/>
          </p:nvSpPr>
          <p:spPr>
            <a:xfrm>
              <a:off x="2900901" y="3192122"/>
              <a:ext cx="45719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Rectangle 384"/>
            <p:cNvSpPr/>
            <p:nvPr/>
          </p:nvSpPr>
          <p:spPr>
            <a:xfrm>
              <a:off x="305219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Rectangle 385"/>
            <p:cNvSpPr/>
            <p:nvPr/>
          </p:nvSpPr>
          <p:spPr>
            <a:xfrm>
              <a:off x="3001761" y="3192122"/>
              <a:ext cx="45719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Rectangle 386"/>
            <p:cNvSpPr/>
            <p:nvPr/>
          </p:nvSpPr>
          <p:spPr>
            <a:xfrm>
              <a:off x="310262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2951331" y="3192122"/>
              <a:ext cx="45719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Rectangle 388"/>
            <p:cNvSpPr/>
            <p:nvPr/>
          </p:nvSpPr>
          <p:spPr>
            <a:xfrm>
              <a:off x="315305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330434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Rectangle 390"/>
            <p:cNvSpPr/>
            <p:nvPr/>
          </p:nvSpPr>
          <p:spPr>
            <a:xfrm>
              <a:off x="325391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335477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Rectangle 392"/>
            <p:cNvSpPr/>
            <p:nvPr/>
          </p:nvSpPr>
          <p:spPr>
            <a:xfrm>
              <a:off x="320348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Rectangle 393"/>
            <p:cNvSpPr/>
            <p:nvPr/>
          </p:nvSpPr>
          <p:spPr>
            <a:xfrm>
              <a:off x="189230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Rectangle 394"/>
            <p:cNvSpPr/>
            <p:nvPr/>
          </p:nvSpPr>
          <p:spPr>
            <a:xfrm>
              <a:off x="204359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Rectangle 395"/>
            <p:cNvSpPr/>
            <p:nvPr/>
          </p:nvSpPr>
          <p:spPr>
            <a:xfrm>
              <a:off x="199316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Rectangle 396"/>
            <p:cNvSpPr/>
            <p:nvPr/>
          </p:nvSpPr>
          <p:spPr>
            <a:xfrm>
              <a:off x="209402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Rectangle 397"/>
            <p:cNvSpPr/>
            <p:nvPr/>
          </p:nvSpPr>
          <p:spPr>
            <a:xfrm>
              <a:off x="194273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Rectangle 398"/>
            <p:cNvSpPr/>
            <p:nvPr/>
          </p:nvSpPr>
          <p:spPr>
            <a:xfrm>
              <a:off x="214445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Rectangle 399"/>
            <p:cNvSpPr/>
            <p:nvPr/>
          </p:nvSpPr>
          <p:spPr>
            <a:xfrm>
              <a:off x="229574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Rectangle 400"/>
            <p:cNvSpPr/>
            <p:nvPr/>
          </p:nvSpPr>
          <p:spPr>
            <a:xfrm>
              <a:off x="224531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2" name="Rectangle 401"/>
            <p:cNvSpPr/>
            <p:nvPr/>
          </p:nvSpPr>
          <p:spPr>
            <a:xfrm>
              <a:off x="234617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Rectangle 402"/>
            <p:cNvSpPr/>
            <p:nvPr/>
          </p:nvSpPr>
          <p:spPr>
            <a:xfrm>
              <a:off x="2194881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Rectangle 403"/>
            <p:cNvSpPr/>
            <p:nvPr/>
          </p:nvSpPr>
          <p:spPr>
            <a:xfrm>
              <a:off x="3405188" y="3192122"/>
              <a:ext cx="45719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5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67122" y="526453"/>
            <a:ext cx="514029" cy="691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6" name="Picture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832479" y="4559604"/>
            <a:ext cx="655830" cy="201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7" name="Picture 16"/>
          <p:cNvPicPr>
            <a:picLocks noChangeAspect="1" noChangeArrowheads="1"/>
          </p:cNvPicPr>
          <p:nvPr/>
        </p:nvPicPr>
        <p:blipFill>
          <a:blip r:embed="rId16" cstate="print"/>
          <a:stretch>
            <a:fillRect/>
          </a:stretch>
        </p:blipFill>
        <p:spPr bwMode="auto">
          <a:xfrm>
            <a:off x="6847465" y="4059352"/>
            <a:ext cx="829492" cy="335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Picture 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191333" y="1448321"/>
            <a:ext cx="664692" cy="2011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" name="Picture 12"/>
          <p:cNvPicPr>
            <a:picLocks noChangeAspect="1" noChangeArrowheads="1"/>
          </p:cNvPicPr>
          <p:nvPr/>
        </p:nvPicPr>
        <p:blipFill>
          <a:blip r:embed="rId18" cstate="print"/>
          <a:stretch>
            <a:fillRect/>
          </a:stretch>
        </p:blipFill>
        <p:spPr bwMode="auto">
          <a:xfrm>
            <a:off x="9194152" y="4531043"/>
            <a:ext cx="665161" cy="204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Picture 13"/>
          <p:cNvPicPr>
            <a:picLocks noChangeAspect="1" noChangeArrowheads="1"/>
          </p:cNvPicPr>
          <p:nvPr/>
        </p:nvPicPr>
        <p:blipFill>
          <a:blip r:embed="rId19" cstate="print"/>
          <a:stretch>
            <a:fillRect/>
          </a:stretch>
        </p:blipFill>
        <p:spPr bwMode="auto">
          <a:xfrm>
            <a:off x="10183719" y="3996055"/>
            <a:ext cx="895851" cy="340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Picture 4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786277" y="1408350"/>
            <a:ext cx="660261" cy="20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" name="Picture 21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791532" y="569557"/>
            <a:ext cx="1560600" cy="67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" name="Picture 10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0213492" y="531467"/>
            <a:ext cx="1488910" cy="66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7" name="TextBox 416"/>
          <p:cNvSpPr txBox="1"/>
          <p:nvPr/>
        </p:nvSpPr>
        <p:spPr>
          <a:xfrm rot="16200000">
            <a:off x="5525613" y="800739"/>
            <a:ext cx="36580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 smtClean="0"/>
              <a:t>log2Int</a:t>
            </a:r>
            <a:endParaRPr lang="en-US" sz="500" dirty="0"/>
          </a:p>
        </p:txBody>
      </p:sp>
      <p:sp>
        <p:nvSpPr>
          <p:cNvPr id="418" name="TextBox 417"/>
          <p:cNvSpPr txBox="1"/>
          <p:nvPr/>
        </p:nvSpPr>
        <p:spPr>
          <a:xfrm rot="16200000">
            <a:off x="8957848" y="788039"/>
            <a:ext cx="36580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 smtClean="0"/>
              <a:t>log2Int</a:t>
            </a:r>
            <a:endParaRPr lang="en-US" sz="500" dirty="0"/>
          </a:p>
        </p:txBody>
      </p:sp>
      <p:sp>
        <p:nvSpPr>
          <p:cNvPr id="419" name="TextBox 418"/>
          <p:cNvSpPr txBox="1"/>
          <p:nvPr/>
        </p:nvSpPr>
        <p:spPr>
          <a:xfrm rot="16200000">
            <a:off x="8932447" y="4111351"/>
            <a:ext cx="36580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 smtClean="0"/>
              <a:t>log2Int</a:t>
            </a:r>
            <a:endParaRPr lang="en-US" sz="500" dirty="0"/>
          </a:p>
        </p:txBody>
      </p:sp>
      <p:sp>
        <p:nvSpPr>
          <p:cNvPr id="420" name="TextBox 419"/>
          <p:cNvSpPr txBox="1"/>
          <p:nvPr/>
        </p:nvSpPr>
        <p:spPr>
          <a:xfrm rot="16200000">
            <a:off x="5639914" y="4124051"/>
            <a:ext cx="36580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 smtClean="0"/>
              <a:t>log2Int</a:t>
            </a:r>
            <a:endParaRPr lang="en-US" sz="500" dirty="0"/>
          </a:p>
        </p:txBody>
      </p:sp>
      <p:sp>
        <p:nvSpPr>
          <p:cNvPr id="421" name="TextBox 420"/>
          <p:cNvSpPr txBox="1"/>
          <p:nvPr/>
        </p:nvSpPr>
        <p:spPr>
          <a:xfrm>
            <a:off x="5387743" y="247968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B</a:t>
            </a:r>
            <a:endParaRPr lang="en-US" sz="2000" b="1" u="sng" dirty="0"/>
          </a:p>
        </p:txBody>
      </p:sp>
      <p:sp>
        <p:nvSpPr>
          <p:cNvPr id="422" name="TextBox 421"/>
          <p:cNvSpPr txBox="1"/>
          <p:nvPr/>
        </p:nvSpPr>
        <p:spPr>
          <a:xfrm>
            <a:off x="8727449" y="247966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C</a:t>
            </a:r>
            <a:endParaRPr lang="en-US" sz="2000" b="1" u="sng" dirty="0"/>
          </a:p>
        </p:txBody>
      </p:sp>
      <p:sp>
        <p:nvSpPr>
          <p:cNvPr id="423" name="TextBox 422"/>
          <p:cNvSpPr txBox="1"/>
          <p:nvPr/>
        </p:nvSpPr>
        <p:spPr>
          <a:xfrm>
            <a:off x="5387743" y="3817422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D</a:t>
            </a:r>
            <a:endParaRPr lang="en-US" sz="2000" b="1" u="sng" dirty="0"/>
          </a:p>
        </p:txBody>
      </p:sp>
      <p:sp>
        <p:nvSpPr>
          <p:cNvPr id="424" name="TextBox 423"/>
          <p:cNvSpPr txBox="1"/>
          <p:nvPr/>
        </p:nvSpPr>
        <p:spPr>
          <a:xfrm>
            <a:off x="8734287" y="3830337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E</a:t>
            </a:r>
            <a:endParaRPr lang="en-US" sz="2000" b="1" u="sng" dirty="0"/>
          </a:p>
        </p:txBody>
      </p:sp>
      <p:grpSp>
        <p:nvGrpSpPr>
          <p:cNvPr id="425" name="Group 424"/>
          <p:cNvGrpSpPr/>
          <p:nvPr/>
        </p:nvGrpSpPr>
        <p:grpSpPr>
          <a:xfrm>
            <a:off x="10821100" y="3539424"/>
            <a:ext cx="46446" cy="49557"/>
            <a:chOff x="5961738" y="3477074"/>
            <a:chExt cx="46446" cy="49557"/>
          </a:xfrm>
        </p:grpSpPr>
        <p:sp>
          <p:nvSpPr>
            <p:cNvPr id="426" name="Rectangle 425"/>
            <p:cNvSpPr/>
            <p:nvPr/>
          </p:nvSpPr>
          <p:spPr>
            <a:xfrm>
              <a:off x="5961738" y="3477074"/>
              <a:ext cx="46446" cy="495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TextBox 426"/>
            <p:cNvSpPr txBox="1"/>
            <p:nvPr/>
          </p:nvSpPr>
          <p:spPr>
            <a:xfrm>
              <a:off x="5969794" y="3479006"/>
              <a:ext cx="33664" cy="461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00" dirty="0" smtClean="0"/>
                <a:t>M</a:t>
              </a:r>
              <a:endParaRPr lang="en-US" sz="300" dirty="0"/>
            </a:p>
          </p:txBody>
        </p:sp>
      </p:grpSp>
      <p:grpSp>
        <p:nvGrpSpPr>
          <p:cNvPr id="428" name="Group 427"/>
          <p:cNvGrpSpPr/>
          <p:nvPr/>
        </p:nvGrpSpPr>
        <p:grpSpPr>
          <a:xfrm>
            <a:off x="10423432" y="3539424"/>
            <a:ext cx="46446" cy="49557"/>
            <a:chOff x="5961738" y="3477074"/>
            <a:chExt cx="46446" cy="49557"/>
          </a:xfrm>
        </p:grpSpPr>
        <p:sp>
          <p:nvSpPr>
            <p:cNvPr id="429" name="Rectangle 428"/>
            <p:cNvSpPr/>
            <p:nvPr/>
          </p:nvSpPr>
          <p:spPr>
            <a:xfrm>
              <a:off x="5961738" y="3477074"/>
              <a:ext cx="46446" cy="495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TextBox 429"/>
            <p:cNvSpPr txBox="1"/>
            <p:nvPr/>
          </p:nvSpPr>
          <p:spPr>
            <a:xfrm>
              <a:off x="5969794" y="3479006"/>
              <a:ext cx="33664" cy="461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00" dirty="0" smtClean="0"/>
                <a:t>M</a:t>
              </a:r>
              <a:endParaRPr lang="en-US" sz="300" dirty="0"/>
            </a:p>
          </p:txBody>
        </p:sp>
      </p:grpSp>
      <p:grpSp>
        <p:nvGrpSpPr>
          <p:cNvPr id="431" name="Group 430"/>
          <p:cNvGrpSpPr/>
          <p:nvPr/>
        </p:nvGrpSpPr>
        <p:grpSpPr>
          <a:xfrm>
            <a:off x="10473140" y="3539424"/>
            <a:ext cx="46446" cy="49557"/>
            <a:chOff x="5961738" y="3477074"/>
            <a:chExt cx="46446" cy="49557"/>
          </a:xfrm>
        </p:grpSpPr>
        <p:sp>
          <p:nvSpPr>
            <p:cNvPr id="432" name="Rectangle 431"/>
            <p:cNvSpPr/>
            <p:nvPr/>
          </p:nvSpPr>
          <p:spPr>
            <a:xfrm>
              <a:off x="5961738" y="3477074"/>
              <a:ext cx="46446" cy="495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TextBox 432"/>
            <p:cNvSpPr txBox="1"/>
            <p:nvPr/>
          </p:nvSpPr>
          <p:spPr>
            <a:xfrm>
              <a:off x="5969794" y="3479006"/>
              <a:ext cx="33664" cy="461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00" dirty="0" smtClean="0"/>
                <a:t>M</a:t>
              </a:r>
              <a:endParaRPr lang="en-US" sz="300" dirty="0"/>
            </a:p>
          </p:txBody>
        </p:sp>
      </p:grpSp>
      <p:grpSp>
        <p:nvGrpSpPr>
          <p:cNvPr id="434" name="Group 433"/>
          <p:cNvGrpSpPr/>
          <p:nvPr/>
        </p:nvGrpSpPr>
        <p:grpSpPr>
          <a:xfrm>
            <a:off x="10522849" y="3539424"/>
            <a:ext cx="46446" cy="49557"/>
            <a:chOff x="5961738" y="3477074"/>
            <a:chExt cx="46446" cy="49557"/>
          </a:xfrm>
        </p:grpSpPr>
        <p:sp>
          <p:nvSpPr>
            <p:cNvPr id="435" name="Rectangle 434"/>
            <p:cNvSpPr/>
            <p:nvPr/>
          </p:nvSpPr>
          <p:spPr>
            <a:xfrm>
              <a:off x="5961738" y="3477074"/>
              <a:ext cx="46446" cy="495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TextBox 435"/>
            <p:cNvSpPr txBox="1"/>
            <p:nvPr/>
          </p:nvSpPr>
          <p:spPr>
            <a:xfrm>
              <a:off x="5969794" y="3479006"/>
              <a:ext cx="33664" cy="461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00" dirty="0" smtClean="0"/>
                <a:t>M</a:t>
              </a:r>
              <a:endParaRPr lang="en-US" sz="300" dirty="0"/>
            </a:p>
          </p:txBody>
        </p:sp>
      </p:grpSp>
      <p:grpSp>
        <p:nvGrpSpPr>
          <p:cNvPr id="437" name="Group 436"/>
          <p:cNvGrpSpPr/>
          <p:nvPr/>
        </p:nvGrpSpPr>
        <p:grpSpPr>
          <a:xfrm>
            <a:off x="10572558" y="3539424"/>
            <a:ext cx="46446" cy="49557"/>
            <a:chOff x="5961738" y="3477074"/>
            <a:chExt cx="46446" cy="49557"/>
          </a:xfrm>
        </p:grpSpPr>
        <p:sp>
          <p:nvSpPr>
            <p:cNvPr id="438" name="Rectangle 437"/>
            <p:cNvSpPr/>
            <p:nvPr/>
          </p:nvSpPr>
          <p:spPr>
            <a:xfrm>
              <a:off x="5961738" y="3477074"/>
              <a:ext cx="46446" cy="495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9" name="TextBox 438"/>
            <p:cNvSpPr txBox="1"/>
            <p:nvPr/>
          </p:nvSpPr>
          <p:spPr>
            <a:xfrm>
              <a:off x="5969794" y="3479006"/>
              <a:ext cx="33664" cy="461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00" dirty="0" smtClean="0"/>
                <a:t>M</a:t>
              </a:r>
              <a:endParaRPr lang="en-US" sz="300" dirty="0"/>
            </a:p>
          </p:txBody>
        </p:sp>
      </p:grpSp>
      <p:grpSp>
        <p:nvGrpSpPr>
          <p:cNvPr id="440" name="Group 439"/>
          <p:cNvGrpSpPr/>
          <p:nvPr/>
        </p:nvGrpSpPr>
        <p:grpSpPr>
          <a:xfrm>
            <a:off x="10622267" y="3539424"/>
            <a:ext cx="46446" cy="49557"/>
            <a:chOff x="5961738" y="3477074"/>
            <a:chExt cx="46446" cy="49557"/>
          </a:xfrm>
        </p:grpSpPr>
        <p:sp>
          <p:nvSpPr>
            <p:cNvPr id="441" name="Rectangle 440"/>
            <p:cNvSpPr/>
            <p:nvPr/>
          </p:nvSpPr>
          <p:spPr>
            <a:xfrm>
              <a:off x="5961738" y="3477074"/>
              <a:ext cx="46446" cy="495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TextBox 441"/>
            <p:cNvSpPr txBox="1"/>
            <p:nvPr/>
          </p:nvSpPr>
          <p:spPr>
            <a:xfrm>
              <a:off x="5969794" y="3479006"/>
              <a:ext cx="33664" cy="461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00" dirty="0" smtClean="0"/>
                <a:t>M</a:t>
              </a:r>
              <a:endParaRPr lang="en-US" sz="300" dirty="0"/>
            </a:p>
          </p:txBody>
        </p:sp>
      </p:grpSp>
      <p:grpSp>
        <p:nvGrpSpPr>
          <p:cNvPr id="443" name="Group 442"/>
          <p:cNvGrpSpPr/>
          <p:nvPr/>
        </p:nvGrpSpPr>
        <p:grpSpPr>
          <a:xfrm>
            <a:off x="10671976" y="3539424"/>
            <a:ext cx="46446" cy="49557"/>
            <a:chOff x="5961738" y="3477074"/>
            <a:chExt cx="46446" cy="49557"/>
          </a:xfrm>
        </p:grpSpPr>
        <p:sp>
          <p:nvSpPr>
            <p:cNvPr id="444" name="Rectangle 443"/>
            <p:cNvSpPr/>
            <p:nvPr/>
          </p:nvSpPr>
          <p:spPr>
            <a:xfrm>
              <a:off x="5961738" y="3477074"/>
              <a:ext cx="46446" cy="495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TextBox 444"/>
            <p:cNvSpPr txBox="1"/>
            <p:nvPr/>
          </p:nvSpPr>
          <p:spPr>
            <a:xfrm>
              <a:off x="5969794" y="3479006"/>
              <a:ext cx="33664" cy="461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00" dirty="0" smtClean="0"/>
                <a:t>M</a:t>
              </a:r>
              <a:endParaRPr lang="en-US" sz="300" dirty="0"/>
            </a:p>
          </p:txBody>
        </p:sp>
      </p:grpSp>
      <p:grpSp>
        <p:nvGrpSpPr>
          <p:cNvPr id="446" name="Group 445"/>
          <p:cNvGrpSpPr/>
          <p:nvPr/>
        </p:nvGrpSpPr>
        <p:grpSpPr>
          <a:xfrm>
            <a:off x="10721685" y="3539424"/>
            <a:ext cx="46446" cy="49557"/>
            <a:chOff x="5961738" y="3477074"/>
            <a:chExt cx="46446" cy="49557"/>
          </a:xfrm>
        </p:grpSpPr>
        <p:sp>
          <p:nvSpPr>
            <p:cNvPr id="447" name="Rectangle 446"/>
            <p:cNvSpPr/>
            <p:nvPr/>
          </p:nvSpPr>
          <p:spPr>
            <a:xfrm>
              <a:off x="5961738" y="3477074"/>
              <a:ext cx="46446" cy="495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TextBox 447"/>
            <p:cNvSpPr txBox="1"/>
            <p:nvPr/>
          </p:nvSpPr>
          <p:spPr>
            <a:xfrm>
              <a:off x="5969794" y="3479006"/>
              <a:ext cx="33664" cy="461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00" dirty="0" smtClean="0"/>
                <a:t>M</a:t>
              </a:r>
              <a:endParaRPr lang="en-US" sz="300" dirty="0"/>
            </a:p>
          </p:txBody>
        </p:sp>
      </p:grpSp>
      <p:grpSp>
        <p:nvGrpSpPr>
          <p:cNvPr id="449" name="Group 448"/>
          <p:cNvGrpSpPr/>
          <p:nvPr/>
        </p:nvGrpSpPr>
        <p:grpSpPr>
          <a:xfrm>
            <a:off x="10771393" y="3539424"/>
            <a:ext cx="46446" cy="49557"/>
            <a:chOff x="5961738" y="3477074"/>
            <a:chExt cx="46446" cy="49557"/>
          </a:xfrm>
        </p:grpSpPr>
        <p:sp>
          <p:nvSpPr>
            <p:cNvPr id="450" name="Rectangle 449"/>
            <p:cNvSpPr/>
            <p:nvPr/>
          </p:nvSpPr>
          <p:spPr>
            <a:xfrm>
              <a:off x="5961738" y="3477074"/>
              <a:ext cx="46446" cy="495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1" name="TextBox 450"/>
            <p:cNvSpPr txBox="1"/>
            <p:nvPr/>
          </p:nvSpPr>
          <p:spPr>
            <a:xfrm>
              <a:off x="5969794" y="3479006"/>
              <a:ext cx="33664" cy="461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00" dirty="0" smtClean="0"/>
                <a:t>M</a:t>
              </a:r>
              <a:endParaRPr lang="en-US" sz="300" dirty="0"/>
            </a:p>
          </p:txBody>
        </p:sp>
      </p:grpSp>
      <p:sp>
        <p:nvSpPr>
          <p:cNvPr id="455" name="Rectangle 454"/>
          <p:cNvSpPr/>
          <p:nvPr/>
        </p:nvSpPr>
        <p:spPr>
          <a:xfrm>
            <a:off x="11672563" y="3505157"/>
            <a:ext cx="425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 smtClean="0"/>
              <a:t>AM *</a:t>
            </a:r>
          </a:p>
          <a:p>
            <a:r>
              <a:rPr lang="en-US" sz="700" dirty="0" smtClean="0"/>
              <a:t> </a:t>
            </a:r>
            <a:r>
              <a:rPr lang="en-US" sz="700" dirty="0" err="1" smtClean="0"/>
              <a:t>Fet.Br</a:t>
            </a:r>
            <a:endParaRPr lang="en-US" sz="700" dirty="0" smtClean="0"/>
          </a:p>
        </p:txBody>
      </p:sp>
      <p:sp>
        <p:nvSpPr>
          <p:cNvPr id="456" name="Rectangle 455"/>
          <p:cNvSpPr/>
          <p:nvPr/>
        </p:nvSpPr>
        <p:spPr>
          <a:xfrm>
            <a:off x="8337064" y="3502574"/>
            <a:ext cx="4042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 smtClean="0"/>
              <a:t>AM * </a:t>
            </a:r>
          </a:p>
          <a:p>
            <a:r>
              <a:rPr lang="en-US" sz="700" dirty="0" err="1" smtClean="0"/>
              <a:t>Fet.Br</a:t>
            </a:r>
            <a:endParaRPr lang="en-US" sz="700" dirty="0" smtClean="0"/>
          </a:p>
        </p:txBody>
      </p:sp>
      <p:sp>
        <p:nvSpPr>
          <p:cNvPr id="457" name="Rectangle 456"/>
          <p:cNvSpPr/>
          <p:nvPr/>
        </p:nvSpPr>
        <p:spPr>
          <a:xfrm>
            <a:off x="6060246" y="861763"/>
            <a:ext cx="45719" cy="4571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8" name="Rectangle 457"/>
          <p:cNvSpPr/>
          <p:nvPr/>
        </p:nvSpPr>
        <p:spPr>
          <a:xfrm>
            <a:off x="6060246" y="921692"/>
            <a:ext cx="45719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Rectangle 458"/>
          <p:cNvSpPr/>
          <p:nvPr/>
        </p:nvSpPr>
        <p:spPr>
          <a:xfrm>
            <a:off x="6060246" y="981621"/>
            <a:ext cx="45719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TextBox 459"/>
          <p:cNvSpPr txBox="1"/>
          <p:nvPr/>
        </p:nvSpPr>
        <p:spPr>
          <a:xfrm>
            <a:off x="6123386" y="853038"/>
            <a:ext cx="26471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" dirty="0" smtClean="0"/>
              <a:t>Endoderm</a:t>
            </a:r>
          </a:p>
          <a:p>
            <a:r>
              <a:rPr lang="en-US" sz="400" dirty="0" smtClean="0"/>
              <a:t>Mesoderm</a:t>
            </a:r>
          </a:p>
          <a:p>
            <a:r>
              <a:rPr lang="en-US" sz="400" dirty="0" smtClean="0"/>
              <a:t>Ectoderm</a:t>
            </a:r>
          </a:p>
          <a:p>
            <a:r>
              <a:rPr lang="en-US" sz="400" dirty="0" smtClean="0"/>
              <a:t>Mixed</a:t>
            </a:r>
            <a:endParaRPr lang="en-US" sz="400" dirty="0"/>
          </a:p>
        </p:txBody>
      </p:sp>
      <p:sp>
        <p:nvSpPr>
          <p:cNvPr id="461" name="Rectangle 460"/>
          <p:cNvSpPr/>
          <p:nvPr/>
        </p:nvSpPr>
        <p:spPr>
          <a:xfrm>
            <a:off x="6022940" y="811650"/>
            <a:ext cx="361985" cy="3262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2" name="Group 461"/>
          <p:cNvGrpSpPr/>
          <p:nvPr/>
        </p:nvGrpSpPr>
        <p:grpSpPr>
          <a:xfrm>
            <a:off x="6059338" y="1043074"/>
            <a:ext cx="46446" cy="49557"/>
            <a:chOff x="5961738" y="3477074"/>
            <a:chExt cx="46446" cy="49557"/>
          </a:xfrm>
        </p:grpSpPr>
        <p:sp>
          <p:nvSpPr>
            <p:cNvPr id="463" name="Rectangle 462"/>
            <p:cNvSpPr/>
            <p:nvPr/>
          </p:nvSpPr>
          <p:spPr>
            <a:xfrm>
              <a:off x="5961738" y="3477074"/>
              <a:ext cx="46446" cy="495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TextBox 463"/>
            <p:cNvSpPr txBox="1"/>
            <p:nvPr/>
          </p:nvSpPr>
          <p:spPr>
            <a:xfrm>
              <a:off x="5969794" y="3479006"/>
              <a:ext cx="33664" cy="461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00" dirty="0" smtClean="0"/>
                <a:t>M</a:t>
              </a:r>
              <a:endParaRPr lang="en-US" sz="300" dirty="0"/>
            </a:p>
          </p:txBody>
        </p:sp>
      </p:grpSp>
      <p:sp>
        <p:nvSpPr>
          <p:cNvPr id="466" name="Rectangle 465"/>
          <p:cNvSpPr/>
          <p:nvPr/>
        </p:nvSpPr>
        <p:spPr>
          <a:xfrm>
            <a:off x="4133850" y="285751"/>
            <a:ext cx="1117600" cy="133985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ctangle 475"/>
          <p:cNvSpPr/>
          <p:nvPr/>
        </p:nvSpPr>
        <p:spPr>
          <a:xfrm>
            <a:off x="9489246" y="863033"/>
            <a:ext cx="45719" cy="4571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ctangle 476"/>
          <p:cNvSpPr/>
          <p:nvPr/>
        </p:nvSpPr>
        <p:spPr>
          <a:xfrm>
            <a:off x="9489246" y="922962"/>
            <a:ext cx="45719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ctangle 477"/>
          <p:cNvSpPr/>
          <p:nvPr/>
        </p:nvSpPr>
        <p:spPr>
          <a:xfrm>
            <a:off x="9489246" y="982891"/>
            <a:ext cx="45719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TextBox 478"/>
          <p:cNvSpPr txBox="1"/>
          <p:nvPr/>
        </p:nvSpPr>
        <p:spPr>
          <a:xfrm>
            <a:off x="9552386" y="854308"/>
            <a:ext cx="26471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" dirty="0" smtClean="0"/>
              <a:t>Endoderm</a:t>
            </a:r>
          </a:p>
          <a:p>
            <a:r>
              <a:rPr lang="en-US" sz="400" dirty="0" smtClean="0"/>
              <a:t>Mesoderm</a:t>
            </a:r>
          </a:p>
          <a:p>
            <a:r>
              <a:rPr lang="en-US" sz="400" dirty="0" smtClean="0"/>
              <a:t>Ectoderm</a:t>
            </a:r>
          </a:p>
          <a:p>
            <a:r>
              <a:rPr lang="en-US" sz="400" dirty="0" smtClean="0"/>
              <a:t>Mixed</a:t>
            </a:r>
            <a:endParaRPr lang="en-US" sz="400" dirty="0"/>
          </a:p>
        </p:txBody>
      </p:sp>
      <p:sp>
        <p:nvSpPr>
          <p:cNvPr id="480" name="Rectangle 479"/>
          <p:cNvSpPr/>
          <p:nvPr/>
        </p:nvSpPr>
        <p:spPr>
          <a:xfrm>
            <a:off x="9451940" y="812920"/>
            <a:ext cx="361985" cy="3262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1" name="Group 480"/>
          <p:cNvGrpSpPr/>
          <p:nvPr/>
        </p:nvGrpSpPr>
        <p:grpSpPr>
          <a:xfrm>
            <a:off x="9488338" y="1044344"/>
            <a:ext cx="46446" cy="49557"/>
            <a:chOff x="5961738" y="3477074"/>
            <a:chExt cx="46446" cy="49557"/>
          </a:xfrm>
        </p:grpSpPr>
        <p:sp>
          <p:nvSpPr>
            <p:cNvPr id="482" name="Rectangle 481"/>
            <p:cNvSpPr/>
            <p:nvPr/>
          </p:nvSpPr>
          <p:spPr>
            <a:xfrm>
              <a:off x="5961738" y="3477074"/>
              <a:ext cx="46446" cy="495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3" name="TextBox 482"/>
            <p:cNvSpPr txBox="1"/>
            <p:nvPr/>
          </p:nvSpPr>
          <p:spPr>
            <a:xfrm>
              <a:off x="5969794" y="3479006"/>
              <a:ext cx="33664" cy="461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00" dirty="0" smtClean="0"/>
                <a:t>M</a:t>
              </a:r>
              <a:endParaRPr lang="en-US" sz="3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0904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320080" y="89243"/>
            <a:ext cx="28374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/>
              <a:t>Supplementary Figure S5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329" y="1016373"/>
            <a:ext cx="2534805" cy="182816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 rot="16200000">
            <a:off x="387916" y="1637584"/>
            <a:ext cx="15028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800" dirty="0" smtClean="0"/>
              <a:t>Relative </a:t>
            </a:r>
            <a:r>
              <a:rPr lang="fr-BE" sz="800" dirty="0" err="1" smtClean="0"/>
              <a:t>mRNA</a:t>
            </a:r>
            <a:r>
              <a:rPr lang="fr-BE" sz="800" dirty="0" smtClean="0"/>
              <a:t> expression ratio</a:t>
            </a:r>
            <a:endParaRPr lang="fr-BE" sz="8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079" y="864009"/>
            <a:ext cx="2807360" cy="1838797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 rot="16200000">
            <a:off x="3348149" y="1637583"/>
            <a:ext cx="15028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800" dirty="0" smtClean="0"/>
              <a:t>Relative </a:t>
            </a:r>
            <a:r>
              <a:rPr lang="fr-BE" sz="800" dirty="0" err="1" smtClean="0"/>
              <a:t>mRNA</a:t>
            </a:r>
            <a:r>
              <a:rPr lang="fr-BE" sz="800" dirty="0" smtClean="0"/>
              <a:t> expression ratio</a:t>
            </a:r>
            <a:endParaRPr lang="fr-BE" sz="8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9" y="3608832"/>
            <a:ext cx="2268200" cy="149818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728" y="3417171"/>
            <a:ext cx="2341604" cy="168984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266" y="3500046"/>
            <a:ext cx="2139839" cy="155201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 rot="16200000">
            <a:off x="-643688" y="4052874"/>
            <a:ext cx="15028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800" dirty="0" smtClean="0"/>
              <a:t>Relative </a:t>
            </a:r>
            <a:r>
              <a:rPr lang="fr-BE" sz="800" dirty="0" err="1" smtClean="0"/>
              <a:t>mRNA</a:t>
            </a:r>
            <a:r>
              <a:rPr lang="fr-BE" sz="800" dirty="0" smtClean="0"/>
              <a:t> expression ratio</a:t>
            </a:r>
            <a:endParaRPr lang="fr-BE" sz="800" dirty="0"/>
          </a:p>
        </p:txBody>
      </p:sp>
      <p:sp>
        <p:nvSpPr>
          <p:cNvPr id="13" name="ZoneTexte 12"/>
          <p:cNvSpPr txBox="1"/>
          <p:nvPr/>
        </p:nvSpPr>
        <p:spPr>
          <a:xfrm rot="16200000">
            <a:off x="1658611" y="4060858"/>
            <a:ext cx="15028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800" dirty="0" smtClean="0"/>
              <a:t>Relative </a:t>
            </a:r>
            <a:r>
              <a:rPr lang="fr-BE" sz="800" dirty="0" err="1" smtClean="0"/>
              <a:t>mRNA</a:t>
            </a:r>
            <a:r>
              <a:rPr lang="fr-BE" sz="800" dirty="0" smtClean="0"/>
              <a:t> expression ratio</a:t>
            </a:r>
            <a:endParaRPr lang="fr-BE" sz="800" dirty="0"/>
          </a:p>
        </p:txBody>
      </p:sp>
      <p:sp>
        <p:nvSpPr>
          <p:cNvPr id="14" name="ZoneTexte 13"/>
          <p:cNvSpPr txBox="1"/>
          <p:nvPr/>
        </p:nvSpPr>
        <p:spPr>
          <a:xfrm rot="16200000">
            <a:off x="4051925" y="4068779"/>
            <a:ext cx="15028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800" dirty="0" smtClean="0"/>
              <a:t>Relative </a:t>
            </a:r>
            <a:r>
              <a:rPr lang="fr-BE" sz="800" dirty="0" err="1" smtClean="0"/>
              <a:t>mRNA</a:t>
            </a:r>
            <a:r>
              <a:rPr lang="fr-BE" sz="800" dirty="0" smtClean="0"/>
              <a:t> expression ratio</a:t>
            </a:r>
            <a:endParaRPr lang="fr-BE" sz="800" dirty="0"/>
          </a:p>
        </p:txBody>
      </p:sp>
      <p:sp>
        <p:nvSpPr>
          <p:cNvPr id="18" name="TextBox 51"/>
          <p:cNvSpPr txBox="1"/>
          <p:nvPr/>
        </p:nvSpPr>
        <p:spPr>
          <a:xfrm>
            <a:off x="229047" y="296742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/>
              <a:t>A</a:t>
            </a:r>
          </a:p>
        </p:txBody>
      </p:sp>
      <p:sp>
        <p:nvSpPr>
          <p:cNvPr id="19" name="TextBox 136"/>
          <p:cNvSpPr txBox="1"/>
          <p:nvPr/>
        </p:nvSpPr>
        <p:spPr>
          <a:xfrm>
            <a:off x="7094968" y="385214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B</a:t>
            </a:r>
            <a:endParaRPr lang="en-US" sz="2000" b="1" u="sng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9" t="-1" r="1003" b="7801"/>
          <a:stretch/>
        </p:blipFill>
        <p:spPr>
          <a:xfrm>
            <a:off x="8519067" y="3443374"/>
            <a:ext cx="1599222" cy="2071738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4" t="-1450" r="-410" b="9450"/>
          <a:stretch/>
        </p:blipFill>
        <p:spPr>
          <a:xfrm>
            <a:off x="7201456" y="785324"/>
            <a:ext cx="1529236" cy="2162239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4" r="902" b="8934"/>
          <a:stretch/>
        </p:blipFill>
        <p:spPr>
          <a:xfrm>
            <a:off x="7000965" y="3347673"/>
            <a:ext cx="1561241" cy="214122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6" r="-476" b="8120"/>
          <a:stretch/>
        </p:blipFill>
        <p:spPr>
          <a:xfrm>
            <a:off x="9364980" y="696852"/>
            <a:ext cx="1618226" cy="2362539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22" t="557"/>
          <a:stretch/>
        </p:blipFill>
        <p:spPr>
          <a:xfrm>
            <a:off x="10164884" y="3460627"/>
            <a:ext cx="1420113" cy="2273451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 rot="16200000">
            <a:off x="10232138" y="3652534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800" dirty="0" err="1" smtClean="0"/>
              <a:t>counts</a:t>
            </a:r>
            <a:endParaRPr lang="fr-BE" sz="800" dirty="0"/>
          </a:p>
        </p:txBody>
      </p:sp>
    </p:spTree>
    <p:extLst>
      <p:ext uri="{BB962C8B-B14F-4D97-AF65-F5344CB8AC3E}">
        <p14:creationId xmlns:p14="http://schemas.microsoft.com/office/powerpoint/2010/main" val="228006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4356102" y="265410"/>
            <a:ext cx="3124200" cy="31115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30996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97214" y="2782820"/>
            <a:ext cx="2151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-4          -2          0          2           4</a:t>
            </a:r>
            <a:endParaRPr lang="en-US" sz="1200" dirty="0"/>
          </a:p>
        </p:txBody>
      </p:sp>
      <p:grpSp>
        <p:nvGrpSpPr>
          <p:cNvPr id="4" name="Group 3"/>
          <p:cNvGrpSpPr/>
          <p:nvPr/>
        </p:nvGrpSpPr>
        <p:grpSpPr>
          <a:xfrm>
            <a:off x="849315" y="605466"/>
            <a:ext cx="317044" cy="2005511"/>
            <a:chOff x="10251936" y="2197100"/>
            <a:chExt cx="226538" cy="1432999"/>
          </a:xfrm>
        </p:grpSpPr>
        <p:sp>
          <p:nvSpPr>
            <p:cNvPr id="5" name="TextBox 4"/>
            <p:cNvSpPr txBox="1"/>
            <p:nvPr/>
          </p:nvSpPr>
          <p:spPr>
            <a:xfrm>
              <a:off x="10290400" y="2197100"/>
              <a:ext cx="188074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4</a:t>
              </a:r>
              <a:endParaRPr lang="en-US" sz="12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290400" y="2505869"/>
              <a:ext cx="188074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2</a:t>
              </a:r>
              <a:endParaRPr lang="en-US" sz="12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290400" y="2814638"/>
              <a:ext cx="188074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</a:t>
              </a:r>
              <a:endParaRPr lang="en-US" sz="12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251936" y="3123407"/>
              <a:ext cx="221290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-2</a:t>
              </a:r>
              <a:endParaRPr lang="en-US" sz="12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251936" y="3432175"/>
              <a:ext cx="221290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-4</a:t>
              </a:r>
              <a:endParaRPr lang="en-US" sz="1200"/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695" y="426841"/>
            <a:ext cx="2425666" cy="2425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5966" y="400178"/>
            <a:ext cx="2433496" cy="242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192800" y="3163623"/>
            <a:ext cx="2377726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/>
              <a:t>comparison 4 (ET vs. EM)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562594" y="1529978"/>
            <a:ext cx="2366143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/>
              <a:t>comparison 2 (AT vs. AM)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052098" y="3163623"/>
            <a:ext cx="2379227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mtClean="0"/>
              <a:t>comparison 3 (AM vs. EM)</a:t>
            </a:r>
            <a:endParaRPr lang="en-US" sz="120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3336494" y="1538297"/>
            <a:ext cx="2349500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/>
              <a:t>comparison 1 (AT vs. ET)</a:t>
            </a:r>
            <a:endParaRPr lang="en-US" sz="12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4679592" y="583249"/>
            <a:ext cx="317044" cy="2005511"/>
            <a:chOff x="10251936" y="2197100"/>
            <a:chExt cx="226538" cy="1432999"/>
          </a:xfrm>
        </p:grpSpPr>
        <p:sp>
          <p:nvSpPr>
            <p:cNvPr id="25" name="TextBox 24"/>
            <p:cNvSpPr txBox="1"/>
            <p:nvPr/>
          </p:nvSpPr>
          <p:spPr>
            <a:xfrm>
              <a:off x="10290400" y="2197100"/>
              <a:ext cx="188074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4</a:t>
              </a:r>
              <a:endParaRPr lang="en-US" sz="12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290400" y="2505869"/>
              <a:ext cx="188074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2</a:t>
              </a:r>
              <a:endParaRPr lang="en-US" sz="12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290400" y="2814638"/>
              <a:ext cx="188074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</a:t>
              </a:r>
              <a:endParaRPr lang="en-US" sz="12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251936" y="3123407"/>
              <a:ext cx="221290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-2</a:t>
              </a:r>
              <a:endParaRPr lang="en-US" sz="12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251936" y="3432175"/>
              <a:ext cx="221290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-4</a:t>
              </a:r>
              <a:endParaRPr lang="en-US" sz="120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169657" y="2782820"/>
            <a:ext cx="2151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-4          -2          0          2           4</a:t>
            </a:r>
            <a:endParaRPr lang="en-US" sz="1200" dirty="0"/>
          </a:p>
        </p:txBody>
      </p:sp>
      <p:sp>
        <p:nvSpPr>
          <p:cNvPr id="38" name="Rectangle 37"/>
          <p:cNvSpPr/>
          <p:nvPr/>
        </p:nvSpPr>
        <p:spPr>
          <a:xfrm>
            <a:off x="2030557" y="2922857"/>
            <a:ext cx="6962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log2(FC)</a:t>
            </a:r>
            <a:endParaRPr lang="en-US" sz="1200" dirty="0"/>
          </a:p>
        </p:txBody>
      </p:sp>
      <p:sp>
        <p:nvSpPr>
          <p:cNvPr id="42" name="Rectangle 41"/>
          <p:cNvSpPr/>
          <p:nvPr/>
        </p:nvSpPr>
        <p:spPr>
          <a:xfrm rot="16200000">
            <a:off x="472295" y="1492745"/>
            <a:ext cx="6962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log2(FC)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5072302" y="134115"/>
            <a:ext cx="233362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comparison 1 vs. comparison 3</a:t>
            </a:r>
            <a:endParaRPr lang="en-US" sz="1200" dirty="0"/>
          </a:p>
        </p:txBody>
      </p:sp>
      <p:sp>
        <p:nvSpPr>
          <p:cNvPr id="46" name="Rectangle 45"/>
          <p:cNvSpPr/>
          <p:nvPr/>
        </p:nvSpPr>
        <p:spPr>
          <a:xfrm rot="16200000">
            <a:off x="4361807" y="1492745"/>
            <a:ext cx="6962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log2(FC)</a:t>
            </a:r>
            <a:endParaRPr lang="en-US" sz="1200" dirty="0"/>
          </a:p>
        </p:txBody>
      </p:sp>
      <p:sp>
        <p:nvSpPr>
          <p:cNvPr id="48" name="Rectangle 47"/>
          <p:cNvSpPr/>
          <p:nvPr/>
        </p:nvSpPr>
        <p:spPr>
          <a:xfrm>
            <a:off x="5905306" y="2922857"/>
            <a:ext cx="6962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log2(FC)</a:t>
            </a:r>
            <a:endParaRPr lang="en-US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3724648" y="78809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8826976" y="0"/>
            <a:ext cx="2837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Supplementary Figure S6</a:t>
            </a:r>
            <a:endParaRPr lang="en-US" sz="2000" b="1" u="sng" dirty="0"/>
          </a:p>
        </p:txBody>
      </p:sp>
      <p:sp>
        <p:nvSpPr>
          <p:cNvPr id="32" name="Oval 31"/>
          <p:cNvSpPr/>
          <p:nvPr/>
        </p:nvSpPr>
        <p:spPr>
          <a:xfrm>
            <a:off x="5615947" y="-2547664"/>
            <a:ext cx="672075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999989" y="8757592"/>
            <a:ext cx="672075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6575" y="3744139"/>
            <a:ext cx="2380129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7" name="Group 56"/>
          <p:cNvGrpSpPr/>
          <p:nvPr/>
        </p:nvGrpSpPr>
        <p:grpSpPr>
          <a:xfrm>
            <a:off x="849315" y="3934156"/>
            <a:ext cx="317044" cy="2005511"/>
            <a:chOff x="10251936" y="2197100"/>
            <a:chExt cx="226538" cy="1432999"/>
          </a:xfrm>
        </p:grpSpPr>
        <p:sp>
          <p:nvSpPr>
            <p:cNvPr id="58" name="TextBox 57"/>
            <p:cNvSpPr txBox="1"/>
            <p:nvPr/>
          </p:nvSpPr>
          <p:spPr>
            <a:xfrm>
              <a:off x="10290400" y="2197100"/>
              <a:ext cx="188074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</a:t>
              </a:r>
              <a:endParaRPr lang="en-US" sz="12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290400" y="2505869"/>
              <a:ext cx="188074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2</a:t>
              </a:r>
              <a:endParaRPr lang="en-US" sz="120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0290400" y="2814638"/>
              <a:ext cx="188074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</a:t>
              </a:r>
              <a:endParaRPr lang="en-US" sz="120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251936" y="3123407"/>
              <a:ext cx="221290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-2</a:t>
              </a:r>
              <a:endParaRPr lang="en-US" sz="120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0251936" y="3432175"/>
              <a:ext cx="221290" cy="19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-4</a:t>
              </a:r>
              <a:endParaRPr lang="en-US" sz="1200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1341126" y="6096873"/>
            <a:ext cx="2151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-4         -2          0          2           4</a:t>
            </a:r>
            <a:endParaRPr lang="en-US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0" y="3407050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sz="2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1190217" y="6517501"/>
            <a:ext cx="2377726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/>
              <a:t>comparison 4 (ET vs. EM)</a:t>
            </a:r>
            <a:endParaRPr lang="en-US" sz="1200" dirty="0"/>
          </a:p>
        </p:txBody>
      </p:sp>
      <p:sp>
        <p:nvSpPr>
          <p:cNvPr id="67" name="Rectangle 66"/>
          <p:cNvSpPr/>
          <p:nvPr/>
        </p:nvSpPr>
        <p:spPr>
          <a:xfrm>
            <a:off x="2027974" y="6246236"/>
            <a:ext cx="6962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log2(FC)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 rot="16200000">
            <a:off x="-562594" y="4875028"/>
            <a:ext cx="2366143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/>
              <a:t>comparison 1 (AT vs. ET)</a:t>
            </a:r>
            <a:endParaRPr lang="en-US" sz="1200" dirty="0"/>
          </a:p>
        </p:txBody>
      </p:sp>
      <p:sp>
        <p:nvSpPr>
          <p:cNvPr id="69" name="Rectangle 68"/>
          <p:cNvSpPr/>
          <p:nvPr/>
        </p:nvSpPr>
        <p:spPr>
          <a:xfrm rot="16200000">
            <a:off x="-362913" y="4826434"/>
            <a:ext cx="2371244" cy="281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smtClean="0"/>
              <a:t>log2(FC)</a:t>
            </a:r>
            <a:endParaRPr lang="en-US" sz="1200"/>
          </a:p>
        </p:txBody>
      </p:sp>
      <p:sp>
        <p:nvSpPr>
          <p:cNvPr id="72" name="Rectangle 71"/>
          <p:cNvSpPr/>
          <p:nvPr/>
        </p:nvSpPr>
        <p:spPr>
          <a:xfrm>
            <a:off x="495300" y="265410"/>
            <a:ext cx="3124200" cy="31115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205151" y="134115"/>
            <a:ext cx="233362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comparison 2 vs. comparison 4</a:t>
            </a:r>
            <a:endParaRPr lang="en-US" sz="1200" dirty="0"/>
          </a:p>
        </p:txBody>
      </p:sp>
      <p:sp>
        <p:nvSpPr>
          <p:cNvPr id="73" name="Rectangle 72"/>
          <p:cNvSpPr/>
          <p:nvPr/>
        </p:nvSpPr>
        <p:spPr>
          <a:xfrm>
            <a:off x="488043" y="3630385"/>
            <a:ext cx="3124200" cy="31115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1192451" y="3500905"/>
            <a:ext cx="233362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comparison 1 vs. comparison 4</a:t>
            </a:r>
            <a:endParaRPr lang="en-US" sz="1200" dirty="0"/>
          </a:p>
        </p:txBody>
      </p:sp>
      <p:sp>
        <p:nvSpPr>
          <p:cNvPr id="65" name="Rectangle 64"/>
          <p:cNvSpPr/>
          <p:nvPr/>
        </p:nvSpPr>
        <p:spPr>
          <a:xfrm>
            <a:off x="4568204" y="4925718"/>
            <a:ext cx="144235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/>
              <a:t>EM: embryonic mix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568205" y="5167335"/>
            <a:ext cx="153190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/>
              <a:t>AM: adult mix</a:t>
            </a:r>
            <a:endParaRPr lang="en-US" sz="1200" dirty="0"/>
          </a:p>
        </p:txBody>
      </p:sp>
      <p:sp>
        <p:nvSpPr>
          <p:cNvPr id="76" name="Rectangle 75"/>
          <p:cNvSpPr/>
          <p:nvPr/>
        </p:nvSpPr>
        <p:spPr>
          <a:xfrm>
            <a:off x="4568205" y="4684101"/>
            <a:ext cx="157892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/>
              <a:t>ET:  embryonic  thyroid 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568205" y="4442484"/>
            <a:ext cx="151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/>
              <a:t>AT:  adult thyroid</a:t>
            </a:r>
          </a:p>
        </p:txBody>
      </p:sp>
    </p:spTree>
    <p:extLst>
      <p:ext uri="{BB962C8B-B14F-4D97-AF65-F5344CB8AC3E}">
        <p14:creationId xmlns:p14="http://schemas.microsoft.com/office/powerpoint/2010/main" val="24924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003" y="2099232"/>
            <a:ext cx="3193643" cy="233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7270" y="2099232"/>
            <a:ext cx="3169404" cy="233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2659695" y="5262959"/>
            <a:ext cx="2008674" cy="149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3711" y="5262959"/>
            <a:ext cx="2154178" cy="143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164" y="5262959"/>
            <a:ext cx="2139983" cy="144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45888" y="2047380"/>
            <a:ext cx="7280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a: 22434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535863" y="2450854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b': 9840</a:t>
            </a:r>
            <a:endParaRPr lang="en-US" sz="1200"/>
          </a:p>
        </p:txBody>
      </p:sp>
      <p:sp>
        <p:nvSpPr>
          <p:cNvPr id="11" name="TextBox 10"/>
          <p:cNvSpPr txBox="1"/>
          <p:nvPr/>
        </p:nvSpPr>
        <p:spPr>
          <a:xfrm>
            <a:off x="5774857" y="2450854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c': 12594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533277" y="3403843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d': 5390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334698" y="4323062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e': 3200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170219" y="4323062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f': 5944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111927" y="2037855"/>
            <a:ext cx="76174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a': 22434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5952781" y="4323062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g': 1632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 rot="5400000">
            <a:off x="6726012" y="3432418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h': 5220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979350" y="2450854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b: 9611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2237393" y="2450854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c: 12823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-3801" y="3420674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d: 6358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797233" y="4323062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e: 3344</a:t>
            </a:r>
            <a:endParaRPr lang="en-US" sz="1200"/>
          </a:p>
        </p:txBody>
      </p:sp>
      <p:sp>
        <p:nvSpPr>
          <p:cNvPr id="30" name="TextBox 29"/>
          <p:cNvSpPr txBox="1"/>
          <p:nvPr/>
        </p:nvSpPr>
        <p:spPr>
          <a:xfrm>
            <a:off x="1613704" y="4323062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f: 4146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2424843" y="4323062"/>
            <a:ext cx="647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g: 1976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 rot="5400000">
            <a:off x="3194712" y="3430199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h: 6545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1254839" y="5087897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2719218" y="5331827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365994" y="5382936"/>
            <a:ext cx="298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h'</a:t>
            </a:r>
            <a:endParaRPr lang="en-US" sz="1200"/>
          </a:p>
        </p:txBody>
      </p:sp>
      <p:sp>
        <p:nvSpPr>
          <p:cNvPr id="36" name="TextBox 35"/>
          <p:cNvSpPr txBox="1"/>
          <p:nvPr/>
        </p:nvSpPr>
        <p:spPr>
          <a:xfrm>
            <a:off x="326002" y="6399886"/>
            <a:ext cx="2904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g'</a:t>
            </a:r>
            <a:endParaRPr lang="en-US" sz="1200"/>
          </a:p>
        </p:txBody>
      </p:sp>
      <p:sp>
        <p:nvSpPr>
          <p:cNvPr id="37" name="TextBox 36"/>
          <p:cNvSpPr txBox="1"/>
          <p:nvPr/>
        </p:nvSpPr>
        <p:spPr>
          <a:xfrm>
            <a:off x="2329240" y="5851817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f'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2791585" y="6351766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4274861" y="6307508"/>
            <a:ext cx="298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d'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4335166" y="530325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e'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4990699" y="5360897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4933549" y="6361786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g</a:t>
            </a:r>
            <a:endParaRPr lang="en-US" sz="1200"/>
          </a:p>
        </p:txBody>
      </p:sp>
      <p:sp>
        <p:nvSpPr>
          <p:cNvPr id="43" name="TextBox 42"/>
          <p:cNvSpPr txBox="1"/>
          <p:nvPr/>
        </p:nvSpPr>
        <p:spPr>
          <a:xfrm>
            <a:off x="5843651" y="508789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e'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6926794" y="5851664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</a:t>
            </a:r>
            <a:endParaRPr lang="en-US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1128192" y="6578467"/>
            <a:ext cx="1203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i</a:t>
            </a:r>
            <a:r>
              <a:rPr lang="en-US" sz="1200" dirty="0" smtClean="0"/>
              <a:t>      +   j  = 595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1510706" y="6578467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/>
          </a:p>
        </p:txBody>
      </p:sp>
      <p:sp>
        <p:nvSpPr>
          <p:cNvPr id="47" name="TextBox 46"/>
          <p:cNvSpPr txBox="1"/>
          <p:nvPr/>
        </p:nvSpPr>
        <p:spPr>
          <a:xfrm>
            <a:off x="5754618" y="6581001"/>
            <a:ext cx="1101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i</a:t>
            </a:r>
            <a:r>
              <a:rPr lang="en-US" sz="1200" dirty="0" smtClean="0"/>
              <a:t>'     +  j'  =  468</a:t>
            </a:r>
            <a:endParaRPr 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3399047" y="505800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k:1710</a:t>
            </a:r>
            <a:endParaRPr lang="en-US" sz="1200" dirty="0"/>
          </a:p>
        </p:txBody>
      </p:sp>
      <p:cxnSp>
        <p:nvCxnSpPr>
          <p:cNvPr id="51" name="Curved Connector 50"/>
          <p:cNvCxnSpPr>
            <a:stCxn id="29" idx="2"/>
            <a:endCxn id="34" idx="0"/>
          </p:cNvCxnSpPr>
          <p:nvPr/>
        </p:nvCxnSpPr>
        <p:spPr>
          <a:xfrm rot="16200000" flipH="1">
            <a:off x="1620931" y="4102735"/>
            <a:ext cx="731766" cy="172641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2"/>
            <a:endCxn id="43" idx="0"/>
          </p:cNvCxnSpPr>
          <p:nvPr/>
        </p:nvCxnSpPr>
        <p:spPr>
          <a:xfrm rot="16200000" flipH="1">
            <a:off x="5090676" y="4187285"/>
            <a:ext cx="487836" cy="1313387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29" idx="2"/>
            <a:endCxn id="33" idx="0"/>
          </p:cNvCxnSpPr>
          <p:nvPr/>
        </p:nvCxnSpPr>
        <p:spPr>
          <a:xfrm rot="16200000" flipH="1">
            <a:off x="1010706" y="4712959"/>
            <a:ext cx="487836" cy="262039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>
            <a:stCxn id="13" idx="2"/>
            <a:endCxn id="40" idx="0"/>
          </p:cNvCxnSpPr>
          <p:nvPr/>
        </p:nvCxnSpPr>
        <p:spPr>
          <a:xfrm rot="5400000">
            <a:off x="4228757" y="4854107"/>
            <a:ext cx="703191" cy="19509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10141" y="1921612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3692603" y="1921612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sz="2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121362" y="4811284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sz="2400" b="1" dirty="0"/>
          </a:p>
        </p:txBody>
      </p:sp>
      <p:pic>
        <p:nvPicPr>
          <p:cNvPr id="72" name="Picture 71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53016" y="923924"/>
            <a:ext cx="1052159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72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6597" y="918477"/>
            <a:ext cx="955978" cy="902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73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07905" y="1085850"/>
            <a:ext cx="1035229" cy="727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74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06800" y="1076325"/>
            <a:ext cx="1063158" cy="73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3" name="Straight Connector 82"/>
          <p:cNvCxnSpPr/>
          <p:nvPr/>
        </p:nvCxnSpPr>
        <p:spPr>
          <a:xfrm>
            <a:off x="3694688" y="417282"/>
            <a:ext cx="1012" cy="3926118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319055" y="787069"/>
            <a:ext cx="3361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vs</a:t>
            </a:r>
            <a:endParaRPr lang="en-US" sz="1400" dirty="0" smtClean="0"/>
          </a:p>
          <a:p>
            <a:pPr algn="ctr"/>
            <a:r>
              <a:rPr lang="en-US" sz="1400" dirty="0" smtClean="0"/>
              <a:t>&lt;</a:t>
            </a:r>
          </a:p>
          <a:p>
            <a:pPr algn="ctr"/>
            <a:r>
              <a:rPr lang="en-US" sz="1400" dirty="0" smtClean="0"/>
              <a:t>=</a:t>
            </a:r>
          </a:p>
          <a:p>
            <a:pPr algn="ctr"/>
            <a:r>
              <a:rPr lang="en-US" sz="1400" dirty="0" smtClean="0"/>
              <a:t>&gt;</a:t>
            </a:r>
            <a:endParaRPr lang="en-US" sz="1400" dirty="0"/>
          </a:p>
        </p:txBody>
      </p:sp>
      <p:sp>
        <p:nvSpPr>
          <p:cNvPr id="77" name="TextBox 76"/>
          <p:cNvSpPr txBox="1"/>
          <p:nvPr/>
        </p:nvSpPr>
        <p:spPr>
          <a:xfrm>
            <a:off x="1758927" y="787069"/>
            <a:ext cx="3361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vs</a:t>
            </a:r>
            <a:endParaRPr lang="en-US" sz="1400" dirty="0" smtClean="0"/>
          </a:p>
          <a:p>
            <a:pPr algn="ctr"/>
            <a:r>
              <a:rPr lang="en-US" sz="1400" dirty="0" smtClean="0"/>
              <a:t>&lt;</a:t>
            </a:r>
          </a:p>
          <a:p>
            <a:pPr algn="ctr"/>
            <a:r>
              <a:rPr lang="en-US" sz="1400" dirty="0" smtClean="0"/>
              <a:t>=</a:t>
            </a:r>
          </a:p>
          <a:p>
            <a:pPr algn="ctr"/>
            <a:r>
              <a:rPr lang="en-US" sz="1400" dirty="0" smtClean="0"/>
              <a:t>&gt;</a:t>
            </a:r>
            <a:endParaRPr 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989628" y="336618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2584852" y="336618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&lt;</a:t>
            </a:r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1792764" y="338069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4511011" y="336618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&gt;</a:t>
            </a:r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6121475" y="336618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5347531" y="336618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2606958" y="5173440"/>
            <a:ext cx="0" cy="1656184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4767198" y="5187392"/>
            <a:ext cx="0" cy="1656184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029075" y="375286"/>
            <a:ext cx="2895600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91" name="TextBox 90"/>
          <p:cNvSpPr txBox="1"/>
          <p:nvPr/>
        </p:nvSpPr>
        <p:spPr>
          <a:xfrm>
            <a:off x="466725" y="375286"/>
            <a:ext cx="2916555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82" name="Slide Number Placeholder 81"/>
          <p:cNvSpPr>
            <a:spLocks noGrp="1"/>
          </p:cNvSpPr>
          <p:nvPr>
            <p:ph type="sldNum" sz="quarter" idx="12"/>
          </p:nvPr>
        </p:nvSpPr>
        <p:spPr>
          <a:xfrm>
            <a:off x="6309360" y="6327370"/>
            <a:ext cx="2743200" cy="365125"/>
          </a:xfrm>
        </p:spPr>
        <p:txBody>
          <a:bodyPr/>
          <a:lstStyle/>
          <a:p>
            <a:fld id="{51E43A53-2D84-4CAA-A0D1-49D3A4BB406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8" name="ZoneTexte 87"/>
          <p:cNvSpPr txBox="1"/>
          <p:nvPr/>
        </p:nvSpPr>
        <p:spPr>
          <a:xfrm>
            <a:off x="9346281" y="0"/>
            <a:ext cx="2837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Supplementary Figure S7</a:t>
            </a:r>
            <a:endParaRPr lang="en-US" b="1" u="sng" dirty="0">
              <a:solidFill>
                <a:srgbClr val="0070C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091815" y="0"/>
            <a:ext cx="1186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intersection 1</a:t>
            </a:r>
            <a:endParaRPr lang="en-US" sz="1400" dirty="0"/>
          </a:p>
        </p:txBody>
      </p:sp>
      <p:cxnSp>
        <p:nvCxnSpPr>
          <p:cNvPr id="99" name="Shape 98"/>
          <p:cNvCxnSpPr>
            <a:stCxn id="97" idx="3"/>
            <a:endCxn id="90" idx="0"/>
          </p:cNvCxnSpPr>
          <p:nvPr/>
        </p:nvCxnSpPr>
        <p:spPr>
          <a:xfrm>
            <a:off x="4278102" y="153889"/>
            <a:ext cx="1198773" cy="221397"/>
          </a:xfrm>
          <a:prstGeom prst="bentConnector2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hape 101"/>
          <p:cNvCxnSpPr>
            <a:stCxn id="97" idx="1"/>
            <a:endCxn id="91" idx="0"/>
          </p:cNvCxnSpPr>
          <p:nvPr/>
        </p:nvCxnSpPr>
        <p:spPr>
          <a:xfrm rot="10800000" flipV="1">
            <a:off x="1925003" y="153888"/>
            <a:ext cx="1166812" cy="221397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60"/>
          <p:cNvSpPr txBox="1"/>
          <p:nvPr/>
        </p:nvSpPr>
        <p:spPr>
          <a:xfrm>
            <a:off x="2766843" y="4811284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D</a:t>
            </a:r>
            <a:endParaRPr lang="en-US" sz="2400" b="1" dirty="0"/>
          </a:p>
        </p:txBody>
      </p:sp>
      <p:sp>
        <p:nvSpPr>
          <p:cNvPr id="103" name="TextBox 61"/>
          <p:cNvSpPr txBox="1"/>
          <p:nvPr/>
        </p:nvSpPr>
        <p:spPr>
          <a:xfrm>
            <a:off x="4840061" y="4811284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E</a:t>
            </a:r>
            <a:endParaRPr lang="en-US" sz="2400" b="1" dirty="0"/>
          </a:p>
        </p:txBody>
      </p:sp>
      <p:pic>
        <p:nvPicPr>
          <p:cNvPr id="105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07769" y="635138"/>
            <a:ext cx="163390" cy="1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07769" y="873551"/>
            <a:ext cx="164386" cy="166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07769" y="1113066"/>
            <a:ext cx="164852" cy="16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" name="Rectangle 117"/>
          <p:cNvSpPr/>
          <p:nvPr/>
        </p:nvSpPr>
        <p:spPr>
          <a:xfrm>
            <a:off x="7090086" y="350549"/>
            <a:ext cx="14318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Differentially expressed </a:t>
            </a:r>
            <a:endParaRPr lang="en-US" sz="1000" dirty="0"/>
          </a:p>
        </p:txBody>
      </p:sp>
      <p:sp>
        <p:nvSpPr>
          <p:cNvPr id="119" name="Rectangle 118"/>
          <p:cNvSpPr/>
          <p:nvPr/>
        </p:nvSpPr>
        <p:spPr>
          <a:xfrm>
            <a:off x="7160081" y="592365"/>
            <a:ext cx="1167130" cy="469900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7354246" y="826561"/>
            <a:ext cx="10134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prstClr val="black"/>
                </a:solidFill>
              </a:rPr>
              <a:t>Downregulated</a:t>
            </a:r>
            <a:endParaRPr lang="en-US" dirty="0"/>
          </a:p>
        </p:txBody>
      </p:sp>
      <p:sp>
        <p:nvSpPr>
          <p:cNvPr id="121" name="Rectangle 120"/>
          <p:cNvSpPr/>
          <p:nvPr/>
        </p:nvSpPr>
        <p:spPr>
          <a:xfrm>
            <a:off x="7354246" y="585380"/>
            <a:ext cx="8354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prstClr val="black"/>
                </a:solidFill>
              </a:rPr>
              <a:t>Upregulated</a:t>
            </a:r>
            <a:endParaRPr lang="en-US" dirty="0"/>
          </a:p>
        </p:txBody>
      </p:sp>
      <p:sp>
        <p:nvSpPr>
          <p:cNvPr id="122" name="Rectangle 121"/>
          <p:cNvSpPr/>
          <p:nvPr/>
        </p:nvSpPr>
        <p:spPr>
          <a:xfrm>
            <a:off x="7350436" y="1060122"/>
            <a:ext cx="10983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prstClr val="black"/>
                </a:solidFill>
              </a:rPr>
              <a:t>Not differentially </a:t>
            </a:r>
          </a:p>
          <a:p>
            <a:r>
              <a:rPr lang="en-US" sz="1000" dirty="0" smtClean="0">
                <a:solidFill>
                  <a:prstClr val="black"/>
                </a:solidFill>
              </a:rPr>
              <a:t>expressed </a:t>
            </a:r>
            <a:endParaRPr lang="en-US" dirty="0"/>
          </a:p>
        </p:txBody>
      </p:sp>
      <p:sp>
        <p:nvSpPr>
          <p:cNvPr id="136" name="Rectangle 135"/>
          <p:cNvSpPr/>
          <p:nvPr/>
        </p:nvSpPr>
        <p:spPr>
          <a:xfrm>
            <a:off x="7189142" y="1537246"/>
            <a:ext cx="1330747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dirty="0" smtClean="0"/>
              <a:t>AT:  adult thyroid</a:t>
            </a:r>
          </a:p>
          <a:p>
            <a:r>
              <a:rPr lang="en-US" sz="1000" dirty="0" smtClean="0"/>
              <a:t>ET:  embryonic  thyroid</a:t>
            </a:r>
          </a:p>
          <a:p>
            <a:r>
              <a:rPr lang="en-US" sz="1000" dirty="0" smtClean="0"/>
              <a:t>EM: embryonic mix </a:t>
            </a:r>
          </a:p>
          <a:p>
            <a:r>
              <a:rPr lang="en-US" sz="1000" dirty="0" smtClean="0"/>
              <a:t>AM: adult mix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466725" y="657224"/>
            <a:ext cx="1200150" cy="122120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>
            <a:off x="857250" y="633413"/>
            <a:ext cx="367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AT</a:t>
            </a:r>
            <a:endParaRPr lang="en-US" sz="1400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2514600" y="633413"/>
            <a:ext cx="450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AM</a:t>
            </a:r>
            <a:endParaRPr lang="en-US" sz="14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4486275" y="633413"/>
            <a:ext cx="360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ET</a:t>
            </a:r>
            <a:endParaRPr lang="en-US" sz="1400" dirty="0"/>
          </a:p>
        </p:txBody>
      </p:sp>
      <p:sp>
        <p:nvSpPr>
          <p:cNvPr id="141" name="TextBox 140"/>
          <p:cNvSpPr txBox="1"/>
          <p:nvPr/>
        </p:nvSpPr>
        <p:spPr>
          <a:xfrm>
            <a:off x="6086475" y="633413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</a:t>
            </a:r>
            <a:endParaRPr lang="en-US" sz="1400" dirty="0"/>
          </a:p>
        </p:txBody>
      </p:sp>
      <p:sp>
        <p:nvSpPr>
          <p:cNvPr id="142" name="Rectangle 141"/>
          <p:cNvSpPr/>
          <p:nvPr/>
        </p:nvSpPr>
        <p:spPr>
          <a:xfrm>
            <a:off x="2181225" y="657224"/>
            <a:ext cx="1200150" cy="122120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4030980" y="654049"/>
            <a:ext cx="1200150" cy="122120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5724525" y="654367"/>
            <a:ext cx="1200150" cy="122120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TextBox 144"/>
          <p:cNvSpPr txBox="1"/>
          <p:nvPr/>
        </p:nvSpPr>
        <p:spPr>
          <a:xfrm>
            <a:off x="4914902" y="365760"/>
            <a:ext cx="10953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comparison 4</a:t>
            </a:r>
            <a:endParaRPr lang="en-US" sz="1200" dirty="0"/>
          </a:p>
        </p:txBody>
      </p:sp>
      <p:sp>
        <p:nvSpPr>
          <p:cNvPr id="146" name="TextBox 145"/>
          <p:cNvSpPr txBox="1"/>
          <p:nvPr/>
        </p:nvSpPr>
        <p:spPr>
          <a:xfrm>
            <a:off x="1350646" y="365760"/>
            <a:ext cx="113128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comparison 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8958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2060</Words>
  <Application>Microsoft Office PowerPoint</Application>
  <PresentationFormat>Grand écran</PresentationFormat>
  <Paragraphs>1168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microarray</dc:creator>
  <cp:lastModifiedBy>Genevieve</cp:lastModifiedBy>
  <cp:revision>77</cp:revision>
  <dcterms:created xsi:type="dcterms:W3CDTF">2021-02-11T10:30:48Z</dcterms:created>
  <dcterms:modified xsi:type="dcterms:W3CDTF">2021-05-14T16:40:32Z</dcterms:modified>
</cp:coreProperties>
</file>