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"/>
  </p:notesMasterIdLst>
  <p:sldIdLst>
    <p:sldId id="262" r:id="rId2"/>
  </p:sldIdLst>
  <p:sldSz cx="7315200" cy="7315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 userDrawn="1">
          <p15:clr>
            <a:srgbClr val="A4A3A4"/>
          </p15:clr>
        </p15:guide>
        <p15:guide id="2" pos="27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8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176" y="184"/>
      </p:cViewPr>
      <p:guideLst>
        <p:guide orient="horz" pos="2064"/>
        <p:guide pos="27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8A95E-74DE-3E4E-BCDC-E51B784B1D4D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5C6D9-3868-3848-988F-7EF19DD41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42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4281" rtl="0" eaLnBrk="1" latinLnBrk="0" hangingPunct="1">
      <a:defRPr sz="662" kern="1200">
        <a:solidFill>
          <a:schemeClr val="tx1"/>
        </a:solidFill>
        <a:latin typeface="+mn-lt"/>
        <a:ea typeface="+mn-ea"/>
        <a:cs typeface="+mn-cs"/>
      </a:defRPr>
    </a:lvl1pPr>
    <a:lvl2pPr marL="252140" algn="l" defTabSz="504281" rtl="0" eaLnBrk="1" latinLnBrk="0" hangingPunct="1">
      <a:defRPr sz="662" kern="1200">
        <a:solidFill>
          <a:schemeClr val="tx1"/>
        </a:solidFill>
        <a:latin typeface="+mn-lt"/>
        <a:ea typeface="+mn-ea"/>
        <a:cs typeface="+mn-cs"/>
      </a:defRPr>
    </a:lvl2pPr>
    <a:lvl3pPr marL="504281" algn="l" defTabSz="504281" rtl="0" eaLnBrk="1" latinLnBrk="0" hangingPunct="1">
      <a:defRPr sz="662" kern="1200">
        <a:solidFill>
          <a:schemeClr val="tx1"/>
        </a:solidFill>
        <a:latin typeface="+mn-lt"/>
        <a:ea typeface="+mn-ea"/>
        <a:cs typeface="+mn-cs"/>
      </a:defRPr>
    </a:lvl3pPr>
    <a:lvl4pPr marL="756421" algn="l" defTabSz="504281" rtl="0" eaLnBrk="1" latinLnBrk="0" hangingPunct="1">
      <a:defRPr sz="662" kern="1200">
        <a:solidFill>
          <a:schemeClr val="tx1"/>
        </a:solidFill>
        <a:latin typeface="+mn-lt"/>
        <a:ea typeface="+mn-ea"/>
        <a:cs typeface="+mn-cs"/>
      </a:defRPr>
    </a:lvl4pPr>
    <a:lvl5pPr marL="1008562" algn="l" defTabSz="504281" rtl="0" eaLnBrk="1" latinLnBrk="0" hangingPunct="1">
      <a:defRPr sz="662" kern="1200">
        <a:solidFill>
          <a:schemeClr val="tx1"/>
        </a:solidFill>
        <a:latin typeface="+mn-lt"/>
        <a:ea typeface="+mn-ea"/>
        <a:cs typeface="+mn-cs"/>
      </a:defRPr>
    </a:lvl5pPr>
    <a:lvl6pPr marL="1260702" algn="l" defTabSz="504281" rtl="0" eaLnBrk="1" latinLnBrk="0" hangingPunct="1">
      <a:defRPr sz="662" kern="1200">
        <a:solidFill>
          <a:schemeClr val="tx1"/>
        </a:solidFill>
        <a:latin typeface="+mn-lt"/>
        <a:ea typeface="+mn-ea"/>
        <a:cs typeface="+mn-cs"/>
      </a:defRPr>
    </a:lvl6pPr>
    <a:lvl7pPr marL="1512841" algn="l" defTabSz="504281" rtl="0" eaLnBrk="1" latinLnBrk="0" hangingPunct="1">
      <a:defRPr sz="662" kern="1200">
        <a:solidFill>
          <a:schemeClr val="tx1"/>
        </a:solidFill>
        <a:latin typeface="+mn-lt"/>
        <a:ea typeface="+mn-ea"/>
        <a:cs typeface="+mn-cs"/>
      </a:defRPr>
    </a:lvl7pPr>
    <a:lvl8pPr marL="1764982" algn="l" defTabSz="504281" rtl="0" eaLnBrk="1" latinLnBrk="0" hangingPunct="1">
      <a:defRPr sz="662" kern="1200">
        <a:solidFill>
          <a:schemeClr val="tx1"/>
        </a:solidFill>
        <a:latin typeface="+mn-lt"/>
        <a:ea typeface="+mn-ea"/>
        <a:cs typeface="+mn-cs"/>
      </a:defRPr>
    </a:lvl8pPr>
    <a:lvl9pPr marL="2017122" algn="l" defTabSz="504281" rtl="0" eaLnBrk="1" latinLnBrk="0" hangingPunct="1">
      <a:defRPr sz="6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197187"/>
            <a:ext cx="6217920" cy="254677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42174"/>
            <a:ext cx="5486400" cy="1766146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72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09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389467"/>
            <a:ext cx="1577340" cy="61992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89467"/>
            <a:ext cx="4640580" cy="619929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83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35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1823722"/>
            <a:ext cx="6309360" cy="3042919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4895429"/>
            <a:ext cx="6309360" cy="1600199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16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947333"/>
            <a:ext cx="310896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1947333"/>
            <a:ext cx="310896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389468"/>
            <a:ext cx="6309360" cy="1413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1793241"/>
            <a:ext cx="3094672" cy="878839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2672080"/>
            <a:ext cx="3094672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1793241"/>
            <a:ext cx="3109913" cy="878839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2672080"/>
            <a:ext cx="3109913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66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005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2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487680"/>
            <a:ext cx="2359342" cy="170688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053255"/>
            <a:ext cx="3703320" cy="519853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194560"/>
            <a:ext cx="2359342" cy="4065694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43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487680"/>
            <a:ext cx="2359342" cy="170688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053255"/>
            <a:ext cx="3703320" cy="519853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194560"/>
            <a:ext cx="2359342" cy="4065694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441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89468"/>
            <a:ext cx="630936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947333"/>
            <a:ext cx="630936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6780108"/>
            <a:ext cx="164592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26BB9-7587-442A-8B89-37479ABAA611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6780108"/>
            <a:ext cx="246888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6780108"/>
            <a:ext cx="164592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03F94-8084-4D3A-9726-52C111D0B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1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54229E5-7451-9C45-998B-AA2D69B15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001" y="690317"/>
            <a:ext cx="782320" cy="6076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3D5507-C6E4-0249-8013-47E50EBD5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3939" y="690317"/>
            <a:ext cx="782320" cy="6635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4E7C98-9F5A-1A49-A7D7-914AB218C8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1340" y="690317"/>
            <a:ext cx="782320" cy="6076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6EAF67-AF14-384A-A6C4-1678279B13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9043" y="690317"/>
            <a:ext cx="782320" cy="7124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F1EAF43-F70B-9C42-947C-088B2C5A45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5787" y="690317"/>
            <a:ext cx="782320" cy="488950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F5A6A227-1CA1-B14A-9FED-E68E41355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451156"/>
              </p:ext>
            </p:extLst>
          </p:nvPr>
        </p:nvGraphicFramePr>
        <p:xfrm>
          <a:off x="126437" y="659111"/>
          <a:ext cx="6869783" cy="3880901"/>
        </p:xfrm>
        <a:graphic>
          <a:graphicData uri="http://schemas.openxmlformats.org/drawingml/2006/table">
            <a:tbl>
              <a:tblPr firstRow="1" bandRow="1"/>
              <a:tblGrid>
                <a:gridCol w="835637">
                  <a:extLst>
                    <a:ext uri="{9D8B030D-6E8A-4147-A177-3AD203B41FA5}">
                      <a16:colId xmlns:a16="http://schemas.microsoft.com/office/drawing/2014/main" val="615972731"/>
                    </a:ext>
                  </a:extLst>
                </a:gridCol>
                <a:gridCol w="859858">
                  <a:extLst>
                    <a:ext uri="{9D8B030D-6E8A-4147-A177-3AD203B41FA5}">
                      <a16:colId xmlns:a16="http://schemas.microsoft.com/office/drawing/2014/main" val="2647857031"/>
                    </a:ext>
                  </a:extLst>
                </a:gridCol>
                <a:gridCol w="859858">
                  <a:extLst>
                    <a:ext uri="{9D8B030D-6E8A-4147-A177-3AD203B41FA5}">
                      <a16:colId xmlns:a16="http://schemas.microsoft.com/office/drawing/2014/main" val="2137651886"/>
                    </a:ext>
                  </a:extLst>
                </a:gridCol>
                <a:gridCol w="862886">
                  <a:extLst>
                    <a:ext uri="{9D8B030D-6E8A-4147-A177-3AD203B41FA5}">
                      <a16:colId xmlns:a16="http://schemas.microsoft.com/office/drawing/2014/main" val="496443080"/>
                    </a:ext>
                  </a:extLst>
                </a:gridCol>
                <a:gridCol w="862886">
                  <a:extLst>
                    <a:ext uri="{9D8B030D-6E8A-4147-A177-3AD203B41FA5}">
                      <a16:colId xmlns:a16="http://schemas.microsoft.com/office/drawing/2014/main" val="833455070"/>
                    </a:ext>
                  </a:extLst>
                </a:gridCol>
                <a:gridCol w="862886">
                  <a:extLst>
                    <a:ext uri="{9D8B030D-6E8A-4147-A177-3AD203B41FA5}">
                      <a16:colId xmlns:a16="http://schemas.microsoft.com/office/drawing/2014/main" val="2004967781"/>
                    </a:ext>
                  </a:extLst>
                </a:gridCol>
                <a:gridCol w="862886">
                  <a:extLst>
                    <a:ext uri="{9D8B030D-6E8A-4147-A177-3AD203B41FA5}">
                      <a16:colId xmlns:a16="http://schemas.microsoft.com/office/drawing/2014/main" val="2379080841"/>
                    </a:ext>
                  </a:extLst>
                </a:gridCol>
                <a:gridCol w="862886">
                  <a:extLst>
                    <a:ext uri="{9D8B030D-6E8A-4147-A177-3AD203B41FA5}">
                      <a16:colId xmlns:a16="http://schemas.microsoft.com/office/drawing/2014/main" val="2573452089"/>
                    </a:ext>
                  </a:extLst>
                </a:gridCol>
              </a:tblGrid>
              <a:tr h="749857">
                <a:tc>
                  <a:txBody>
                    <a:bodyPr/>
                    <a:lstStyle/>
                    <a:p>
                      <a:pPr algn="ctr" fontAlgn="ctr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600368"/>
                  </a:ext>
                </a:extLst>
              </a:tr>
              <a:tr h="268705">
                <a:tc>
                  <a:txBody>
                    <a:bodyPr/>
                    <a:lstStyle/>
                    <a:p>
                      <a:pPr algn="ctr" fontAlgn="ctr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IB-DNQ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IP-DNQ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P-DNQ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NP-DNQ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DNQ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986529"/>
                  </a:ext>
                </a:extLst>
              </a:tr>
              <a:tr h="186925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 Vitro Activity &amp; Cell Culture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</a:t>
                      </a:r>
                      <a:r>
                        <a:rPr lang="en-US" sz="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cat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/K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(M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6.10E+07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7.30E+07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4.60E+07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2.80E+07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6.20E+07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039722"/>
                  </a:ext>
                </a:extLst>
              </a:tr>
              <a:tr h="186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IC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(µM) A549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0.064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562634"/>
                  </a:ext>
                </a:extLst>
              </a:tr>
              <a:tr h="186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IC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(µM) MCF-7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0.13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650450"/>
                  </a:ext>
                </a:extLst>
              </a:tr>
              <a:tr h="186925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Murine Tolerability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 methemoglobin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7939974"/>
                  </a:ext>
                </a:extLst>
              </a:tr>
              <a:tr h="186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 hemolysis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7.7%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9.5%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25.9%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18.4%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44.6%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2807835"/>
                  </a:ext>
                </a:extLst>
              </a:tr>
              <a:tr h="186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MTD in Mice (mg/kg)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253926"/>
                  </a:ext>
                </a:extLst>
              </a:tr>
              <a:tr h="186925"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Feline PK and Tolerability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r>
                        <a:rPr lang="en-US" sz="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max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(1 mg/kg I.V.)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10.5 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µM</a:t>
                      </a:r>
                      <a:r>
                        <a:rPr lang="en-US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7.4 µM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20.1 µM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11.7 µM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n.d.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1090423"/>
                  </a:ext>
                </a:extLst>
              </a:tr>
              <a:tr h="186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1/2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(1 mg/kg I.V.)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hr</a:t>
                      </a:r>
                      <a:r>
                        <a:rPr lang="en-US" sz="800" b="0" i="0" u="none" strike="noStrike" baseline="30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 hr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10.1 hr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8.3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n.d.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7965682"/>
                  </a:ext>
                </a:extLst>
              </a:tr>
              <a:tr h="186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 methemoglobin 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6.88%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6.5% 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n.d.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n.d.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13.88%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4149404"/>
                  </a:ext>
                </a:extLst>
              </a:tr>
              <a:tr h="186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 hemolysis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0.89%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0.23% 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n.d.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n.d.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1.07%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7807768"/>
                  </a:ext>
                </a:extLst>
              </a:tr>
              <a:tr h="1986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Adverse Events at 2 mg/kg I.V.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Hypersalivation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+,+,+,+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-,+,+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++++,++++,++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-,+,-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n.d.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4196613"/>
                  </a:ext>
                </a:extLst>
              </a:tr>
              <a:tr h="1986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Vomiting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+,-,-,-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++,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++,-,-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-,-,-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n.d.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489902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Defecation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-,-,-,-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+,+,+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++,++,+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+,+,+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n.d.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426797"/>
                  </a:ext>
                </a:extLst>
              </a:tr>
              <a:tr h="186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Urination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+,+,+,-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+,-,-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-,++,+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-,+,+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n.d.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278617"/>
                  </a:ext>
                </a:extLst>
              </a:tr>
              <a:tr h="186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Tachypnea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++,++,+,++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+,+,+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++++,++++,+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-,-,+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n.d.</a:t>
                      </a:r>
                    </a:p>
                  </a:txBody>
                  <a:tcPr marL="27432" marR="27432" marT="27432" marB="2743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24932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2978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3856</TotalTime>
  <Words>235</Words>
  <Application>Microsoft Macintosh PowerPoint</Application>
  <PresentationFormat>Custom</PresentationFormat>
  <Paragraphs>99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Jessie Peh</dc:creator>
  <cp:lastModifiedBy>Matthew Boudreau</cp:lastModifiedBy>
  <cp:revision>185</cp:revision>
  <cp:lastPrinted>2018-12-03T16:55:29Z</cp:lastPrinted>
  <dcterms:created xsi:type="dcterms:W3CDTF">2017-03-23T16:04:17Z</dcterms:created>
  <dcterms:modified xsi:type="dcterms:W3CDTF">2020-10-13T12:56:01Z</dcterms:modified>
</cp:coreProperties>
</file>