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00" d="100"/>
          <a:sy n="200" d="100"/>
        </p:scale>
        <p:origin x="-966" y="-29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MC%20Documents\&#24352;&#24331;\manuscript_8%20germplasm\Figure_table_2\&#27668;&#23380;&#23494;&#2423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itea\Desktop\Guard%20cell%20length%20and%20widt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itea\Desktop\Guard%20cell%20length%20and%20width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639297809936676"/>
          <c:y val="7.0976606944645762E-2"/>
          <c:w val="0.8493303965654424"/>
          <c:h val="0.898244892342249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Stomatal density /mm²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Sheet1!$C$2:$C$9</c:f>
                <c:numCache>
                  <c:formatCode>General</c:formatCode>
                  <c:ptCount val="8"/>
                  <c:pt idx="0">
                    <c:v>9</c:v>
                  </c:pt>
                  <c:pt idx="1">
                    <c:v>11</c:v>
                  </c:pt>
                  <c:pt idx="2">
                    <c:v>12</c:v>
                  </c:pt>
                  <c:pt idx="3">
                    <c:v>15</c:v>
                  </c:pt>
                  <c:pt idx="4">
                    <c:v>8</c:v>
                  </c:pt>
                  <c:pt idx="5">
                    <c:v>11</c:v>
                  </c:pt>
                  <c:pt idx="6">
                    <c:v>9</c:v>
                  </c:pt>
                  <c:pt idx="7">
                    <c:v>10</c:v>
                  </c:pt>
                </c:numCache>
              </c:numRef>
            </c:plus>
            <c:minus>
              <c:numRef>
                <c:f>Sheet1!$C$2:$C$9</c:f>
                <c:numCache>
                  <c:formatCode>General</c:formatCode>
                  <c:ptCount val="8"/>
                  <c:pt idx="0">
                    <c:v>9</c:v>
                  </c:pt>
                  <c:pt idx="1">
                    <c:v>11</c:v>
                  </c:pt>
                  <c:pt idx="2">
                    <c:v>12</c:v>
                  </c:pt>
                  <c:pt idx="3">
                    <c:v>15</c:v>
                  </c:pt>
                  <c:pt idx="4">
                    <c:v>8</c:v>
                  </c:pt>
                  <c:pt idx="5">
                    <c:v>11</c:v>
                  </c:pt>
                  <c:pt idx="6">
                    <c:v>9</c:v>
                  </c:pt>
                  <c:pt idx="7">
                    <c:v>10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Sheet1!$A$2:$A$9</c:f>
              <c:strCache>
                <c:ptCount val="8"/>
                <c:pt idx="0">
                  <c:v>Jinguanyin</c:v>
                </c:pt>
                <c:pt idx="1">
                  <c:v>0316B</c:v>
                </c:pt>
                <c:pt idx="2">
                  <c:v>Wuniuzao</c:v>
                </c:pt>
                <c:pt idx="3">
                  <c:v>0306A</c:v>
                </c:pt>
                <c:pt idx="4">
                  <c:v>0306H</c:v>
                </c:pt>
                <c:pt idx="5">
                  <c:v>Fuyun 20</c:v>
                </c:pt>
                <c:pt idx="6">
                  <c:v>0202-10</c:v>
                </c:pt>
                <c:pt idx="7">
                  <c:v>Hongyafoshou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240</c:v>
                </c:pt>
                <c:pt idx="1">
                  <c:v>227</c:v>
                </c:pt>
                <c:pt idx="2">
                  <c:v>229</c:v>
                </c:pt>
                <c:pt idx="3">
                  <c:v>230</c:v>
                </c:pt>
                <c:pt idx="4">
                  <c:v>233</c:v>
                </c:pt>
                <c:pt idx="5">
                  <c:v>239</c:v>
                </c:pt>
                <c:pt idx="6">
                  <c:v>234</c:v>
                </c:pt>
                <c:pt idx="7">
                  <c:v>225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55-4500-AB7D-345AD97893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4249039"/>
        <c:axId val="524256111"/>
      </c:barChart>
      <c:catAx>
        <c:axId val="524249039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24256111"/>
        <c:crosses val="autoZero"/>
        <c:auto val="1"/>
        <c:lblAlgn val="ctr"/>
        <c:lblOffset val="100"/>
        <c:noMultiLvlLbl val="0"/>
      </c:catAx>
      <c:valAx>
        <c:axId val="524256111"/>
        <c:scaling>
          <c:orientation val="minMax"/>
          <c:max val="260"/>
          <c:min val="0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524249039"/>
        <c:crosses val="autoZero"/>
        <c:crossBetween val="between"/>
        <c:minorUnit val="25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Guard cell length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Sheet1!$F$3:$F$10</c:f>
                <c:numCache>
                  <c:formatCode>General</c:formatCode>
                  <c:ptCount val="8"/>
                  <c:pt idx="0">
                    <c:v>0.75584235643272724</c:v>
                  </c:pt>
                  <c:pt idx="1">
                    <c:v>0.56241149525947631</c:v>
                  </c:pt>
                  <c:pt idx="2">
                    <c:v>0.66768831717268295</c:v>
                  </c:pt>
                  <c:pt idx="3">
                    <c:v>0.39050645178906962</c:v>
                  </c:pt>
                  <c:pt idx="4">
                    <c:v>0.55306718599300597</c:v>
                  </c:pt>
                  <c:pt idx="5">
                    <c:v>0.46917699692594089</c:v>
                  </c:pt>
                  <c:pt idx="6">
                    <c:v>0.44378941953238255</c:v>
                  </c:pt>
                  <c:pt idx="7">
                    <c:v>0.71894533944599104</c:v>
                  </c:pt>
                </c:numCache>
              </c:numRef>
            </c:plus>
            <c:minus>
              <c:numRef>
                <c:f>Sheet1!$F$3:$F$10</c:f>
                <c:numCache>
                  <c:formatCode>General</c:formatCode>
                  <c:ptCount val="8"/>
                  <c:pt idx="0">
                    <c:v>0.75584235643272724</c:v>
                  </c:pt>
                  <c:pt idx="1">
                    <c:v>0.56241149525947631</c:v>
                  </c:pt>
                  <c:pt idx="2">
                    <c:v>0.66768831717268295</c:v>
                  </c:pt>
                  <c:pt idx="3">
                    <c:v>0.39050645178906962</c:v>
                  </c:pt>
                  <c:pt idx="4">
                    <c:v>0.55306718599300597</c:v>
                  </c:pt>
                  <c:pt idx="5">
                    <c:v>0.46917699692594089</c:v>
                  </c:pt>
                  <c:pt idx="6">
                    <c:v>0.44378941953238255</c:v>
                  </c:pt>
                  <c:pt idx="7">
                    <c:v>0.71894533944599104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Sheet1!$A$3:$A$10</c:f>
              <c:strCache>
                <c:ptCount val="8"/>
                <c:pt idx="0">
                  <c:v>Jinguanyin</c:v>
                </c:pt>
                <c:pt idx="1">
                  <c:v>0316B</c:v>
                </c:pt>
                <c:pt idx="2">
                  <c:v>Wuniuzao</c:v>
                </c:pt>
                <c:pt idx="3">
                  <c:v>0306A</c:v>
                </c:pt>
                <c:pt idx="4">
                  <c:v>0306H</c:v>
                </c:pt>
                <c:pt idx="5">
                  <c:v>Fuyun 20</c:v>
                </c:pt>
                <c:pt idx="6">
                  <c:v>0202-10</c:v>
                </c:pt>
                <c:pt idx="7">
                  <c:v>Hongyafoshou</c:v>
                </c:pt>
              </c:strCache>
            </c:strRef>
          </c:cat>
          <c:val>
            <c:numRef>
              <c:f>Sheet1!$B$3:$B$10</c:f>
              <c:numCache>
                <c:formatCode>General</c:formatCode>
                <c:ptCount val="8"/>
                <c:pt idx="0">
                  <c:v>29.396699999999999</c:v>
                </c:pt>
                <c:pt idx="1">
                  <c:v>31.7697</c:v>
                </c:pt>
                <c:pt idx="2">
                  <c:v>31.129000000000001</c:v>
                </c:pt>
                <c:pt idx="3">
                  <c:v>29.833999999999996</c:v>
                </c:pt>
                <c:pt idx="4">
                  <c:v>31.128299999999996</c:v>
                </c:pt>
                <c:pt idx="5">
                  <c:v>30.123899999999999</c:v>
                </c:pt>
                <c:pt idx="6">
                  <c:v>30.3354</c:v>
                </c:pt>
                <c:pt idx="7">
                  <c:v>31.746699999999997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D1-4CC0-9529-DD440CAC23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6941952"/>
        <c:axId val="446939872"/>
      </c:barChart>
      <c:catAx>
        <c:axId val="446941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6939872"/>
        <c:crosses val="autoZero"/>
        <c:auto val="1"/>
        <c:lblAlgn val="ctr"/>
        <c:lblOffset val="100"/>
        <c:noMultiLvlLbl val="0"/>
      </c:catAx>
      <c:valAx>
        <c:axId val="446939872"/>
        <c:scaling>
          <c:orientation val="minMax"/>
          <c:max val="35"/>
          <c:min val="0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446941952"/>
        <c:crosses val="autoZero"/>
        <c:crossBetween val="between"/>
        <c:minorUnit val="2.5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Guard cell pair width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Sheet1!$G$3:$G$10</c:f>
                <c:numCache>
                  <c:formatCode>General</c:formatCode>
                  <c:ptCount val="8"/>
                  <c:pt idx="0">
                    <c:v>0.51456059355963557</c:v>
                  </c:pt>
                  <c:pt idx="1">
                    <c:v>0.52333380467070068</c:v>
                  </c:pt>
                  <c:pt idx="2">
                    <c:v>0.64475396599529855</c:v>
                  </c:pt>
                  <c:pt idx="3">
                    <c:v>0.39908005323354473</c:v>
                  </c:pt>
                  <c:pt idx="4">
                    <c:v>0.70879623776277656</c:v>
                  </c:pt>
                  <c:pt idx="5">
                    <c:v>0.48508036562111129</c:v>
                  </c:pt>
                  <c:pt idx="6">
                    <c:v>0.4222861391679027</c:v>
                  </c:pt>
                  <c:pt idx="7">
                    <c:v>0.38202921499685194</c:v>
                  </c:pt>
                </c:numCache>
              </c:numRef>
            </c:plus>
            <c:minus>
              <c:numRef>
                <c:f>Sheet1!$G$3:$G$10</c:f>
                <c:numCache>
                  <c:formatCode>General</c:formatCode>
                  <c:ptCount val="8"/>
                  <c:pt idx="0">
                    <c:v>0.51456059355963557</c:v>
                  </c:pt>
                  <c:pt idx="1">
                    <c:v>0.52333380467070068</c:v>
                  </c:pt>
                  <c:pt idx="2">
                    <c:v>0.64475396599529855</c:v>
                  </c:pt>
                  <c:pt idx="3">
                    <c:v>0.39908005323354473</c:v>
                  </c:pt>
                  <c:pt idx="4">
                    <c:v>0.70879623776277656</c:v>
                  </c:pt>
                  <c:pt idx="5">
                    <c:v>0.48508036562111129</c:v>
                  </c:pt>
                  <c:pt idx="6">
                    <c:v>0.4222861391679027</c:v>
                  </c:pt>
                  <c:pt idx="7">
                    <c:v>0.38202921499685194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Sheet1!$A$3:$A$10</c:f>
              <c:strCache>
                <c:ptCount val="8"/>
                <c:pt idx="0">
                  <c:v>Jinguanyin</c:v>
                </c:pt>
                <c:pt idx="1">
                  <c:v>0316B</c:v>
                </c:pt>
                <c:pt idx="2">
                  <c:v>Wuniuzao</c:v>
                </c:pt>
                <c:pt idx="3">
                  <c:v>0306A</c:v>
                </c:pt>
                <c:pt idx="4">
                  <c:v>0306H</c:v>
                </c:pt>
                <c:pt idx="5">
                  <c:v>Fuyun 20</c:v>
                </c:pt>
                <c:pt idx="6">
                  <c:v>0202-10</c:v>
                </c:pt>
                <c:pt idx="7">
                  <c:v>Hongyafoshou</c:v>
                </c:pt>
              </c:strCache>
            </c:strRef>
          </c:cat>
          <c:val>
            <c:numRef>
              <c:f>Sheet1!$C$3:$C$10</c:f>
              <c:numCache>
                <c:formatCode>General</c:formatCode>
                <c:ptCount val="8"/>
                <c:pt idx="0">
                  <c:v>22.368599999999997</c:v>
                </c:pt>
                <c:pt idx="1">
                  <c:v>24.702400000000001</c:v>
                </c:pt>
                <c:pt idx="2">
                  <c:v>23.820899999999998</c:v>
                </c:pt>
                <c:pt idx="3">
                  <c:v>21.443000000000001</c:v>
                </c:pt>
                <c:pt idx="4">
                  <c:v>24.391800000000003</c:v>
                </c:pt>
                <c:pt idx="5">
                  <c:v>23.711500000000001</c:v>
                </c:pt>
                <c:pt idx="6">
                  <c:v>23.907499999999999</c:v>
                </c:pt>
                <c:pt idx="7">
                  <c:v>23.519099999999998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36-4C5C-AF11-87626A903D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6941952"/>
        <c:axId val="446939872"/>
      </c:barChart>
      <c:catAx>
        <c:axId val="446941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446939872"/>
        <c:crosses val="autoZero"/>
        <c:auto val="1"/>
        <c:lblAlgn val="ctr"/>
        <c:lblOffset val="100"/>
        <c:noMultiLvlLbl val="0"/>
      </c:catAx>
      <c:valAx>
        <c:axId val="44693987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out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zh-CN"/>
          </a:p>
        </c:txPr>
        <c:crossAx val="446941952"/>
        <c:crosses val="autoZero"/>
        <c:crossBetween val="between"/>
        <c:minorUnit val="2.5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7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02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3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1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1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1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5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94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69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7379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40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9EBF2-C218-4BFA-825D-634B25F9682B}" type="datetimeFigureOut">
              <a:rPr lang="en-US" smtClean="0"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039EC-3DF8-4B35-ADD6-BA862441BC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68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chart" Target="../charts/chart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chart" Target="../charts/chart2.xml"/><Relationship Id="rId5" Type="http://schemas.openxmlformats.org/officeDocument/2006/relationships/image" Target="../media/image4.jpg"/><Relationship Id="rId10" Type="http://schemas.openxmlformats.org/officeDocument/2006/relationships/chart" Target="../charts/chart1.xml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0FA8999A-9BBD-4D91-B9AC-95154B26CAB2}"/>
              </a:ext>
            </a:extLst>
          </p:cNvPr>
          <p:cNvGrpSpPr/>
          <p:nvPr/>
        </p:nvGrpSpPr>
        <p:grpSpPr>
          <a:xfrm>
            <a:off x="909452" y="427772"/>
            <a:ext cx="5361003" cy="1989298"/>
            <a:chOff x="909452" y="1656497"/>
            <a:chExt cx="5361003" cy="1989298"/>
          </a:xfrm>
        </p:grpSpPr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7E5E9002-8A61-4EB4-B4FC-3C5B84EAC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452" y="1677666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6" name="图片 65">
              <a:extLst>
                <a:ext uri="{FF2B5EF4-FFF2-40B4-BE49-F238E27FC236}">
                  <a16:creationId xmlns:a16="http://schemas.microsoft.com/office/drawing/2014/main" id="{DFA1C760-CC86-4B4F-8839-4DE66A71C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1554" y="1677666"/>
              <a:ext cx="1290271" cy="9677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7" name="图片 66">
              <a:extLst>
                <a:ext uri="{FF2B5EF4-FFF2-40B4-BE49-F238E27FC236}">
                  <a16:creationId xmlns:a16="http://schemas.microsoft.com/office/drawing/2014/main" id="{C3275BF3-C671-47BD-AAC2-A1FD54201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655" y="1677773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8" name="图片 67">
              <a:extLst>
                <a:ext uri="{FF2B5EF4-FFF2-40B4-BE49-F238E27FC236}">
                  <a16:creationId xmlns:a16="http://schemas.microsoft.com/office/drawing/2014/main" id="{A8DB42C1-9D5F-402E-B53A-E3D7D36E48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6844" y="1683376"/>
              <a:ext cx="1290271" cy="967704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9" name="图片 68">
              <a:extLst>
                <a:ext uri="{FF2B5EF4-FFF2-40B4-BE49-F238E27FC236}">
                  <a16:creationId xmlns:a16="http://schemas.microsoft.com/office/drawing/2014/main" id="{51358C0B-D179-4D4A-B0FD-288555106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9452" y="2678092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0" name="图片 69">
              <a:extLst>
                <a:ext uri="{FF2B5EF4-FFF2-40B4-BE49-F238E27FC236}">
                  <a16:creationId xmlns:a16="http://schemas.microsoft.com/office/drawing/2014/main" id="{BFF0F91D-15D0-4D80-B8B4-431E34F58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3655" y="2678092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1" name="图片 70">
              <a:extLst>
                <a:ext uri="{FF2B5EF4-FFF2-40B4-BE49-F238E27FC236}">
                  <a16:creationId xmlns:a16="http://schemas.microsoft.com/office/drawing/2014/main" id="{96C6892A-A165-4D02-AE9F-C15EE98E4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0202" y="2678091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2" name="图片 71">
              <a:extLst>
                <a:ext uri="{FF2B5EF4-FFF2-40B4-BE49-F238E27FC236}">
                  <a16:creationId xmlns:a16="http://schemas.microsoft.com/office/drawing/2014/main" id="{6A34DEDD-40EC-4283-8165-C14C027A5F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6844" y="2678091"/>
              <a:ext cx="1290271" cy="96770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9" name="TextBox 46">
              <a:extLst>
                <a:ext uri="{FF2B5EF4-FFF2-40B4-BE49-F238E27FC236}">
                  <a16:creationId xmlns:a16="http://schemas.microsoft.com/office/drawing/2014/main" id="{B5E0FF28-3CE7-43B5-9335-7FC4C5806550}"/>
                </a:ext>
              </a:extLst>
            </p:cNvPr>
            <p:cNvSpPr txBox="1"/>
            <p:nvPr/>
          </p:nvSpPr>
          <p:spPr>
            <a:xfrm>
              <a:off x="1433799" y="1656497"/>
              <a:ext cx="7817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Jinguanyin</a:t>
              </a:r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sp>
          <p:nvSpPr>
            <p:cNvPr id="80" name="TextBox 47">
              <a:extLst>
                <a:ext uri="{FF2B5EF4-FFF2-40B4-BE49-F238E27FC236}">
                  <a16:creationId xmlns:a16="http://schemas.microsoft.com/office/drawing/2014/main" id="{565B8735-F345-42D4-87BD-423DB2748BA3}"/>
                </a:ext>
              </a:extLst>
            </p:cNvPr>
            <p:cNvSpPr txBox="1"/>
            <p:nvPr/>
          </p:nvSpPr>
          <p:spPr>
            <a:xfrm>
              <a:off x="3044286" y="1683287"/>
              <a:ext cx="5447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0316B</a:t>
              </a:r>
            </a:p>
          </p:txBody>
        </p:sp>
        <p:sp>
          <p:nvSpPr>
            <p:cNvPr id="81" name="TextBox 48">
              <a:extLst>
                <a:ext uri="{FF2B5EF4-FFF2-40B4-BE49-F238E27FC236}">
                  <a16:creationId xmlns:a16="http://schemas.microsoft.com/office/drawing/2014/main" id="{520C7240-CD5E-49F4-A65F-C22AF6A4EF8D}"/>
                </a:ext>
              </a:extLst>
            </p:cNvPr>
            <p:cNvSpPr txBox="1"/>
            <p:nvPr/>
          </p:nvSpPr>
          <p:spPr>
            <a:xfrm>
              <a:off x="4143823" y="1656497"/>
              <a:ext cx="734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Wuniuzao</a:t>
              </a:r>
              <a:endParaRPr lang="en-US" altLang="zh-CN" sz="1000" b="1" i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sp>
          <p:nvSpPr>
            <p:cNvPr id="82" name="TextBox 49">
              <a:extLst>
                <a:ext uri="{FF2B5EF4-FFF2-40B4-BE49-F238E27FC236}">
                  <a16:creationId xmlns:a16="http://schemas.microsoft.com/office/drawing/2014/main" id="{C18DBA26-47BC-47BE-BA00-106A9480BF0E}"/>
                </a:ext>
              </a:extLst>
            </p:cNvPr>
            <p:cNvSpPr txBox="1"/>
            <p:nvPr/>
          </p:nvSpPr>
          <p:spPr>
            <a:xfrm>
              <a:off x="5693815" y="1686651"/>
              <a:ext cx="5766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0306A</a:t>
              </a:r>
            </a:p>
          </p:txBody>
        </p:sp>
        <p:sp>
          <p:nvSpPr>
            <p:cNvPr id="83" name="TextBox 50">
              <a:extLst>
                <a:ext uri="{FF2B5EF4-FFF2-40B4-BE49-F238E27FC236}">
                  <a16:creationId xmlns:a16="http://schemas.microsoft.com/office/drawing/2014/main" id="{78592F91-C1D8-4F6F-A8D0-E28D6651AE29}"/>
                </a:ext>
              </a:extLst>
            </p:cNvPr>
            <p:cNvSpPr txBox="1"/>
            <p:nvPr/>
          </p:nvSpPr>
          <p:spPr>
            <a:xfrm>
              <a:off x="1614729" y="2659502"/>
              <a:ext cx="5472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0306H</a:t>
              </a:r>
            </a:p>
          </p:txBody>
        </p:sp>
        <p:sp>
          <p:nvSpPr>
            <p:cNvPr id="84" name="TextBox 51">
              <a:extLst>
                <a:ext uri="{FF2B5EF4-FFF2-40B4-BE49-F238E27FC236}">
                  <a16:creationId xmlns:a16="http://schemas.microsoft.com/office/drawing/2014/main" id="{F43B6473-4CD8-4784-AC85-C7DA45564CB4}"/>
                </a:ext>
              </a:extLst>
            </p:cNvPr>
            <p:cNvSpPr txBox="1"/>
            <p:nvPr/>
          </p:nvSpPr>
          <p:spPr>
            <a:xfrm>
              <a:off x="2887678" y="2657324"/>
              <a:ext cx="7416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Fuyun</a:t>
              </a:r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20</a:t>
              </a:r>
            </a:p>
          </p:txBody>
        </p:sp>
        <p:sp>
          <p:nvSpPr>
            <p:cNvPr id="85" name="TextBox 52">
              <a:extLst>
                <a:ext uri="{FF2B5EF4-FFF2-40B4-BE49-F238E27FC236}">
                  <a16:creationId xmlns:a16="http://schemas.microsoft.com/office/drawing/2014/main" id="{35AAE9AC-8370-4D80-8203-C7E6018CABF9}"/>
                </a:ext>
              </a:extLst>
            </p:cNvPr>
            <p:cNvSpPr txBox="1"/>
            <p:nvPr/>
          </p:nvSpPr>
          <p:spPr>
            <a:xfrm>
              <a:off x="4270540" y="2662963"/>
              <a:ext cx="6696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0202-10</a:t>
              </a:r>
            </a:p>
          </p:txBody>
        </p:sp>
        <p:sp>
          <p:nvSpPr>
            <p:cNvPr id="86" name="TextBox 53">
              <a:extLst>
                <a:ext uri="{FF2B5EF4-FFF2-40B4-BE49-F238E27FC236}">
                  <a16:creationId xmlns:a16="http://schemas.microsoft.com/office/drawing/2014/main" id="{D9794671-1EE7-442B-8908-A8F7770D03E4}"/>
                </a:ext>
              </a:extLst>
            </p:cNvPr>
            <p:cNvSpPr txBox="1"/>
            <p:nvPr/>
          </p:nvSpPr>
          <p:spPr>
            <a:xfrm>
              <a:off x="5271505" y="2648215"/>
              <a:ext cx="9792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i="1" dirty="0" err="1">
                  <a:solidFill>
                    <a:schemeClr val="bg1"/>
                  </a:solidFill>
                  <a:cs typeface="Times New Roman" panose="02020603050405020304" pitchFamily="18" charset="0"/>
                </a:rPr>
                <a:t>Hongyafoshou</a:t>
              </a:r>
              <a:r>
                <a:rPr lang="en-US" altLang="zh-CN" sz="1000" b="1" i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</p:grpSp>
      <p:sp>
        <p:nvSpPr>
          <p:cNvPr id="28" name="TextBox 8">
            <a:extLst>
              <a:ext uri="{FF2B5EF4-FFF2-40B4-BE49-F238E27FC236}">
                <a16:creationId xmlns:a16="http://schemas.microsoft.com/office/drawing/2014/main" id="{5B96A773-5A6D-4A65-8749-88F1856DE3C3}"/>
              </a:ext>
            </a:extLst>
          </p:cNvPr>
          <p:cNvSpPr txBox="1"/>
          <p:nvPr/>
        </p:nvSpPr>
        <p:spPr>
          <a:xfrm rot="16200000">
            <a:off x="56419" y="5072156"/>
            <a:ext cx="17126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Guard cell length (</a:t>
            </a:r>
            <a:r>
              <a:rPr lang="en-US" altLang="zh-CN" sz="1000" b="1" dirty="0" err="1">
                <a:cs typeface="Times New Roman" panose="02020603050405020304" pitchFamily="18" charset="0"/>
              </a:rPr>
              <a:t>μm</a:t>
            </a:r>
            <a:r>
              <a:rPr lang="en-US" altLang="zh-CN" sz="1000" b="1" dirty="0">
                <a:cs typeface="Times New Roman" panose="02020603050405020304" pitchFamily="18" charset="0"/>
              </a:rPr>
              <a:t>)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9" name="TextBox 10">
            <a:extLst>
              <a:ext uri="{FF2B5EF4-FFF2-40B4-BE49-F238E27FC236}">
                <a16:creationId xmlns:a16="http://schemas.microsoft.com/office/drawing/2014/main" id="{DFAA9CFB-FE3B-4BF2-842B-405B0DC35A15}"/>
              </a:ext>
            </a:extLst>
          </p:cNvPr>
          <p:cNvSpPr txBox="1"/>
          <p:nvPr/>
        </p:nvSpPr>
        <p:spPr>
          <a:xfrm>
            <a:off x="663993" y="255081"/>
            <a:ext cx="2616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A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30" name="TextBox 11">
            <a:extLst>
              <a:ext uri="{FF2B5EF4-FFF2-40B4-BE49-F238E27FC236}">
                <a16:creationId xmlns:a16="http://schemas.microsoft.com/office/drawing/2014/main" id="{5512E93D-E036-4E30-9672-6A75C3D1EEDC}"/>
              </a:ext>
            </a:extLst>
          </p:cNvPr>
          <p:cNvSpPr txBox="1"/>
          <p:nvPr/>
        </p:nvSpPr>
        <p:spPr>
          <a:xfrm>
            <a:off x="679882" y="4361702"/>
            <a:ext cx="256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C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31" name="TextBox 8">
            <a:extLst>
              <a:ext uri="{FF2B5EF4-FFF2-40B4-BE49-F238E27FC236}">
                <a16:creationId xmlns:a16="http://schemas.microsoft.com/office/drawing/2014/main" id="{71238A96-EC1D-408E-98A0-F2A86F08B3BA}"/>
              </a:ext>
            </a:extLst>
          </p:cNvPr>
          <p:cNvSpPr txBox="1"/>
          <p:nvPr/>
        </p:nvSpPr>
        <p:spPr>
          <a:xfrm rot="16200000">
            <a:off x="-96903" y="7035370"/>
            <a:ext cx="2015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Guard cell pair width (</a:t>
            </a:r>
            <a:r>
              <a:rPr lang="en-US" altLang="zh-CN" sz="1000" b="1" dirty="0" err="1">
                <a:cs typeface="Times New Roman" panose="02020603050405020304" pitchFamily="18" charset="0"/>
              </a:rPr>
              <a:t>μm</a:t>
            </a:r>
            <a:r>
              <a:rPr lang="en-US" altLang="zh-CN" sz="1000" b="1" dirty="0">
                <a:cs typeface="Times New Roman" panose="02020603050405020304" pitchFamily="18" charset="0"/>
              </a:rPr>
              <a:t>)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32" name="图表 31">
            <a:extLst>
              <a:ext uri="{FF2B5EF4-FFF2-40B4-BE49-F238E27FC236}">
                <a16:creationId xmlns:a16="http://schemas.microsoft.com/office/drawing/2014/main" id="{D9CBFCE5-BF01-4311-B773-7581A6A72B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271210"/>
              </p:ext>
            </p:extLst>
          </p:nvPr>
        </p:nvGraphicFramePr>
        <p:xfrm>
          <a:off x="970501" y="2473510"/>
          <a:ext cx="3340634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3" name="文本框 32">
            <a:extLst>
              <a:ext uri="{FF2B5EF4-FFF2-40B4-BE49-F238E27FC236}">
                <a16:creationId xmlns:a16="http://schemas.microsoft.com/office/drawing/2014/main" id="{533406DC-481C-4950-A2E7-1C827C77EE6F}"/>
              </a:ext>
            </a:extLst>
          </p:cNvPr>
          <p:cNvSpPr txBox="1"/>
          <p:nvPr/>
        </p:nvSpPr>
        <p:spPr>
          <a:xfrm rot="16200000">
            <a:off x="131606" y="3339451"/>
            <a:ext cx="15972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000" b="1" dirty="0"/>
              <a:t>Stomatal density /mm²</a:t>
            </a:r>
          </a:p>
        </p:txBody>
      </p:sp>
      <p:sp>
        <p:nvSpPr>
          <p:cNvPr id="34" name="TextBox 11">
            <a:extLst>
              <a:ext uri="{FF2B5EF4-FFF2-40B4-BE49-F238E27FC236}">
                <a16:creationId xmlns:a16="http://schemas.microsoft.com/office/drawing/2014/main" id="{41234FC5-6D30-4510-8CC2-98211111AC3F}"/>
              </a:ext>
            </a:extLst>
          </p:cNvPr>
          <p:cNvSpPr txBox="1"/>
          <p:nvPr/>
        </p:nvSpPr>
        <p:spPr>
          <a:xfrm>
            <a:off x="677430" y="2434049"/>
            <a:ext cx="256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B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35" name="图表 34">
            <a:extLst>
              <a:ext uri="{FF2B5EF4-FFF2-40B4-BE49-F238E27FC236}">
                <a16:creationId xmlns:a16="http://schemas.microsoft.com/office/drawing/2014/main" id="{2C31E191-DA0E-4400-8B83-8B9737DF4A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46380"/>
              </p:ext>
            </p:extLst>
          </p:nvPr>
        </p:nvGraphicFramePr>
        <p:xfrm>
          <a:off x="994248" y="4413528"/>
          <a:ext cx="3312166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6" name="图表 35">
            <a:extLst>
              <a:ext uri="{FF2B5EF4-FFF2-40B4-BE49-F238E27FC236}">
                <a16:creationId xmlns:a16="http://schemas.microsoft.com/office/drawing/2014/main" id="{5DBDACAF-FA7D-4FDF-8C6F-106EE86FF4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3976399"/>
              </p:ext>
            </p:extLst>
          </p:nvPr>
        </p:nvGraphicFramePr>
        <p:xfrm>
          <a:off x="984276" y="6277722"/>
          <a:ext cx="3316887" cy="28360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37" name="文本框 36">
            <a:extLst>
              <a:ext uri="{FF2B5EF4-FFF2-40B4-BE49-F238E27FC236}">
                <a16:creationId xmlns:a16="http://schemas.microsoft.com/office/drawing/2014/main" id="{72BBD630-F94E-4D13-A3C5-1A463A5544A4}"/>
              </a:ext>
            </a:extLst>
          </p:cNvPr>
          <p:cNvSpPr txBox="1"/>
          <p:nvPr/>
        </p:nvSpPr>
        <p:spPr>
          <a:xfrm>
            <a:off x="1383058" y="4591685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27FA086-FD31-4EBE-A8AD-217004A03B62}"/>
              </a:ext>
            </a:extLst>
          </p:cNvPr>
          <p:cNvSpPr txBox="1"/>
          <p:nvPr/>
        </p:nvSpPr>
        <p:spPr>
          <a:xfrm>
            <a:off x="2456979" y="4597170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3189EC38-A2B3-465D-A1E7-CA2178E1C58F}"/>
              </a:ext>
            </a:extLst>
          </p:cNvPr>
          <p:cNvSpPr txBox="1"/>
          <p:nvPr/>
        </p:nvSpPr>
        <p:spPr>
          <a:xfrm>
            <a:off x="3137774" y="4579408"/>
            <a:ext cx="3273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3D3AC94D-6C30-44A4-957B-7F84E85058D4}"/>
              </a:ext>
            </a:extLst>
          </p:cNvPr>
          <p:cNvSpPr txBox="1"/>
          <p:nvPr/>
        </p:nvSpPr>
        <p:spPr>
          <a:xfrm>
            <a:off x="3488795" y="4575068"/>
            <a:ext cx="3273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9B683F05-CF55-493D-A2EC-2873D2376FCD}"/>
              </a:ext>
            </a:extLst>
          </p:cNvPr>
          <p:cNvSpPr txBox="1"/>
          <p:nvPr/>
        </p:nvSpPr>
        <p:spPr>
          <a:xfrm>
            <a:off x="2778977" y="452740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C81C8E89-DD60-44D8-B2DA-336D9C40CD82}"/>
              </a:ext>
            </a:extLst>
          </p:cNvPr>
          <p:cNvSpPr txBox="1"/>
          <p:nvPr/>
        </p:nvSpPr>
        <p:spPr>
          <a:xfrm>
            <a:off x="2073039" y="4519165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445C2FAC-EECE-4F6A-9E43-4228858F8A50}"/>
              </a:ext>
            </a:extLst>
          </p:cNvPr>
          <p:cNvSpPr txBox="1"/>
          <p:nvPr/>
        </p:nvSpPr>
        <p:spPr>
          <a:xfrm>
            <a:off x="1750585" y="4493159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F83368BF-87F3-444F-95C9-96F258443D8E}"/>
              </a:ext>
            </a:extLst>
          </p:cNvPr>
          <p:cNvSpPr txBox="1"/>
          <p:nvPr/>
        </p:nvSpPr>
        <p:spPr>
          <a:xfrm>
            <a:off x="3862615" y="4488395"/>
            <a:ext cx="2487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39578A9D-DD50-46DD-800A-1C887223249C}"/>
              </a:ext>
            </a:extLst>
          </p:cNvPr>
          <p:cNvSpPr txBox="1"/>
          <p:nvPr/>
        </p:nvSpPr>
        <p:spPr>
          <a:xfrm>
            <a:off x="1733138" y="6529953"/>
            <a:ext cx="248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62442DE2-893D-40DE-9643-E0CBAA8249B2}"/>
              </a:ext>
            </a:extLst>
          </p:cNvPr>
          <p:cNvSpPr txBox="1"/>
          <p:nvPr/>
        </p:nvSpPr>
        <p:spPr>
          <a:xfrm>
            <a:off x="2799943" y="6534776"/>
            <a:ext cx="2487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E4CD5A8D-9EB4-47BD-ACE0-29A787047885}"/>
              </a:ext>
            </a:extLst>
          </p:cNvPr>
          <p:cNvSpPr txBox="1"/>
          <p:nvPr/>
        </p:nvSpPr>
        <p:spPr>
          <a:xfrm>
            <a:off x="3476224" y="6577634"/>
            <a:ext cx="31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31B1EF12-87ED-4641-980D-CA6F67D1E995}"/>
              </a:ext>
            </a:extLst>
          </p:cNvPr>
          <p:cNvSpPr txBox="1"/>
          <p:nvPr/>
        </p:nvSpPr>
        <p:spPr>
          <a:xfrm>
            <a:off x="2064098" y="6579988"/>
            <a:ext cx="31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F87A61E8-E139-4171-A083-1FD99CB4C886}"/>
              </a:ext>
            </a:extLst>
          </p:cNvPr>
          <p:cNvSpPr txBox="1"/>
          <p:nvPr/>
        </p:nvSpPr>
        <p:spPr>
          <a:xfrm>
            <a:off x="3126138" y="6591921"/>
            <a:ext cx="31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AB89CB18-C342-4F05-A8C0-44665DCA6B17}"/>
              </a:ext>
            </a:extLst>
          </p:cNvPr>
          <p:cNvSpPr txBox="1"/>
          <p:nvPr/>
        </p:nvSpPr>
        <p:spPr>
          <a:xfrm>
            <a:off x="3835752" y="6610974"/>
            <a:ext cx="31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83B966F8-BA75-45C8-8B45-A9E25F6065AA}"/>
              </a:ext>
            </a:extLst>
          </p:cNvPr>
          <p:cNvSpPr txBox="1"/>
          <p:nvPr/>
        </p:nvSpPr>
        <p:spPr>
          <a:xfrm>
            <a:off x="1363944" y="6677654"/>
            <a:ext cx="312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7F135038-1D62-446D-AE5D-FBCD15A13039}"/>
              </a:ext>
            </a:extLst>
          </p:cNvPr>
          <p:cNvSpPr txBox="1"/>
          <p:nvPr/>
        </p:nvSpPr>
        <p:spPr>
          <a:xfrm>
            <a:off x="2442757" y="6741858"/>
            <a:ext cx="2423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11">
            <a:extLst>
              <a:ext uri="{FF2B5EF4-FFF2-40B4-BE49-F238E27FC236}">
                <a16:creationId xmlns:a16="http://schemas.microsoft.com/office/drawing/2014/main" id="{1E3EA397-94F3-4AA0-B11B-E475ECB8744C}"/>
              </a:ext>
            </a:extLst>
          </p:cNvPr>
          <p:cNvSpPr txBox="1"/>
          <p:nvPr/>
        </p:nvSpPr>
        <p:spPr>
          <a:xfrm>
            <a:off x="689407" y="6266702"/>
            <a:ext cx="2648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cs typeface="Times New Roman" panose="02020603050405020304" pitchFamily="18" charset="0"/>
              </a:rPr>
              <a:t>D</a:t>
            </a:r>
            <a:endParaRPr lang="zh-CN" alt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54" name="标题 1">
            <a:extLst>
              <a:ext uri="{FF2B5EF4-FFF2-40B4-BE49-F238E27FC236}">
                <a16:creationId xmlns:a16="http://schemas.microsoft.com/office/drawing/2014/main" id="{32C4BA01-4C62-4611-9ADA-AA5AEC0B13D6}"/>
              </a:ext>
            </a:extLst>
          </p:cNvPr>
          <p:cNvSpPr txBox="1">
            <a:spLocks/>
          </p:cNvSpPr>
          <p:nvPr/>
        </p:nvSpPr>
        <p:spPr>
          <a:xfrm>
            <a:off x="730417" y="9105900"/>
            <a:ext cx="5466698" cy="6347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S3.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Stoma parameters of the eight tea germplasm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en-US" altLang="zh-CN" sz="1000" b="1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000" dirty="0">
                <a:latin typeface="+mn-lt"/>
                <a:cs typeface="Times New Roman" panose="02020603050405020304" pitchFamily="18" charset="0"/>
              </a:rPr>
              <a:t>SEM images of the abaxial leaf surface from the eight tea germplasms. Bar = 50 </a:t>
            </a:r>
            <a:r>
              <a:rPr lang="en-US" altLang="zh-CN" sz="1000" dirty="0">
                <a:latin typeface="+mn-lt"/>
                <a:ea typeface="Arial Unicode MS" panose="020B0604020202020204" pitchFamily="34" charset="-122"/>
                <a:cs typeface="Times New Roman" panose="02020603050405020304" pitchFamily="18" charset="0"/>
              </a:rPr>
              <a:t>µm.</a:t>
            </a:r>
            <a:r>
              <a:rPr lang="zh-CN" altLang="en-US" sz="10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000" dirty="0">
                <a:latin typeface="+mn-lt"/>
                <a:cs typeface="Times New Roman" panose="02020603050405020304" pitchFamily="18" charset="0"/>
              </a:rPr>
              <a:t>(B)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Stomata density (n=10); (C) Guard cell length (n=20); (D) Guard cell pair width (n=20). Statistically significant difference (p&lt;0.05) was indicted by different letters.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325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418</TotalTime>
  <Words>125</Words>
  <Application>Microsoft Office PowerPoint</Application>
  <PresentationFormat>A4 纸张(210x297 毫米)</PresentationFormat>
  <Paragraphs>32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design</dc:title>
  <dc:creator>a</dc:creator>
  <cp:lastModifiedBy>user</cp:lastModifiedBy>
  <cp:revision>20</cp:revision>
  <dcterms:created xsi:type="dcterms:W3CDTF">2020-09-18T15:07:54Z</dcterms:created>
  <dcterms:modified xsi:type="dcterms:W3CDTF">2021-06-01T03:55:05Z</dcterms:modified>
</cp:coreProperties>
</file>