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4" r:id="rId2"/>
    <p:sldId id="268" r:id="rId3"/>
    <p:sldId id="269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6" r:id="rId12"/>
    <p:sldId id="267" r:id="rId13"/>
    <p:sldId id="265" r:id="rId14"/>
    <p:sldId id="26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27" d="100"/>
          <a:sy n="127" d="100"/>
        </p:scale>
        <p:origin x="416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lrike%20Redanz\Laborbuch\overview\20190410%20CRL3397%20summary%206%20well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F:\Kriegel\Silver\Kreth%20Lab\manuscript%20Ulli\Review%2020210419\20200923%20hPDL005%20summary%206%20well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Kriegel\Silver\Kreth%20Lab\manuscript%20Ulli\Review%2020210419\20190410%20CRL3397%20summary%206%20well_2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Kriegel\Silver\Kreth%20Lab\manuscript%20Ulli\Review%2020210419\20190410%20CRL3397%20summary%206%20well_2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H:\Kriegel\Silver\Kreth%20Lab\manuscript%20Ulli\Review%2020210419\summary%20standardcurve%20for%20supps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H:\Kriegel\Silver\Kreth%20Lab\manuscript%20Ulli\Review%2020210419\summary%20standardcurve%20for%20supps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H:\Kriegel\Silver\Kreth%20Lab\manuscript%20Ulli\Review%2020210419\summary%20standardcurve%20for%20supps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H:\Kriegel\Silver\Kreth%20Lab\manuscript%20Ulli\Review%2020210419\summary%20standardcurve%20for%20supps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H:\Kriegel\Silver\Kreth%20Lab\manuscript%20Ulli\Review%2020210419\summary%20standardcurve%20for%20supps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H:\Kriegel\Silver\Kreth%20Lab\manuscript%20Ulli\Review%2020210419\summary%20standardcurve%20for%20supps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lrike%20Redanz\Laborbuch\overview\20190410%20CRL3397%20summary%206%20wel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Kriegel\Silver\Kreth%20Lab\manuscript%20Ulli\Review%2020210419\20200923%20hPDL005%20summary%206%20wel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Kriegel\Silver\Kreth%20Lab\manuscript%20Ulli\Review%2020210419\20200923%20hPDL005%20summary%206%20wel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Kriegel\Silver\Kreth%20Lab\manuscript%20Ulli\Review%2020210419\20190410%20CRL3397%20summary%206%20well_2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F:\Kriegel\Silver\Kreth%20Lab\manuscript%20Ulli\Review%2020210419\20190410%20CRL3397%20summary%206%20well_2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F:\Kriegel\Silver\Kreth%20Lab\manuscript%20Ulli\Review%2020210419\20181030%20OKF4%20summary%206w%20biofilm%20stimulation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F:\Kriegel\Silver\Kreth%20Lab\manuscript%20Ulli\Review%2020210419\20181030%20OKF4%20summary%206w%20biofilm%20stimulation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F:\Kriegel\Silver\Kreth%20Lab\manuscript%20Ulli\Review%2020210419\20200923%20hPDL005%20summary%206%20wel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>
                <a:effectLst/>
              </a:rPr>
              <a:t>IL-8</a:t>
            </a:r>
            <a:endParaRPr lang="en-US" dirty="0">
              <a:effectLst/>
            </a:endParaRPr>
          </a:p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err="1">
                <a:effectLst/>
              </a:rPr>
              <a:t>hTERT</a:t>
            </a:r>
            <a:r>
              <a:rPr lang="en-US" sz="1800" b="1" i="0" baseline="0" dirty="0">
                <a:effectLst/>
              </a:rPr>
              <a:t>-TIGKs</a:t>
            </a:r>
            <a:r>
              <a:rPr lang="en-US" dirty="0"/>
              <a:t> </a:t>
            </a:r>
            <a:r>
              <a:rPr lang="en-US" b="1" dirty="0">
                <a:solidFill>
                  <a:schemeClr val="tx1"/>
                </a:solidFill>
              </a:rPr>
              <a:t> 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6h</c:v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('CRL3397 24h '!$Z$33,'CRL3397 24h '!$Z$35,'CRL3397 24h '!$Z$37,'CRL3397 24h '!$Z$39)</c:f>
                <c:numCache>
                  <c:formatCode>General</c:formatCode>
                  <c:ptCount val="4"/>
                  <c:pt idx="0">
                    <c:v>7.6662454717893542</c:v>
                  </c:pt>
                  <c:pt idx="1">
                    <c:v>0.14364500647997142</c:v>
                  </c:pt>
                  <c:pt idx="2">
                    <c:v>1.111603499582539</c:v>
                  </c:pt>
                  <c:pt idx="3">
                    <c:v>3.7115104607336553</c:v>
                  </c:pt>
                </c:numCache>
              </c:numRef>
            </c:plus>
            <c:minus>
              <c:numRef>
                <c:f>('CRL3397 24h '!$Z$33,'CRL3397 24h '!$Z$35,'CRL3397 24h '!$Z$37,'CRL3397 24h '!$Z$39)</c:f>
                <c:numCache>
                  <c:formatCode>General</c:formatCode>
                  <c:ptCount val="4"/>
                  <c:pt idx="0">
                    <c:v>7.6662454717893542</c:v>
                  </c:pt>
                  <c:pt idx="1">
                    <c:v>0.14364500647997142</c:v>
                  </c:pt>
                  <c:pt idx="2">
                    <c:v>1.111603499582539</c:v>
                  </c:pt>
                  <c:pt idx="3">
                    <c:v>3.7115104607336553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('CRL3397 24h '!$Q$11,'CRL3397 24h '!$Q$15,'CRL3397 24h '!$Q$21,'CRL3397 24h '!$Q$25)</c:f>
              <c:strCache>
                <c:ptCount val="4"/>
                <c:pt idx="0">
                  <c:v>C.durum </c:v>
                </c:pt>
                <c:pt idx="1">
                  <c:v> P.g.ATCC33277</c:v>
                </c:pt>
                <c:pt idx="2">
                  <c:v>LW spacer fixed</c:v>
                </c:pt>
                <c:pt idx="3">
                  <c:v>LPS (E. coli lysat )</c:v>
                </c:pt>
              </c:strCache>
            </c:strRef>
          </c:cat>
          <c:val>
            <c:numRef>
              <c:f>('CRL3397 24h '!$Y$33,'CRL3397 24h '!$Y$35,'CRL3397 24h '!$Y$37,'CRL3397 24h '!$Y$39)</c:f>
              <c:numCache>
                <c:formatCode>0.00</c:formatCode>
                <c:ptCount val="4"/>
                <c:pt idx="0">
                  <c:v>10.206668027978788</c:v>
                </c:pt>
                <c:pt idx="1">
                  <c:v>3.6683206514372029</c:v>
                </c:pt>
                <c:pt idx="2">
                  <c:v>1.8233053523536438</c:v>
                </c:pt>
                <c:pt idx="3">
                  <c:v>29.684379287002869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B4-9647-A73E-713F28574C54}"/>
            </c:ext>
          </c:extLst>
        </c:ser>
        <c:ser>
          <c:idx val="1"/>
          <c:order val="1"/>
          <c:tx>
            <c:v>24h</c:v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('CRL3397 24h '!$W$12,'CRL3397 24h '!$W$16,'CRL3397 24h '!$W$22,'CRL3397 24h '!$W$26)</c:f>
                <c:numCache>
                  <c:formatCode>General</c:formatCode>
                  <c:ptCount val="4"/>
                  <c:pt idx="0">
                    <c:v>14.326770753378357</c:v>
                  </c:pt>
                  <c:pt idx="1">
                    <c:v>1.6862967177141281</c:v>
                  </c:pt>
                  <c:pt idx="2">
                    <c:v>0.20339875456590192</c:v>
                  </c:pt>
                  <c:pt idx="3">
                    <c:v>9.5961174338577973</c:v>
                  </c:pt>
                </c:numCache>
              </c:numRef>
            </c:plus>
            <c:minus>
              <c:numRef>
                <c:f>('CRL3397 24h '!$W$12,'CRL3397 24h '!$W$16,'CRL3397 24h '!$W$22,'CRL3397 24h '!$W$26)</c:f>
                <c:numCache>
                  <c:formatCode>General</c:formatCode>
                  <c:ptCount val="4"/>
                  <c:pt idx="0">
                    <c:v>14.326770753378357</c:v>
                  </c:pt>
                  <c:pt idx="1">
                    <c:v>1.6862967177141281</c:v>
                  </c:pt>
                  <c:pt idx="2">
                    <c:v>0.20339875456590192</c:v>
                  </c:pt>
                  <c:pt idx="3">
                    <c:v>9.5961174338577973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('CRL3397 24h '!$V$12,'CRL3397 24h '!$V$16,'CRL3397 24h '!$V$22,'CRL3397 24h '!$V$26)</c:f>
              <c:numCache>
                <c:formatCode>0.00</c:formatCode>
                <c:ptCount val="4"/>
                <c:pt idx="0">
                  <c:v>19.903201995051287</c:v>
                </c:pt>
                <c:pt idx="1">
                  <c:v>3.2637157330089472</c:v>
                </c:pt>
                <c:pt idx="2">
                  <c:v>2.2052958558110376</c:v>
                </c:pt>
                <c:pt idx="3">
                  <c:v>21.27723312841719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EB4-9647-A73E-713F28574C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9402368"/>
        <c:axId val="129403904"/>
      </c:barChart>
      <c:catAx>
        <c:axId val="1294023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29403904"/>
        <c:crosses val="autoZero"/>
        <c:auto val="1"/>
        <c:lblAlgn val="ctr"/>
        <c:lblOffset val="100"/>
        <c:noMultiLvlLbl val="0"/>
      </c:catAx>
      <c:valAx>
        <c:axId val="129403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402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7225799914825408"/>
          <c:y val="0.1791399101961352"/>
          <c:w val="0.10228438795944203"/>
          <c:h val="0.1322017161288884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('20200923 statistik'!$J$8,'20200923 statistik'!$J$10,'20200923 statistik'!$J$12,'20200923 statistik'!$J$14,'20200923 statistik'!$J$16,'20200923 statistik'!$J$18,'20200923 statistik'!$J$20,'20200923 statistik'!$J$22,'20200923 statistik'!$J$24,'20200923 statistik'!$J$26)</c:f>
                <c:numCache>
                  <c:formatCode>General</c:formatCode>
                  <c:ptCount val="10"/>
                  <c:pt idx="0">
                    <c:v>8.6294087282964949</c:v>
                  </c:pt>
                  <c:pt idx="1">
                    <c:v>0.90648405023659095</c:v>
                  </c:pt>
                  <c:pt idx="2">
                    <c:v>37.350693701723912</c:v>
                  </c:pt>
                  <c:pt idx="3">
                    <c:v>0.66962676171132429</c:v>
                  </c:pt>
                  <c:pt idx="4">
                    <c:v>21.13935334867174</c:v>
                  </c:pt>
                  <c:pt idx="5">
                    <c:v>15.685371528911864</c:v>
                  </c:pt>
                  <c:pt idx="6">
                    <c:v>1.5175901950131314</c:v>
                  </c:pt>
                  <c:pt idx="7">
                    <c:v>2.2112112065562632</c:v>
                  </c:pt>
                  <c:pt idx="8">
                    <c:v>96.367008963994849</c:v>
                  </c:pt>
                  <c:pt idx="9">
                    <c:v>3.3096399602776509</c:v>
                  </c:pt>
                </c:numCache>
              </c:numRef>
            </c:plus>
            <c:minus>
              <c:numRef>
                <c:f>('20200923 statistik'!$J$8,'20200923 statistik'!$J$10,'20200923 statistik'!$J$12,'20200923 statistik'!$J$14,'20200923 statistik'!$J$16,'20200923 statistik'!$J$18,'20200923 statistik'!$J$20,'20200923 statistik'!$J$22,'20200923 statistik'!$J$24,'20200923 statistik'!$J$26)</c:f>
                <c:numCache>
                  <c:formatCode>General</c:formatCode>
                  <c:ptCount val="10"/>
                  <c:pt idx="0">
                    <c:v>8.6294087282964949</c:v>
                  </c:pt>
                  <c:pt idx="1">
                    <c:v>0.90648405023659095</c:v>
                  </c:pt>
                  <c:pt idx="2">
                    <c:v>37.350693701723912</c:v>
                  </c:pt>
                  <c:pt idx="3">
                    <c:v>0.66962676171132429</c:v>
                  </c:pt>
                  <c:pt idx="4">
                    <c:v>21.13935334867174</c:v>
                  </c:pt>
                  <c:pt idx="5">
                    <c:v>15.685371528911864</c:v>
                  </c:pt>
                  <c:pt idx="6">
                    <c:v>1.5175901950131314</c:v>
                  </c:pt>
                  <c:pt idx="7">
                    <c:v>2.2112112065562632</c:v>
                  </c:pt>
                  <c:pt idx="8">
                    <c:v>96.367008963994849</c:v>
                  </c:pt>
                  <c:pt idx="9">
                    <c:v>3.3096399602776509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('20200923 statistik'!$I$8,'20200923 statistik'!$I$10,'20200923 statistik'!$I$12,'20200923 statistik'!$I$14,'20200923 statistik'!$I$16,'20200923 statistik'!$I$18,'20200923 statistik'!$I$20,'20200923 statistik'!$I$22,'20200923 statistik'!$I$24,'20200923 statistik'!$I$26)</c:f>
              <c:numCache>
                <c:formatCode>0.00</c:formatCode>
                <c:ptCount val="10"/>
                <c:pt idx="0">
                  <c:v>33.492500000000042</c:v>
                </c:pt>
                <c:pt idx="1">
                  <c:v>2.0780000000000003</c:v>
                </c:pt>
                <c:pt idx="2">
                  <c:v>65.789999999999992</c:v>
                </c:pt>
                <c:pt idx="3">
                  <c:v>4.42</c:v>
                </c:pt>
                <c:pt idx="4">
                  <c:v>59.875000000000007</c:v>
                </c:pt>
                <c:pt idx="5">
                  <c:v>41.110000000000007</c:v>
                </c:pt>
                <c:pt idx="6">
                  <c:v>2.2519999999999998</c:v>
                </c:pt>
                <c:pt idx="7">
                  <c:v>3.4175</c:v>
                </c:pt>
                <c:pt idx="8">
                  <c:v>148.66499999999999</c:v>
                </c:pt>
                <c:pt idx="9">
                  <c:v>18.316666666666688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AF-4752-A552-F3BE782F4C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7417856"/>
        <c:axId val="97442816"/>
      </c:barChart>
      <c:catAx>
        <c:axId val="97417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442816"/>
        <c:crossesAt val="1.0000000000000005E-2"/>
        <c:auto val="1"/>
        <c:lblAlgn val="ctr"/>
        <c:lblOffset val="100"/>
        <c:noMultiLvlLbl val="0"/>
      </c:catAx>
      <c:valAx>
        <c:axId val="97442816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417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(statistik!$J$8,statistik!$J$10,statistik!$J$12,statistik!$J$14,statistik!$J$16,statistik!$J$18,statistik!$J$20,statistik!$J$22,statistik!$J$24,statistik!$J$26)</c:f>
                <c:numCache>
                  <c:formatCode>General</c:formatCode>
                  <c:ptCount val="10"/>
                  <c:pt idx="0">
                    <c:v>3.0918773796885857</c:v>
                  </c:pt>
                  <c:pt idx="1">
                    <c:v>1.4421284975544419</c:v>
                  </c:pt>
                  <c:pt idx="2">
                    <c:v>2.7820394187047381</c:v>
                  </c:pt>
                  <c:pt idx="3">
                    <c:v>0.29236558873937063</c:v>
                  </c:pt>
                  <c:pt idx="4">
                    <c:v>4.7476095387519051</c:v>
                  </c:pt>
                  <c:pt idx="5">
                    <c:v>16.591626315578939</c:v>
                  </c:pt>
                  <c:pt idx="6">
                    <c:v>1.119240593140544</c:v>
                  </c:pt>
                  <c:pt idx="7">
                    <c:v>0.50381494534292393</c:v>
                  </c:pt>
                  <c:pt idx="8">
                    <c:v>1.2681775008761387</c:v>
                  </c:pt>
                  <c:pt idx="9">
                    <c:v>2.7736938997720548</c:v>
                  </c:pt>
                </c:numCache>
              </c:numRef>
            </c:plus>
            <c:minus>
              <c:numRef>
                <c:f>(statistik!$J$8,statistik!$J$10,statistik!$J$12,statistik!$J$14,statistik!$J$16,statistik!$J$18,statistik!$J$20,statistik!$J$22,statistik!$J$24,statistik!$J$26)</c:f>
                <c:numCache>
                  <c:formatCode>General</c:formatCode>
                  <c:ptCount val="10"/>
                  <c:pt idx="0">
                    <c:v>3.0918773796885857</c:v>
                  </c:pt>
                  <c:pt idx="1">
                    <c:v>1.4421284975544419</c:v>
                  </c:pt>
                  <c:pt idx="2">
                    <c:v>2.7820394187047381</c:v>
                  </c:pt>
                  <c:pt idx="3">
                    <c:v>0.29236558873937063</c:v>
                  </c:pt>
                  <c:pt idx="4">
                    <c:v>4.7476095387519051</c:v>
                  </c:pt>
                  <c:pt idx="5">
                    <c:v>16.591626315578939</c:v>
                  </c:pt>
                  <c:pt idx="6">
                    <c:v>1.119240593140544</c:v>
                  </c:pt>
                  <c:pt idx="7">
                    <c:v>0.50381494534292393</c:v>
                  </c:pt>
                  <c:pt idx="8">
                    <c:v>1.2681775008761387</c:v>
                  </c:pt>
                  <c:pt idx="9">
                    <c:v>2.7736938997720548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(statistik!$I$8,statistik!$I$10,statistik!$I$12,statistik!$I$14,statistik!$I$16,statistik!$I$18,statistik!$I$20,statistik!$I$22,statistik!$I$24,statistik!$I$26)</c:f>
              <c:numCache>
                <c:formatCode>0.00</c:formatCode>
                <c:ptCount val="10"/>
                <c:pt idx="0">
                  <c:v>10.0434633429914</c:v>
                </c:pt>
                <c:pt idx="1">
                  <c:v>5.3941187424303605</c:v>
                </c:pt>
                <c:pt idx="2">
                  <c:v>15.896279293785136</c:v>
                </c:pt>
                <c:pt idx="3">
                  <c:v>2.1545298833950581</c:v>
                </c:pt>
                <c:pt idx="4">
                  <c:v>19.574558161644468</c:v>
                </c:pt>
                <c:pt idx="5">
                  <c:v>25.245456309361003</c:v>
                </c:pt>
                <c:pt idx="6">
                  <c:v>1.9112835574573512</c:v>
                </c:pt>
                <c:pt idx="7">
                  <c:v>0.8355933249691857</c:v>
                </c:pt>
                <c:pt idx="8">
                  <c:v>9.924839235697327</c:v>
                </c:pt>
                <c:pt idx="9">
                  <c:v>3.2036938997720554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14-4F6B-97AB-95AED08E70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3148288"/>
        <c:axId val="113149824"/>
      </c:barChart>
      <c:catAx>
        <c:axId val="113148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3149824"/>
        <c:crossesAt val="1.0000000000000005E-2"/>
        <c:auto val="1"/>
        <c:lblAlgn val="ctr"/>
        <c:lblOffset val="100"/>
        <c:noMultiLvlLbl val="0"/>
      </c:catAx>
      <c:valAx>
        <c:axId val="113149824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3148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(statistik!$J$9,statistik!$J$11,statistik!$J$13,statistik!$J$15,statistik!$J$17,statistik!$J$19,statistik!$J$21,statistik!$J$23,statistik!$J$25,statistik!$J$27)</c:f>
                <c:numCache>
                  <c:formatCode>General</c:formatCode>
                  <c:ptCount val="10"/>
                  <c:pt idx="0">
                    <c:v>71.173138899438044</c:v>
                  </c:pt>
                  <c:pt idx="1">
                    <c:v>7.6662454717893542</c:v>
                  </c:pt>
                  <c:pt idx="2">
                    <c:v>45.637955300391603</c:v>
                  </c:pt>
                  <c:pt idx="3">
                    <c:v>0.14364500647997142</c:v>
                  </c:pt>
                  <c:pt idx="4">
                    <c:v>36.156378066681782</c:v>
                  </c:pt>
                  <c:pt idx="5">
                    <c:v>53.824125714570755</c:v>
                  </c:pt>
                  <c:pt idx="6">
                    <c:v>1.111603499582539</c:v>
                  </c:pt>
                  <c:pt idx="7">
                    <c:v>0.64205403058586763</c:v>
                  </c:pt>
                  <c:pt idx="8">
                    <c:v>3.7115104607336553</c:v>
                  </c:pt>
                  <c:pt idx="9">
                    <c:v>32.910165215132544</c:v>
                  </c:pt>
                </c:numCache>
              </c:numRef>
            </c:plus>
            <c:minus>
              <c:numRef>
                <c:f>(statistik!$J$9,statistik!$J$11,statistik!$J$13,statistik!$J$15,statistik!$J$17,statistik!$J$19,statistik!$J$21,statistik!$J$23,statistik!$J$25,statistik!$J$27)</c:f>
                <c:numCache>
                  <c:formatCode>General</c:formatCode>
                  <c:ptCount val="10"/>
                  <c:pt idx="0">
                    <c:v>71.173138899438044</c:v>
                  </c:pt>
                  <c:pt idx="1">
                    <c:v>7.6662454717893542</c:v>
                  </c:pt>
                  <c:pt idx="2">
                    <c:v>45.637955300391603</c:v>
                  </c:pt>
                  <c:pt idx="3">
                    <c:v>0.14364500647997142</c:v>
                  </c:pt>
                  <c:pt idx="4">
                    <c:v>36.156378066681782</c:v>
                  </c:pt>
                  <c:pt idx="5">
                    <c:v>53.824125714570755</c:v>
                  </c:pt>
                  <c:pt idx="6">
                    <c:v>1.111603499582539</c:v>
                  </c:pt>
                  <c:pt idx="7">
                    <c:v>0.64205403058586763</c:v>
                  </c:pt>
                  <c:pt idx="8">
                    <c:v>3.7115104607336553</c:v>
                  </c:pt>
                  <c:pt idx="9">
                    <c:v>32.910165215132544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(statistik!$I$9,statistik!$I$11,statistik!$I$13,statistik!$I$15,statistik!$I$17,statistik!$I$19,statistik!$I$21,statistik!$I$23,statistik!$I$25,statistik!$I$27)</c:f>
              <c:numCache>
                <c:formatCode>0.00</c:formatCode>
                <c:ptCount val="10"/>
                <c:pt idx="0">
                  <c:v>172.53373328852732</c:v>
                </c:pt>
                <c:pt idx="1">
                  <c:v>10.206668027978788</c:v>
                </c:pt>
                <c:pt idx="2">
                  <c:v>165.01485621515485</c:v>
                </c:pt>
                <c:pt idx="3">
                  <c:v>3.6683206514372029</c:v>
                </c:pt>
                <c:pt idx="4">
                  <c:v>123.43314498909373</c:v>
                </c:pt>
                <c:pt idx="5">
                  <c:v>270.4250609367852</c:v>
                </c:pt>
                <c:pt idx="6">
                  <c:v>1.8233053523536438</c:v>
                </c:pt>
                <c:pt idx="7">
                  <c:v>1.0196689107274906</c:v>
                </c:pt>
                <c:pt idx="8">
                  <c:v>29.684379287002869</c:v>
                </c:pt>
                <c:pt idx="9">
                  <c:v>49.00016521513259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58-48C6-83F8-62ECDB3D63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7083648"/>
        <c:axId val="107085184"/>
      </c:barChart>
      <c:catAx>
        <c:axId val="107083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085184"/>
        <c:crossesAt val="1.0000000000000005E-2"/>
        <c:auto val="1"/>
        <c:lblAlgn val="ctr"/>
        <c:lblOffset val="100"/>
        <c:noMultiLvlLbl val="0"/>
      </c:catAx>
      <c:valAx>
        <c:axId val="107085184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0836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'H:\Kriegel\Silver\Kreth Lab\manuscript Ulli\Review 20210419\20180206 III periBP hmuy SpxB IL-1a\[20180206 summary PeriBP_hmuy_SpxB.xlsx]0'!$S$23</c:f>
              <c:strCache>
                <c:ptCount val="1"/>
                <c:pt idx="0">
                  <c:v>PeriBP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og"/>
            <c:dispRSqr val="1"/>
            <c:dispEq val="1"/>
            <c:trendlineLbl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errBars>
            <c:errDir val="y"/>
            <c:errBarType val="both"/>
            <c:errValType val="cust"/>
            <c:noEndCap val="0"/>
            <c:plus>
              <c:numRef>
                <c:f>'H:\Kriegel\Silver\Kreth Lab\manuscript Ulli\Review 20210419\20180206 III periBP hmuy SpxB IL-1a\[20180206 summary PeriBP_hmuy_SpxB.xlsx]0'!$U$29:$AB$29</c:f>
                <c:numCache>
                  <c:formatCode>General</c:formatCode>
                  <c:ptCount val="8"/>
                  <c:pt idx="0">
                    <c:v>0.26284713348390337</c:v>
                  </c:pt>
                  <c:pt idx="1">
                    <c:v>0.30771422963292272</c:v>
                  </c:pt>
                  <c:pt idx="2">
                    <c:v>0.21821581756899452</c:v>
                  </c:pt>
                  <c:pt idx="3">
                    <c:v>0.24894660031894847</c:v>
                  </c:pt>
                  <c:pt idx="4">
                    <c:v>8.2336465797240063E-2</c:v>
                  </c:pt>
                  <c:pt idx="5">
                    <c:v>0.22560694320610583</c:v>
                  </c:pt>
                  <c:pt idx="6">
                    <c:v>0.58050039761817107</c:v>
                  </c:pt>
                  <c:pt idx="7">
                    <c:v>1.5060360190257651</c:v>
                  </c:pt>
                </c:numCache>
              </c:numRef>
            </c:plus>
            <c:minus>
              <c:numRef>
                <c:f>'H:\Kriegel\Silver\Kreth Lab\manuscript Ulli\Review 20210419\20180206 III periBP hmuy SpxB IL-1a\[20180206 summary PeriBP_hmuy_SpxB.xlsx]0'!$U$29:$AB$29</c:f>
                <c:numCache>
                  <c:formatCode>General</c:formatCode>
                  <c:ptCount val="8"/>
                  <c:pt idx="0">
                    <c:v>0.26284713348390337</c:v>
                  </c:pt>
                  <c:pt idx="1">
                    <c:v>0.30771422963292272</c:v>
                  </c:pt>
                  <c:pt idx="2">
                    <c:v>0.21821581756899452</c:v>
                  </c:pt>
                  <c:pt idx="3">
                    <c:v>0.24894660031894847</c:v>
                  </c:pt>
                  <c:pt idx="4">
                    <c:v>8.2336465797240063E-2</c:v>
                  </c:pt>
                  <c:pt idx="5">
                    <c:v>0.22560694320610583</c:v>
                  </c:pt>
                  <c:pt idx="6">
                    <c:v>0.58050039761817107</c:v>
                  </c:pt>
                  <c:pt idx="7">
                    <c:v>1.5060360190257651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'H:\Kriegel\Silver\Kreth Lab\manuscript Ulli\Review 20210419\20180206 III periBP hmuy SpxB IL-1a\[20180206 summary PeriBP_hmuy_SpxB.xlsx]0'!$U$24:$AB$24</c:f>
              <c:numCache>
                <c:formatCode>General</c:formatCode>
                <c:ptCount val="8"/>
                <c:pt idx="0">
                  <c:v>5000</c:v>
                </c:pt>
                <c:pt idx="1">
                  <c:v>500</c:v>
                </c:pt>
                <c:pt idx="2">
                  <c:v>50</c:v>
                </c:pt>
                <c:pt idx="3">
                  <c:v>5</c:v>
                </c:pt>
                <c:pt idx="4">
                  <c:v>0.5</c:v>
                </c:pt>
                <c:pt idx="5">
                  <c:v>0.05</c:v>
                </c:pt>
                <c:pt idx="6">
                  <c:v>5.0000000000000001E-3</c:v>
                </c:pt>
                <c:pt idx="7">
                  <c:v>5.0000000000000001E-4</c:v>
                </c:pt>
              </c:numCache>
            </c:numRef>
          </c:xVal>
          <c:yVal>
            <c:numRef>
              <c:f>'H:\Kriegel\Silver\Kreth Lab\manuscript Ulli\Review 20210419\20180206 III periBP hmuy SpxB IL-1a\[20180206 summary PeriBP_hmuy_SpxB.xlsx]0'!$U$28:$AB$28</c:f>
              <c:numCache>
                <c:formatCode>General</c:formatCode>
                <c:ptCount val="8"/>
                <c:pt idx="0">
                  <c:v>5.6078788432002113</c:v>
                </c:pt>
                <c:pt idx="1">
                  <c:v>9.3403280003219962</c:v>
                </c:pt>
                <c:pt idx="2">
                  <c:v>13.287697064470185</c:v>
                </c:pt>
                <c:pt idx="3">
                  <c:v>16.881279177185565</c:v>
                </c:pt>
                <c:pt idx="4">
                  <c:v>20.184189583168852</c:v>
                </c:pt>
                <c:pt idx="5">
                  <c:v>23.711610752983216</c:v>
                </c:pt>
                <c:pt idx="6">
                  <c:v>27.003783741623451</c:v>
                </c:pt>
                <c:pt idx="7">
                  <c:v>29.066487951472169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821-4BC4-8E04-65CDA556A9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046656"/>
        <c:axId val="84801408"/>
      </c:scatterChart>
      <c:valAx>
        <c:axId val="71046656"/>
        <c:scaling>
          <c:logBase val="10"/>
          <c:orientation val="minMax"/>
          <c:max val="5000"/>
          <c:min val="5.0000000000000034E-4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pg/µl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801408"/>
        <c:crosses val="autoZero"/>
        <c:crossBetween val="midCat"/>
        <c:majorUnit val="0.5"/>
      </c:valAx>
      <c:valAx>
        <c:axId val="84801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046656"/>
        <c:crossesAt val="9.0000000000000184E-8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'H:\Kriegel\Silver\Kreth Lab\manuscript Ulli\Review 20210419\20180206 III periBP hmuy SpxB IL-1a\[20180206 summary PeriBP_hmuy_SpxB.xlsx]0'!$S$31</c:f>
              <c:strCache>
                <c:ptCount val="1"/>
                <c:pt idx="0">
                  <c:v>SpxB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og"/>
            <c:dispRSqr val="1"/>
            <c:dispEq val="1"/>
            <c:trendlineLbl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errBars>
            <c:errDir val="y"/>
            <c:errBarType val="both"/>
            <c:errValType val="cust"/>
            <c:noEndCap val="0"/>
            <c:plus>
              <c:numRef>
                <c:f>'H:\Kriegel\Silver\Kreth Lab\manuscript Ulli\Review 20210419\20180206 III periBP hmuy SpxB IL-1a\[20180206 summary PeriBP_hmuy_SpxB.xlsx]0'!$U$37:$AB$37</c:f>
                <c:numCache>
                  <c:formatCode>General</c:formatCode>
                  <c:ptCount val="8"/>
                  <c:pt idx="0">
                    <c:v>1.5831531147956373</c:v>
                  </c:pt>
                  <c:pt idx="1">
                    <c:v>1.2910022748677348</c:v>
                  </c:pt>
                  <c:pt idx="2">
                    <c:v>1.1471624724011471</c:v>
                  </c:pt>
                  <c:pt idx="3">
                    <c:v>0.96007591940614379</c:v>
                  </c:pt>
                  <c:pt idx="4">
                    <c:v>0.73061215674699809</c:v>
                  </c:pt>
                  <c:pt idx="5">
                    <c:v>0.65917176032376301</c:v>
                  </c:pt>
                  <c:pt idx="6">
                    <c:v>0.38446236821382762</c:v>
                  </c:pt>
                  <c:pt idx="7">
                    <c:v>0.96117594540847628</c:v>
                  </c:pt>
                </c:numCache>
              </c:numRef>
            </c:plus>
            <c:minus>
              <c:numRef>
                <c:f>'H:\Kriegel\Silver\Kreth Lab\manuscript Ulli\Review 20210419\20180206 III periBP hmuy SpxB IL-1a\[20180206 summary PeriBP_hmuy_SpxB.xlsx]0'!$U$37:$AB$37</c:f>
                <c:numCache>
                  <c:formatCode>General</c:formatCode>
                  <c:ptCount val="8"/>
                  <c:pt idx="0">
                    <c:v>1.5831531147956373</c:v>
                  </c:pt>
                  <c:pt idx="1">
                    <c:v>1.2910022748677348</c:v>
                  </c:pt>
                  <c:pt idx="2">
                    <c:v>1.1471624724011471</c:v>
                  </c:pt>
                  <c:pt idx="3">
                    <c:v>0.96007591940614379</c:v>
                  </c:pt>
                  <c:pt idx="4">
                    <c:v>0.73061215674699809</c:v>
                  </c:pt>
                  <c:pt idx="5">
                    <c:v>0.65917176032376301</c:v>
                  </c:pt>
                  <c:pt idx="6">
                    <c:v>0.38446236821382762</c:v>
                  </c:pt>
                  <c:pt idx="7">
                    <c:v>0.96117594540847628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'H:\Kriegel\Silver\Kreth Lab\manuscript Ulli\Review 20210419\20180206 III periBP hmuy SpxB IL-1a\[20180206 summary PeriBP_hmuy_SpxB.xlsx]0'!$U$32:$AB$32</c:f>
              <c:numCache>
                <c:formatCode>General</c:formatCode>
                <c:ptCount val="8"/>
                <c:pt idx="0">
                  <c:v>5000</c:v>
                </c:pt>
                <c:pt idx="1">
                  <c:v>500</c:v>
                </c:pt>
                <c:pt idx="2">
                  <c:v>50</c:v>
                </c:pt>
                <c:pt idx="3">
                  <c:v>5</c:v>
                </c:pt>
                <c:pt idx="4">
                  <c:v>0.5</c:v>
                </c:pt>
                <c:pt idx="5">
                  <c:v>0.05</c:v>
                </c:pt>
                <c:pt idx="6">
                  <c:v>5.0000000000000001E-3</c:v>
                </c:pt>
                <c:pt idx="7">
                  <c:v>5.0000000000000001E-4</c:v>
                </c:pt>
              </c:numCache>
            </c:numRef>
          </c:xVal>
          <c:yVal>
            <c:numRef>
              <c:f>'H:\Kriegel\Silver\Kreth Lab\manuscript Ulli\Review 20210419\20180206 III periBP hmuy SpxB IL-1a\[20180206 summary PeriBP_hmuy_SpxB.xlsx]0'!$U$36:$AB$36</c:f>
              <c:numCache>
                <c:formatCode>General</c:formatCode>
                <c:ptCount val="8"/>
                <c:pt idx="0">
                  <c:v>6.4100963825130082</c:v>
                </c:pt>
                <c:pt idx="1">
                  <c:v>11.136212615179744</c:v>
                </c:pt>
                <c:pt idx="2">
                  <c:v>14.945592395335433</c:v>
                </c:pt>
                <c:pt idx="3">
                  <c:v>17.603905966626535</c:v>
                </c:pt>
                <c:pt idx="4">
                  <c:v>20.767389662812082</c:v>
                </c:pt>
                <c:pt idx="5">
                  <c:v>23.937520387484501</c:v>
                </c:pt>
                <c:pt idx="6">
                  <c:v>27.170772789532549</c:v>
                </c:pt>
                <c:pt idx="7">
                  <c:v>29.153713641452367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9F1-4CD5-B0D2-B48406973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5181568"/>
        <c:axId val="85185280"/>
      </c:scatterChart>
      <c:valAx>
        <c:axId val="85181568"/>
        <c:scaling>
          <c:logBase val="10"/>
          <c:orientation val="minMax"/>
          <c:max val="5000"/>
          <c:min val="5.0000000000000034E-4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pg/µl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185280"/>
        <c:crosses val="autoZero"/>
        <c:crossBetween val="midCat"/>
        <c:majorUnit val="0.5"/>
      </c:valAx>
      <c:valAx>
        <c:axId val="85185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181568"/>
        <c:crossesAt val="9.0000000000000184E-8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'H:\Kriegel\Silver\Kreth Lab\manuscript Ulli\Review 20210419\20180206 III periBP hmuy SpxB IL-1a\[20180206 summary PeriBP_hmuy_SpxB.xlsx]0'!$S$39</c:f>
              <c:strCache>
                <c:ptCount val="1"/>
                <c:pt idx="0">
                  <c:v>hmuy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og"/>
            <c:dispRSqr val="1"/>
            <c:dispEq val="1"/>
            <c:trendlineLbl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errBars>
            <c:errDir val="y"/>
            <c:errBarType val="both"/>
            <c:errValType val="cust"/>
            <c:noEndCap val="0"/>
            <c:plus>
              <c:numRef>
                <c:f>'H:\Kriegel\Silver\Kreth Lab\manuscript Ulli\Review 20210419\20180206 III periBP hmuy SpxB IL-1a\[20180206 summary PeriBP_hmuy_SpxB.xlsx]0'!$U$45:$AB$45</c:f>
                <c:numCache>
                  <c:formatCode>General</c:formatCode>
                  <c:ptCount val="8"/>
                  <c:pt idx="0">
                    <c:v>0.31763380543596342</c:v>
                  </c:pt>
                  <c:pt idx="1">
                    <c:v>0.16620965359843337</c:v>
                  </c:pt>
                  <c:pt idx="2">
                    <c:v>0.23539428526897538</c:v>
                  </c:pt>
                  <c:pt idx="3">
                    <c:v>0.27813259406371088</c:v>
                  </c:pt>
                  <c:pt idx="4">
                    <c:v>0.38888193574311114</c:v>
                  </c:pt>
                  <c:pt idx="5">
                    <c:v>0.48619888665385291</c:v>
                  </c:pt>
                  <c:pt idx="6">
                    <c:v>0.47701783695389199</c:v>
                  </c:pt>
                  <c:pt idx="7">
                    <c:v>0.17174199128230022</c:v>
                  </c:pt>
                </c:numCache>
              </c:numRef>
            </c:plus>
            <c:minus>
              <c:numRef>
                <c:f>'H:\Kriegel\Silver\Kreth Lab\manuscript Ulli\Review 20210419\20180206 III periBP hmuy SpxB IL-1a\[20180206 summary PeriBP_hmuy_SpxB.xlsx]0'!$U$45:$AB$45</c:f>
                <c:numCache>
                  <c:formatCode>General</c:formatCode>
                  <c:ptCount val="8"/>
                  <c:pt idx="0">
                    <c:v>0.31763380543596342</c:v>
                  </c:pt>
                  <c:pt idx="1">
                    <c:v>0.16620965359843337</c:v>
                  </c:pt>
                  <c:pt idx="2">
                    <c:v>0.23539428526897538</c:v>
                  </c:pt>
                  <c:pt idx="3">
                    <c:v>0.27813259406371088</c:v>
                  </c:pt>
                  <c:pt idx="4">
                    <c:v>0.38888193574311114</c:v>
                  </c:pt>
                  <c:pt idx="5">
                    <c:v>0.48619888665385291</c:v>
                  </c:pt>
                  <c:pt idx="6">
                    <c:v>0.47701783695389199</c:v>
                  </c:pt>
                  <c:pt idx="7">
                    <c:v>0.17174199128230022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'H:\Kriegel\Silver\Kreth Lab\manuscript Ulli\Review 20210419\20180206 III periBP hmuy SpxB IL-1a\[20180206 summary PeriBP_hmuy_SpxB.xlsx]0'!$U$40:$AB$40</c:f>
              <c:numCache>
                <c:formatCode>General</c:formatCode>
                <c:ptCount val="8"/>
                <c:pt idx="0">
                  <c:v>5000</c:v>
                </c:pt>
                <c:pt idx="1">
                  <c:v>500</c:v>
                </c:pt>
                <c:pt idx="2">
                  <c:v>50</c:v>
                </c:pt>
                <c:pt idx="3">
                  <c:v>5</c:v>
                </c:pt>
                <c:pt idx="4">
                  <c:v>0.5</c:v>
                </c:pt>
                <c:pt idx="5">
                  <c:v>0.05</c:v>
                </c:pt>
                <c:pt idx="6">
                  <c:v>5.0000000000000001E-3</c:v>
                </c:pt>
                <c:pt idx="7">
                  <c:v>5.0000000000000001E-4</c:v>
                </c:pt>
              </c:numCache>
            </c:numRef>
          </c:xVal>
          <c:yVal>
            <c:numRef>
              <c:f>'H:\Kriegel\Silver\Kreth Lab\manuscript Ulli\Review 20210419\20180206 III periBP hmuy SpxB IL-1a\[20180206 summary PeriBP_hmuy_SpxB.xlsx]0'!$U$44:$AB$44</c:f>
              <c:numCache>
                <c:formatCode>General</c:formatCode>
                <c:ptCount val="8"/>
                <c:pt idx="0">
                  <c:v>4.176828938035519</c:v>
                </c:pt>
                <c:pt idx="1">
                  <c:v>8.8391355334380801</c:v>
                </c:pt>
                <c:pt idx="2">
                  <c:v>12.846382667312435</c:v>
                </c:pt>
                <c:pt idx="3">
                  <c:v>16.281747977792033</c:v>
                </c:pt>
                <c:pt idx="4">
                  <c:v>19.703249383582733</c:v>
                </c:pt>
                <c:pt idx="5">
                  <c:v>23.19288122396965</c:v>
                </c:pt>
                <c:pt idx="6">
                  <c:v>26.744832895899435</c:v>
                </c:pt>
                <c:pt idx="7">
                  <c:v>29.733801728432383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9BF-4117-9635-227991C9E3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003136"/>
        <c:axId val="89005440"/>
      </c:scatterChart>
      <c:valAx>
        <c:axId val="89003136"/>
        <c:scaling>
          <c:logBase val="10"/>
          <c:orientation val="minMax"/>
          <c:max val="5000"/>
          <c:min val="5.0000000000000034E-4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pg/µl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005440"/>
        <c:crosses val="autoZero"/>
        <c:crossBetween val="midCat"/>
        <c:majorUnit val="0.5"/>
      </c:valAx>
      <c:valAx>
        <c:axId val="89005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003136"/>
        <c:crossesAt val="9.0000000000000184E-8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'H:\Kriegel\Silver\Kreth Lab\manuscript Ulli\Review 20210419\20180206 III periBP hmuy SpxB IL-1a\[20180206 summary PeriBP_hmuy_SpxB.xlsx]0'!$S$23</c:f>
              <c:strCache>
                <c:ptCount val="1"/>
                <c:pt idx="0">
                  <c:v>PeriBP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og"/>
            <c:dispRSqr val="1"/>
            <c:dispEq val="1"/>
            <c:trendlineLbl>
              <c:layout>
                <c:manualLayout>
                  <c:x val="-8.8343264524366888E-3"/>
                  <c:y val="-6.9797854215591535E-3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errBars>
            <c:errDir val="y"/>
            <c:errBarType val="both"/>
            <c:errValType val="cust"/>
            <c:noEndCap val="0"/>
            <c:plus>
              <c:numRef>
                <c:f>'H:\Kriegel\Silver\Kreth Lab\manuscript Ulli\Review 20210419\20180206 III periBP hmuy SpxB IL-1a\[20180206 summary PeriBP_hmuy_SpxB.xlsx]0'!$U$29:$AB$29</c:f>
                <c:numCache>
                  <c:formatCode>General</c:formatCode>
                  <c:ptCount val="8"/>
                  <c:pt idx="0">
                    <c:v>0.26284713348390337</c:v>
                  </c:pt>
                  <c:pt idx="1">
                    <c:v>0.30771422963292272</c:v>
                  </c:pt>
                  <c:pt idx="2">
                    <c:v>0.21821581756899452</c:v>
                  </c:pt>
                  <c:pt idx="3">
                    <c:v>0.24894660031894847</c:v>
                  </c:pt>
                  <c:pt idx="4">
                    <c:v>8.2336465797240063E-2</c:v>
                  </c:pt>
                  <c:pt idx="5">
                    <c:v>0.22560694320610583</c:v>
                  </c:pt>
                  <c:pt idx="6">
                    <c:v>0.58050039761817107</c:v>
                  </c:pt>
                  <c:pt idx="7">
                    <c:v>1.5060360190257651</c:v>
                  </c:pt>
                </c:numCache>
              </c:numRef>
            </c:plus>
            <c:minus>
              <c:numRef>
                <c:f>'H:\Kriegel\Silver\Kreth Lab\manuscript Ulli\Review 20210419\20180206 III periBP hmuy SpxB IL-1a\[20180206 summary PeriBP_hmuy_SpxB.xlsx]0'!$U$29:$AB$29</c:f>
                <c:numCache>
                  <c:formatCode>General</c:formatCode>
                  <c:ptCount val="8"/>
                  <c:pt idx="0">
                    <c:v>0.26284713348390337</c:v>
                  </c:pt>
                  <c:pt idx="1">
                    <c:v>0.30771422963292272</c:v>
                  </c:pt>
                  <c:pt idx="2">
                    <c:v>0.21821581756899452</c:v>
                  </c:pt>
                  <c:pt idx="3">
                    <c:v>0.24894660031894847</c:v>
                  </c:pt>
                  <c:pt idx="4">
                    <c:v>8.2336465797240063E-2</c:v>
                  </c:pt>
                  <c:pt idx="5">
                    <c:v>0.22560694320610583</c:v>
                  </c:pt>
                  <c:pt idx="6">
                    <c:v>0.58050039761817107</c:v>
                  </c:pt>
                  <c:pt idx="7">
                    <c:v>1.5060360190257651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'H:\Kriegel\Silver\Kreth Lab\manuscript Ulli\Review 20210419\20180206 III periBP hmuy SpxB IL-1a\[20180206 summary PeriBP_hmuy_SpxB.xlsx]0'!$AB$66:$AB$73</c:f>
              <c:numCache>
                <c:formatCode>General</c:formatCode>
                <c:ptCount val="8"/>
                <c:pt idx="0">
                  <c:v>2310000000</c:v>
                </c:pt>
                <c:pt idx="1">
                  <c:v>231000000</c:v>
                </c:pt>
                <c:pt idx="2">
                  <c:v>23100000</c:v>
                </c:pt>
                <c:pt idx="3">
                  <c:v>2310000.0000000005</c:v>
                </c:pt>
                <c:pt idx="4">
                  <c:v>231000</c:v>
                </c:pt>
                <c:pt idx="5">
                  <c:v>23100</c:v>
                </c:pt>
                <c:pt idx="6">
                  <c:v>2310</c:v>
                </c:pt>
                <c:pt idx="7">
                  <c:v>231</c:v>
                </c:pt>
              </c:numCache>
            </c:numRef>
          </c:xVal>
          <c:yVal>
            <c:numRef>
              <c:f>'H:\Kriegel\Silver\Kreth Lab\manuscript Ulli\Review 20210419\20180206 III periBP hmuy SpxB IL-1a\[20180206 summary PeriBP_hmuy_SpxB.xlsx]0'!$U$28:$AB$28</c:f>
              <c:numCache>
                <c:formatCode>General</c:formatCode>
                <c:ptCount val="8"/>
                <c:pt idx="0">
                  <c:v>5.6078788432002113</c:v>
                </c:pt>
                <c:pt idx="1">
                  <c:v>9.3403280003219962</c:v>
                </c:pt>
                <c:pt idx="2">
                  <c:v>13.287697064470185</c:v>
                </c:pt>
                <c:pt idx="3">
                  <c:v>16.881279177185565</c:v>
                </c:pt>
                <c:pt idx="4">
                  <c:v>20.184189583168852</c:v>
                </c:pt>
                <c:pt idx="5">
                  <c:v>23.711610752983216</c:v>
                </c:pt>
                <c:pt idx="6">
                  <c:v>27.003783741623451</c:v>
                </c:pt>
                <c:pt idx="7">
                  <c:v>29.066487951472169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3F3-4D52-A6C1-B70BDC6273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713856"/>
        <c:axId val="64742528"/>
      </c:scatterChart>
      <c:valAx>
        <c:axId val="64713856"/>
        <c:scaling>
          <c:logBase val="10"/>
          <c:orientation val="minMax"/>
          <c:max val="1540000000"/>
          <c:min val="15.4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</a:t>
                </a:r>
                <a:r>
                  <a:rPr lang="en-US" baseline="0"/>
                  <a:t> of molecules/µg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742528"/>
        <c:crosses val="autoZero"/>
        <c:crossBetween val="midCat"/>
        <c:majorUnit val="0.5"/>
      </c:valAx>
      <c:valAx>
        <c:axId val="6474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713856"/>
        <c:crossesAt val="9.0000000000000184E-8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'H:\Kriegel\Silver\Kreth Lab\manuscript Ulli\Review 20210419\20180206 III periBP hmuy SpxB IL-1a\[20180206 summary PeriBP_hmuy_SpxB.xlsx]0'!$S$31</c:f>
              <c:strCache>
                <c:ptCount val="1"/>
                <c:pt idx="0">
                  <c:v>SpxB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og"/>
            <c:dispRSqr val="1"/>
            <c:dispEq val="1"/>
            <c:trendlineLbl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errBars>
            <c:errDir val="y"/>
            <c:errBarType val="both"/>
            <c:errValType val="cust"/>
            <c:noEndCap val="0"/>
            <c:plus>
              <c:numRef>
                <c:f>'H:\Kriegel\Silver\Kreth Lab\manuscript Ulli\Review 20210419\20180206 III periBP hmuy SpxB IL-1a\[20180206 summary PeriBP_hmuy_SpxB.xlsx]0'!$U$29:$AB$29</c:f>
                <c:numCache>
                  <c:formatCode>General</c:formatCode>
                  <c:ptCount val="8"/>
                  <c:pt idx="0">
                    <c:v>0.26284713348390337</c:v>
                  </c:pt>
                  <c:pt idx="1">
                    <c:v>0.30771422963292272</c:v>
                  </c:pt>
                  <c:pt idx="2">
                    <c:v>0.21821581756899452</c:v>
                  </c:pt>
                  <c:pt idx="3">
                    <c:v>0.24894660031894847</c:v>
                  </c:pt>
                  <c:pt idx="4">
                    <c:v>8.2336465797240063E-2</c:v>
                  </c:pt>
                  <c:pt idx="5">
                    <c:v>0.22560694320610583</c:v>
                  </c:pt>
                  <c:pt idx="6">
                    <c:v>0.58050039761817107</c:v>
                  </c:pt>
                  <c:pt idx="7">
                    <c:v>1.5060360190257651</c:v>
                  </c:pt>
                </c:numCache>
              </c:numRef>
            </c:plus>
            <c:minus>
              <c:numRef>
                <c:f>'H:\Kriegel\Silver\Kreth Lab\manuscript Ulli\Review 20210419\20180206 III periBP hmuy SpxB IL-1a\[20180206 summary PeriBP_hmuy_SpxB.xlsx]0'!$U$29:$AB$29</c:f>
                <c:numCache>
                  <c:formatCode>General</c:formatCode>
                  <c:ptCount val="8"/>
                  <c:pt idx="0">
                    <c:v>0.26284713348390337</c:v>
                  </c:pt>
                  <c:pt idx="1">
                    <c:v>0.30771422963292272</c:v>
                  </c:pt>
                  <c:pt idx="2">
                    <c:v>0.21821581756899452</c:v>
                  </c:pt>
                  <c:pt idx="3">
                    <c:v>0.24894660031894847</c:v>
                  </c:pt>
                  <c:pt idx="4">
                    <c:v>8.2336465797240063E-2</c:v>
                  </c:pt>
                  <c:pt idx="5">
                    <c:v>0.22560694320610583</c:v>
                  </c:pt>
                  <c:pt idx="6">
                    <c:v>0.58050039761817107</c:v>
                  </c:pt>
                  <c:pt idx="7">
                    <c:v>1.5060360190257651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'H:\Kriegel\Silver\Kreth Lab\manuscript Ulli\Review 20210419\20180206 III periBP hmuy SpxB IL-1a\[20180206 summary PeriBP_hmuy_SpxB.xlsx]0'!$AE$66:$AE$73</c:f>
              <c:numCache>
                <c:formatCode>General</c:formatCode>
                <c:ptCount val="8"/>
                <c:pt idx="0">
                  <c:v>2287500000</c:v>
                </c:pt>
                <c:pt idx="1">
                  <c:v>228750000</c:v>
                </c:pt>
                <c:pt idx="2">
                  <c:v>22875000</c:v>
                </c:pt>
                <c:pt idx="3">
                  <c:v>2287500.0000000005</c:v>
                </c:pt>
                <c:pt idx="4">
                  <c:v>228750</c:v>
                </c:pt>
                <c:pt idx="5">
                  <c:v>22875</c:v>
                </c:pt>
                <c:pt idx="6">
                  <c:v>2287.5</c:v>
                </c:pt>
                <c:pt idx="7">
                  <c:v>228.75</c:v>
                </c:pt>
              </c:numCache>
            </c:numRef>
          </c:xVal>
          <c:yVal>
            <c:numRef>
              <c:f>'H:\Kriegel\Silver\Kreth Lab\manuscript Ulli\Review 20210419\20180206 III periBP hmuy SpxB IL-1a\[20180206 summary PeriBP_hmuy_SpxB.xlsx]0'!$U$36:$AB$36</c:f>
              <c:numCache>
                <c:formatCode>General</c:formatCode>
                <c:ptCount val="8"/>
                <c:pt idx="0">
                  <c:v>6.4100963825130082</c:v>
                </c:pt>
                <c:pt idx="1">
                  <c:v>11.136212615179744</c:v>
                </c:pt>
                <c:pt idx="2">
                  <c:v>14.945592395335433</c:v>
                </c:pt>
                <c:pt idx="3">
                  <c:v>17.603905966626535</c:v>
                </c:pt>
                <c:pt idx="4">
                  <c:v>20.767389662812082</c:v>
                </c:pt>
                <c:pt idx="5">
                  <c:v>23.937520387484501</c:v>
                </c:pt>
                <c:pt idx="6">
                  <c:v>27.170772789532549</c:v>
                </c:pt>
                <c:pt idx="7">
                  <c:v>29.153713641452367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447-4B29-B842-AE17550E60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345408"/>
        <c:axId val="86209280"/>
      </c:scatterChart>
      <c:valAx>
        <c:axId val="67345408"/>
        <c:scaling>
          <c:logBase val="10"/>
          <c:orientation val="minMax"/>
          <c:max val="1530000000"/>
          <c:min val="15.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</a:t>
                </a:r>
                <a:r>
                  <a:rPr lang="en-US" baseline="0"/>
                  <a:t> of molecules/µg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209280"/>
        <c:crosses val="autoZero"/>
        <c:crossBetween val="midCat"/>
        <c:majorUnit val="0.5"/>
      </c:valAx>
      <c:valAx>
        <c:axId val="86209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345408"/>
        <c:crossesAt val="9.0000000000000184E-8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'H:\Kriegel\Silver\Kreth Lab\manuscript Ulli\Review 20210419\20180206 III periBP hmuy SpxB IL-1a\[20180206 summary PeriBP_hmuy_SpxB.xlsx]0'!$S$39</c:f>
              <c:strCache>
                <c:ptCount val="1"/>
                <c:pt idx="0">
                  <c:v>hmuy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og"/>
            <c:dispRSqr val="1"/>
            <c:dispEq val="1"/>
            <c:trendlineLbl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errBars>
            <c:errDir val="y"/>
            <c:errBarType val="both"/>
            <c:errValType val="cust"/>
            <c:noEndCap val="0"/>
            <c:plus>
              <c:numRef>
                <c:f>'H:\Kriegel\Silver\Kreth Lab\manuscript Ulli\Review 20210419\20180206 III periBP hmuy SpxB IL-1a\[20180206 summary PeriBP_hmuy_SpxB.xlsx]0'!$U$29:$AB$29</c:f>
                <c:numCache>
                  <c:formatCode>General</c:formatCode>
                  <c:ptCount val="8"/>
                  <c:pt idx="0">
                    <c:v>0.26284713348390337</c:v>
                  </c:pt>
                  <c:pt idx="1">
                    <c:v>0.30771422963292272</c:v>
                  </c:pt>
                  <c:pt idx="2">
                    <c:v>0.21821581756899452</c:v>
                  </c:pt>
                  <c:pt idx="3">
                    <c:v>0.24894660031894847</c:v>
                  </c:pt>
                  <c:pt idx="4">
                    <c:v>8.2336465797240063E-2</c:v>
                  </c:pt>
                  <c:pt idx="5">
                    <c:v>0.22560694320610583</c:v>
                  </c:pt>
                  <c:pt idx="6">
                    <c:v>0.58050039761817107</c:v>
                  </c:pt>
                  <c:pt idx="7">
                    <c:v>1.5060360190257651</c:v>
                  </c:pt>
                </c:numCache>
              </c:numRef>
            </c:plus>
            <c:minus>
              <c:numRef>
                <c:f>'H:\Kriegel\Silver\Kreth Lab\manuscript Ulli\Review 20210419\20180206 III periBP hmuy SpxB IL-1a\[20180206 summary PeriBP_hmuy_SpxB.xlsx]0'!$U$29:$AB$29</c:f>
                <c:numCache>
                  <c:formatCode>General</c:formatCode>
                  <c:ptCount val="8"/>
                  <c:pt idx="0">
                    <c:v>0.26284713348390337</c:v>
                  </c:pt>
                  <c:pt idx="1">
                    <c:v>0.30771422963292272</c:v>
                  </c:pt>
                  <c:pt idx="2">
                    <c:v>0.21821581756899452</c:v>
                  </c:pt>
                  <c:pt idx="3">
                    <c:v>0.24894660031894847</c:v>
                  </c:pt>
                  <c:pt idx="4">
                    <c:v>8.2336465797240063E-2</c:v>
                  </c:pt>
                  <c:pt idx="5">
                    <c:v>0.22560694320610583</c:v>
                  </c:pt>
                  <c:pt idx="6">
                    <c:v>0.58050039761817107</c:v>
                  </c:pt>
                  <c:pt idx="7">
                    <c:v>1.5060360190257651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'H:\Kriegel\Silver\Kreth Lab\manuscript Ulli\Review 20210419\20180206 III periBP hmuy SpxB IL-1a\[20180206 summary PeriBP_hmuy_SpxB.xlsx]0'!$AH$66:$AH$73</c:f>
              <c:numCache>
                <c:formatCode>General</c:formatCode>
                <c:ptCount val="8"/>
                <c:pt idx="0">
                  <c:v>2280000000</c:v>
                </c:pt>
                <c:pt idx="1">
                  <c:v>228000000</c:v>
                </c:pt>
                <c:pt idx="2">
                  <c:v>22800000</c:v>
                </c:pt>
                <c:pt idx="3">
                  <c:v>2280000.0000000005</c:v>
                </c:pt>
                <c:pt idx="4">
                  <c:v>228000</c:v>
                </c:pt>
                <c:pt idx="5">
                  <c:v>22800</c:v>
                </c:pt>
                <c:pt idx="6">
                  <c:v>2280</c:v>
                </c:pt>
                <c:pt idx="7">
                  <c:v>228</c:v>
                </c:pt>
              </c:numCache>
            </c:numRef>
          </c:xVal>
          <c:yVal>
            <c:numRef>
              <c:f>'H:\Kriegel\Silver\Kreth Lab\manuscript Ulli\Review 20210419\20180206 III periBP hmuy SpxB IL-1a\[20180206 summary PeriBP_hmuy_SpxB.xlsx]0'!$U$44:$AB$44</c:f>
              <c:numCache>
                <c:formatCode>General</c:formatCode>
                <c:ptCount val="8"/>
                <c:pt idx="0">
                  <c:v>4.176828938035519</c:v>
                </c:pt>
                <c:pt idx="1">
                  <c:v>8.8391355334380801</c:v>
                </c:pt>
                <c:pt idx="2">
                  <c:v>12.846382667312435</c:v>
                </c:pt>
                <c:pt idx="3">
                  <c:v>16.281747977792033</c:v>
                </c:pt>
                <c:pt idx="4">
                  <c:v>19.703249383582733</c:v>
                </c:pt>
                <c:pt idx="5">
                  <c:v>23.19288122396965</c:v>
                </c:pt>
                <c:pt idx="6">
                  <c:v>26.744832895899435</c:v>
                </c:pt>
                <c:pt idx="7">
                  <c:v>29.733801728432383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F15-4E50-899D-8F82E4616F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726784"/>
        <c:axId val="95000448"/>
      </c:scatterChart>
      <c:valAx>
        <c:axId val="94726784"/>
        <c:scaling>
          <c:logBase val="10"/>
          <c:orientation val="minMax"/>
          <c:max val="1520000000"/>
          <c:min val="15.2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</a:t>
                </a:r>
                <a:r>
                  <a:rPr lang="en-US" baseline="0"/>
                  <a:t> of molecules/µg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00448"/>
        <c:crosses val="autoZero"/>
        <c:crossBetween val="midCat"/>
        <c:majorUnit val="0.5"/>
      </c:valAx>
      <c:valAx>
        <c:axId val="95000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726784"/>
        <c:crossesAt val="9.0000000000000184E-8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>
                <a:solidFill>
                  <a:schemeClr val="tx1"/>
                </a:solidFill>
              </a:rPr>
              <a:t>IL-6</a:t>
            </a:r>
          </a:p>
          <a:p>
            <a:pPr>
              <a:defRPr sz="18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>
                <a:effectLst/>
              </a:rPr>
              <a:t>hTERT-TIGKs </a:t>
            </a:r>
            <a:endParaRPr lang="en-US" sz="1800" dirty="0">
              <a:effectLst/>
            </a:endParaRPr>
          </a:p>
        </c:rich>
      </c:tx>
      <c:layout>
        <c:manualLayout>
          <c:xMode val="edge"/>
          <c:yMode val="edge"/>
          <c:x val="0.28759373195547855"/>
          <c:y val="1.980198019801980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6h</c:v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('CRL3397 24h '!$Z$32,'CRL3397 24h '!$Z$34,'CRL3397 24h '!$Z$36,'CRL3397 24h '!$Z$38)</c:f>
                <c:numCache>
                  <c:formatCode>General</c:formatCode>
                  <c:ptCount val="4"/>
                  <c:pt idx="0">
                    <c:v>1.4421284975544419</c:v>
                  </c:pt>
                  <c:pt idx="1">
                    <c:v>0.29236558873937063</c:v>
                  </c:pt>
                  <c:pt idx="2">
                    <c:v>1.119240593140544</c:v>
                  </c:pt>
                  <c:pt idx="3">
                    <c:v>1.2681775008761387</c:v>
                  </c:pt>
                </c:numCache>
              </c:numRef>
            </c:plus>
            <c:minus>
              <c:numRef>
                <c:f>('CRL3397 24h '!$Z$32,'CRL3397 24h '!$Z$34,'CRL3397 24h '!$Z$36,'CRL3397 24h '!$Z$38)</c:f>
                <c:numCache>
                  <c:formatCode>General</c:formatCode>
                  <c:ptCount val="4"/>
                  <c:pt idx="0">
                    <c:v>1.4421284975544419</c:v>
                  </c:pt>
                  <c:pt idx="1">
                    <c:v>0.29236558873937063</c:v>
                  </c:pt>
                  <c:pt idx="2">
                    <c:v>1.119240593140544</c:v>
                  </c:pt>
                  <c:pt idx="3">
                    <c:v>1.2681775008761387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('CRL3397 24h '!$Q$11,'CRL3397 24h '!$Q$15,'CRL3397 24h '!$Q$21,'CRL3397 24h '!$Q$25)</c:f>
              <c:strCache>
                <c:ptCount val="4"/>
                <c:pt idx="0">
                  <c:v>C.durum </c:v>
                </c:pt>
                <c:pt idx="1">
                  <c:v> P.g.ATCC33277</c:v>
                </c:pt>
                <c:pt idx="2">
                  <c:v>LW spacer fixed</c:v>
                </c:pt>
                <c:pt idx="3">
                  <c:v>LPS (E. coli lysat )</c:v>
                </c:pt>
              </c:strCache>
            </c:strRef>
          </c:cat>
          <c:val>
            <c:numRef>
              <c:f>('CRL3397 24h '!$Y$32,'CRL3397 24h '!$Y$34,'CRL3397 24h '!$Y$36,'CRL3397 24h '!$Y$38)</c:f>
              <c:numCache>
                <c:formatCode>0.00</c:formatCode>
                <c:ptCount val="4"/>
                <c:pt idx="0">
                  <c:v>5.3941187424303605</c:v>
                </c:pt>
                <c:pt idx="1">
                  <c:v>2.1545298833950581</c:v>
                </c:pt>
                <c:pt idx="2">
                  <c:v>1.9112835574573512</c:v>
                </c:pt>
                <c:pt idx="3">
                  <c:v>9.924839235697327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B0-BB4A-A212-A0F7BFCCC182}"/>
            </c:ext>
          </c:extLst>
        </c:ser>
        <c:ser>
          <c:idx val="1"/>
          <c:order val="1"/>
          <c:tx>
            <c:v>24h</c:v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('CRL3397 24h '!$W$11,'CRL3397 24h '!$W$15,'CRL3397 24h '!$W$21,'CRL3397 24h '!$W$25)</c:f>
                <c:numCache>
                  <c:formatCode>General</c:formatCode>
                  <c:ptCount val="4"/>
                  <c:pt idx="0">
                    <c:v>3.7812598958053742</c:v>
                  </c:pt>
                  <c:pt idx="1">
                    <c:v>0.47334005562361958</c:v>
                  </c:pt>
                  <c:pt idx="2">
                    <c:v>0.22908553045818811</c:v>
                  </c:pt>
                  <c:pt idx="3">
                    <c:v>2.0657602313002297</c:v>
                  </c:pt>
                </c:numCache>
              </c:numRef>
            </c:plus>
            <c:minus>
              <c:numRef>
                <c:f>('CRL3397 24h '!$W$11,'CRL3397 24h '!$W$15,'CRL3397 24h '!$W$21,'CRL3397 24h '!$W$25)</c:f>
                <c:numCache>
                  <c:formatCode>General</c:formatCode>
                  <c:ptCount val="4"/>
                  <c:pt idx="0">
                    <c:v>3.7812598958053742</c:v>
                  </c:pt>
                  <c:pt idx="1">
                    <c:v>0.47334005562361958</c:v>
                  </c:pt>
                  <c:pt idx="2">
                    <c:v>0.22908553045818811</c:v>
                  </c:pt>
                  <c:pt idx="3">
                    <c:v>2.0657602313002297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('CRL3397 24h '!$V$11,'CRL3397 24h '!$V$15,'CRL3397 24h '!$V$21,'CRL3397 24h '!$V$25)</c:f>
              <c:numCache>
                <c:formatCode>0.00</c:formatCode>
                <c:ptCount val="4"/>
                <c:pt idx="0">
                  <c:v>5.1482381504446399</c:v>
                </c:pt>
                <c:pt idx="1">
                  <c:v>0.95081893829217756</c:v>
                </c:pt>
                <c:pt idx="2">
                  <c:v>1.1173866164550152</c:v>
                </c:pt>
                <c:pt idx="3">
                  <c:v>3.1073490667282431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BB0-BB4A-A212-A0F7BFCCC1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9349504"/>
        <c:axId val="129351040"/>
      </c:barChart>
      <c:catAx>
        <c:axId val="1293495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29351040"/>
        <c:crosses val="autoZero"/>
        <c:auto val="1"/>
        <c:lblAlgn val="ctr"/>
        <c:lblOffset val="100"/>
        <c:noMultiLvlLbl val="0"/>
      </c:catAx>
      <c:valAx>
        <c:axId val="129351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349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781253608904287"/>
          <c:y val="0.20533458070216465"/>
          <c:w val="0.11175975150827311"/>
          <c:h val="0.141806086120423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('20200923 statistik'!$J$7,'20200923 statistik'!$J$9,'20200923 statistik'!$J$11,'20200923 statistik'!$J$13,'20200923 statistik'!$J$15,'20200923 statistik'!$J$17,'20200923 statistik'!$J$19,'20200923 statistik'!$J$21,'20200923 statistik'!$J$23,'20200923 statistik'!$J$25)</c:f>
                <c:numCache>
                  <c:formatCode>General</c:formatCode>
                  <c:ptCount val="10"/>
                  <c:pt idx="0">
                    <c:v>21.833270483370093</c:v>
                  </c:pt>
                  <c:pt idx="1">
                    <c:v>0.74857642673722136</c:v>
                  </c:pt>
                  <c:pt idx="2">
                    <c:v>36.577261994304592</c:v>
                  </c:pt>
                  <c:pt idx="3">
                    <c:v>0.75565424192108932</c:v>
                  </c:pt>
                  <c:pt idx="4">
                    <c:v>28.271880376090994</c:v>
                  </c:pt>
                  <c:pt idx="5">
                    <c:v>57.56602516531197</c:v>
                  </c:pt>
                  <c:pt idx="6">
                    <c:v>0.5419901598122725</c:v>
                  </c:pt>
                  <c:pt idx="7">
                    <c:v>0.90775547368220322</c:v>
                  </c:pt>
                  <c:pt idx="8">
                    <c:v>64.266445884821309</c:v>
                  </c:pt>
                  <c:pt idx="9">
                    <c:v>0.35185224171518381</c:v>
                  </c:pt>
                </c:numCache>
              </c:numRef>
            </c:plus>
            <c:minus>
              <c:numRef>
                <c:f>('20200923 statistik'!$J$7,'20200923 statistik'!$J$9,'20200923 statistik'!$J$11,'20200923 statistik'!$J$13,'20200923 statistik'!$J$15,'20200923 statistik'!$J$17,'20200923 statistik'!$J$19,'20200923 statistik'!$J$21,'20200923 statistik'!$J$23,'20200923 statistik'!$J$25)</c:f>
                <c:numCache>
                  <c:formatCode>General</c:formatCode>
                  <c:ptCount val="10"/>
                  <c:pt idx="0">
                    <c:v>21.833270483370093</c:v>
                  </c:pt>
                  <c:pt idx="1">
                    <c:v>0.74857642673722136</c:v>
                  </c:pt>
                  <c:pt idx="2">
                    <c:v>36.577261994304592</c:v>
                  </c:pt>
                  <c:pt idx="3">
                    <c:v>0.75565424192108932</c:v>
                  </c:pt>
                  <c:pt idx="4">
                    <c:v>28.271880376090994</c:v>
                  </c:pt>
                  <c:pt idx="5">
                    <c:v>57.56602516531197</c:v>
                  </c:pt>
                  <c:pt idx="6">
                    <c:v>0.5419901598122725</c:v>
                  </c:pt>
                  <c:pt idx="7">
                    <c:v>0.90775547368220322</c:v>
                  </c:pt>
                  <c:pt idx="8">
                    <c:v>64.266445884821309</c:v>
                  </c:pt>
                  <c:pt idx="9">
                    <c:v>0.35185224171518381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('20200923 statistik'!$I$7,'20200923 statistik'!$I$9,'20200923 statistik'!$I$11,'20200923 statistik'!$I$13,'20200923 statistik'!$I$15,'20200923 statistik'!$I$17,'20200923 statistik'!$I$19,'20200923 statistik'!$I$21,'20200923 statistik'!$I$23,'20200923 statistik'!$I$25)</c:f>
              <c:numCache>
                <c:formatCode>0.00</c:formatCode>
                <c:ptCount val="10"/>
                <c:pt idx="0">
                  <c:v>66.174999999999983</c:v>
                </c:pt>
                <c:pt idx="1">
                  <c:v>1.619999999999999</c:v>
                </c:pt>
                <c:pt idx="2">
                  <c:v>85.727499999999992</c:v>
                </c:pt>
                <c:pt idx="3">
                  <c:v>3.1680000000000001</c:v>
                </c:pt>
                <c:pt idx="4">
                  <c:v>89.85499999999999</c:v>
                </c:pt>
                <c:pt idx="5">
                  <c:v>90.106000000000009</c:v>
                </c:pt>
                <c:pt idx="6">
                  <c:v>1.494</c:v>
                </c:pt>
                <c:pt idx="7">
                  <c:v>2.2350000000000003</c:v>
                </c:pt>
                <c:pt idx="8">
                  <c:v>86.51</c:v>
                </c:pt>
                <c:pt idx="9">
                  <c:v>1.05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95-43CC-853C-F1A5B7E6C9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5118336"/>
        <c:axId val="85492096"/>
      </c:barChart>
      <c:catAx>
        <c:axId val="85118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492096"/>
        <c:crosses val="autoZero"/>
        <c:auto val="1"/>
        <c:lblAlgn val="ctr"/>
        <c:lblOffset val="100"/>
        <c:noMultiLvlLbl val="0"/>
      </c:catAx>
      <c:valAx>
        <c:axId val="85492096"/>
        <c:scaling>
          <c:orientation val="minMax"/>
          <c:max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118336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('20200923 statistik'!$J$8,'20200923 statistik'!$J$10,'20200923 statistik'!$J$12,'20200923 statistik'!$J$14,'20200923 statistik'!$J$16,'20200923 statistik'!$J$18,'20200923 statistik'!$J$20,'20200923 statistik'!$J$22,'20200923 statistik'!$J$24,'20200923 statistik'!$J$26)</c:f>
                <c:numCache>
                  <c:formatCode>General</c:formatCode>
                  <c:ptCount val="10"/>
                  <c:pt idx="0">
                    <c:v>8.6294087282964949</c:v>
                  </c:pt>
                  <c:pt idx="1">
                    <c:v>0.90648405023659095</c:v>
                  </c:pt>
                  <c:pt idx="2">
                    <c:v>37.350693701723927</c:v>
                  </c:pt>
                  <c:pt idx="3">
                    <c:v>0.66962676171132429</c:v>
                  </c:pt>
                  <c:pt idx="4">
                    <c:v>21.13935334867174</c:v>
                  </c:pt>
                  <c:pt idx="5">
                    <c:v>15.685371528911867</c:v>
                  </c:pt>
                  <c:pt idx="6">
                    <c:v>1.5175901950131319</c:v>
                  </c:pt>
                  <c:pt idx="7">
                    <c:v>2.2112112065562632</c:v>
                  </c:pt>
                  <c:pt idx="8">
                    <c:v>96.367008963994849</c:v>
                  </c:pt>
                  <c:pt idx="9">
                    <c:v>3.3096399602776509</c:v>
                  </c:pt>
                </c:numCache>
              </c:numRef>
            </c:plus>
            <c:minus>
              <c:numRef>
                <c:f>('20200923 statistik'!$J$8,'20200923 statistik'!$J$10,'20200923 statistik'!$J$12,'20200923 statistik'!$J$14,'20200923 statistik'!$J$16,'20200923 statistik'!$J$18,'20200923 statistik'!$J$20,'20200923 statistik'!$J$22,'20200923 statistik'!$J$24,'20200923 statistik'!$J$26)</c:f>
                <c:numCache>
                  <c:formatCode>General</c:formatCode>
                  <c:ptCount val="10"/>
                  <c:pt idx="0">
                    <c:v>8.6294087282964949</c:v>
                  </c:pt>
                  <c:pt idx="1">
                    <c:v>0.90648405023659095</c:v>
                  </c:pt>
                  <c:pt idx="2">
                    <c:v>37.350693701723927</c:v>
                  </c:pt>
                  <c:pt idx="3">
                    <c:v>0.66962676171132429</c:v>
                  </c:pt>
                  <c:pt idx="4">
                    <c:v>21.13935334867174</c:v>
                  </c:pt>
                  <c:pt idx="5">
                    <c:v>15.685371528911867</c:v>
                  </c:pt>
                  <c:pt idx="6">
                    <c:v>1.5175901950131319</c:v>
                  </c:pt>
                  <c:pt idx="7">
                    <c:v>2.2112112065562632</c:v>
                  </c:pt>
                  <c:pt idx="8">
                    <c:v>96.367008963994849</c:v>
                  </c:pt>
                  <c:pt idx="9">
                    <c:v>3.3096399602776509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('20200923 statistik'!$I$8,'20200923 statistik'!$I$10,'20200923 statistik'!$I$12,'20200923 statistik'!$I$14,'20200923 statistik'!$I$16,'20200923 statistik'!$I$18,'20200923 statistik'!$I$20,'20200923 statistik'!$I$22,'20200923 statistik'!$I$24,'20200923 statistik'!$I$26)</c:f>
              <c:numCache>
                <c:formatCode>0.00</c:formatCode>
                <c:ptCount val="10"/>
                <c:pt idx="0">
                  <c:v>33.492500000000028</c:v>
                </c:pt>
                <c:pt idx="1">
                  <c:v>2.0780000000000003</c:v>
                </c:pt>
                <c:pt idx="2">
                  <c:v>65.789999999999992</c:v>
                </c:pt>
                <c:pt idx="3">
                  <c:v>4.42</c:v>
                </c:pt>
                <c:pt idx="4">
                  <c:v>59.875000000000007</c:v>
                </c:pt>
                <c:pt idx="5">
                  <c:v>41.110000000000007</c:v>
                </c:pt>
                <c:pt idx="6">
                  <c:v>2.2519999999999998</c:v>
                </c:pt>
                <c:pt idx="7">
                  <c:v>3.4175</c:v>
                </c:pt>
                <c:pt idx="8">
                  <c:v>148.66499999999999</c:v>
                </c:pt>
                <c:pt idx="9">
                  <c:v>18.316666666666681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AF-4752-A552-F3BE782F4C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5913984"/>
        <c:axId val="85915904"/>
      </c:barChart>
      <c:catAx>
        <c:axId val="85913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915904"/>
        <c:crosses val="autoZero"/>
        <c:auto val="1"/>
        <c:lblAlgn val="ctr"/>
        <c:lblOffset val="100"/>
        <c:noMultiLvlLbl val="0"/>
      </c:catAx>
      <c:valAx>
        <c:axId val="85915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9139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(statistik!$J$8,statistik!$J$10,statistik!$J$12,statistik!$J$14,statistik!$J$16,statistik!$J$18,statistik!$J$20,statistik!$J$22,statistik!$J$24,statistik!$J$26)</c:f>
                <c:numCache>
                  <c:formatCode>General</c:formatCode>
                  <c:ptCount val="10"/>
                  <c:pt idx="0">
                    <c:v>3.0918773796885866</c:v>
                  </c:pt>
                  <c:pt idx="1">
                    <c:v>1.4421284975544428</c:v>
                  </c:pt>
                  <c:pt idx="2">
                    <c:v>2.7820394187047381</c:v>
                  </c:pt>
                  <c:pt idx="3">
                    <c:v>0.29236558873937052</c:v>
                  </c:pt>
                  <c:pt idx="4">
                    <c:v>4.7476095387519051</c:v>
                  </c:pt>
                  <c:pt idx="5">
                    <c:v>16.591626315578946</c:v>
                  </c:pt>
                  <c:pt idx="6">
                    <c:v>1.119240593140544</c:v>
                  </c:pt>
                  <c:pt idx="7">
                    <c:v>0.50381494534292426</c:v>
                  </c:pt>
                  <c:pt idx="8">
                    <c:v>1.2681775008761382</c:v>
                  </c:pt>
                  <c:pt idx="9">
                    <c:v>2.7736938997720539</c:v>
                  </c:pt>
                </c:numCache>
              </c:numRef>
            </c:plus>
            <c:minus>
              <c:numRef>
                <c:f>(statistik!$J$8,statistik!$J$10,statistik!$J$12,statistik!$J$14,statistik!$J$16,statistik!$J$18,statistik!$J$20,statistik!$J$22,statistik!$J$24,statistik!$J$26)</c:f>
                <c:numCache>
                  <c:formatCode>General</c:formatCode>
                  <c:ptCount val="10"/>
                  <c:pt idx="0">
                    <c:v>3.0918773796885866</c:v>
                  </c:pt>
                  <c:pt idx="1">
                    <c:v>1.4421284975544428</c:v>
                  </c:pt>
                  <c:pt idx="2">
                    <c:v>2.7820394187047381</c:v>
                  </c:pt>
                  <c:pt idx="3">
                    <c:v>0.29236558873937052</c:v>
                  </c:pt>
                  <c:pt idx="4">
                    <c:v>4.7476095387519051</c:v>
                  </c:pt>
                  <c:pt idx="5">
                    <c:v>16.591626315578946</c:v>
                  </c:pt>
                  <c:pt idx="6">
                    <c:v>1.119240593140544</c:v>
                  </c:pt>
                  <c:pt idx="7">
                    <c:v>0.50381494534292426</c:v>
                  </c:pt>
                  <c:pt idx="8">
                    <c:v>1.2681775008761382</c:v>
                  </c:pt>
                  <c:pt idx="9">
                    <c:v>2.7736938997720539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(statistik!$I$8,statistik!$I$10,statistik!$I$12,statistik!$I$14,statistik!$I$16,statistik!$I$18,statistik!$I$20,statistik!$I$22,statistik!$I$24,statistik!$I$26)</c:f>
              <c:numCache>
                <c:formatCode>0.00</c:formatCode>
                <c:ptCount val="10"/>
                <c:pt idx="0">
                  <c:v>10.043463342991403</c:v>
                </c:pt>
                <c:pt idx="1">
                  <c:v>5.3941187424303605</c:v>
                </c:pt>
                <c:pt idx="2">
                  <c:v>15.896279293785136</c:v>
                </c:pt>
                <c:pt idx="3">
                  <c:v>2.1545298833950581</c:v>
                </c:pt>
                <c:pt idx="4">
                  <c:v>19.574558161644454</c:v>
                </c:pt>
                <c:pt idx="5">
                  <c:v>25.245456309361018</c:v>
                </c:pt>
                <c:pt idx="6">
                  <c:v>1.9112835574573512</c:v>
                </c:pt>
                <c:pt idx="7">
                  <c:v>0.8355933249691857</c:v>
                </c:pt>
                <c:pt idx="8">
                  <c:v>9.9248392356973234</c:v>
                </c:pt>
                <c:pt idx="9">
                  <c:v>3.2036938997720545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14-4F6B-97AB-95AED08E70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8135552"/>
        <c:axId val="88175744"/>
      </c:barChart>
      <c:catAx>
        <c:axId val="88135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175744"/>
        <c:crosses val="autoZero"/>
        <c:auto val="1"/>
        <c:lblAlgn val="ctr"/>
        <c:lblOffset val="100"/>
        <c:noMultiLvlLbl val="0"/>
      </c:catAx>
      <c:valAx>
        <c:axId val="88175744"/>
        <c:scaling>
          <c:orientation val="minMax"/>
          <c:max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13555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(statistik!$J$9,statistik!$J$11,statistik!$J$13,statistik!$J$15,statistik!$J$17,statistik!$J$19,statistik!$J$21,statistik!$J$23,statistik!$J$25,statistik!$J$27)</c:f>
                <c:numCache>
                  <c:formatCode>General</c:formatCode>
                  <c:ptCount val="10"/>
                  <c:pt idx="0">
                    <c:v>71.173138899438086</c:v>
                  </c:pt>
                  <c:pt idx="1">
                    <c:v>7.6662454717893542</c:v>
                  </c:pt>
                  <c:pt idx="2">
                    <c:v>45.637955300391603</c:v>
                  </c:pt>
                  <c:pt idx="3">
                    <c:v>0.14364500647997136</c:v>
                  </c:pt>
                  <c:pt idx="4">
                    <c:v>36.156378066681782</c:v>
                  </c:pt>
                  <c:pt idx="5">
                    <c:v>53.824125714570727</c:v>
                  </c:pt>
                  <c:pt idx="6">
                    <c:v>1.111603499582539</c:v>
                  </c:pt>
                  <c:pt idx="7">
                    <c:v>0.64205403058586719</c:v>
                  </c:pt>
                  <c:pt idx="8">
                    <c:v>3.7115104607336553</c:v>
                  </c:pt>
                  <c:pt idx="9">
                    <c:v>32.910165215132558</c:v>
                  </c:pt>
                </c:numCache>
              </c:numRef>
            </c:plus>
            <c:minus>
              <c:numRef>
                <c:f>(statistik!$J$9,statistik!$J$11,statistik!$J$13,statistik!$J$15,statistik!$J$17,statistik!$J$19,statistik!$J$21,statistik!$J$23,statistik!$J$25,statistik!$J$27)</c:f>
                <c:numCache>
                  <c:formatCode>General</c:formatCode>
                  <c:ptCount val="10"/>
                  <c:pt idx="0">
                    <c:v>71.173138899438086</c:v>
                  </c:pt>
                  <c:pt idx="1">
                    <c:v>7.6662454717893542</c:v>
                  </c:pt>
                  <c:pt idx="2">
                    <c:v>45.637955300391603</c:v>
                  </c:pt>
                  <c:pt idx="3">
                    <c:v>0.14364500647997136</c:v>
                  </c:pt>
                  <c:pt idx="4">
                    <c:v>36.156378066681782</c:v>
                  </c:pt>
                  <c:pt idx="5">
                    <c:v>53.824125714570727</c:v>
                  </c:pt>
                  <c:pt idx="6">
                    <c:v>1.111603499582539</c:v>
                  </c:pt>
                  <c:pt idx="7">
                    <c:v>0.64205403058586719</c:v>
                  </c:pt>
                  <c:pt idx="8">
                    <c:v>3.7115104607336553</c:v>
                  </c:pt>
                  <c:pt idx="9">
                    <c:v>32.910165215132558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(statistik!$I$9,statistik!$I$11,statistik!$I$13,statistik!$I$15,statistik!$I$17,statistik!$I$19,statistik!$I$21,statistik!$I$23,statistik!$I$25,statistik!$I$27)</c:f>
              <c:numCache>
                <c:formatCode>0.00</c:formatCode>
                <c:ptCount val="10"/>
                <c:pt idx="0">
                  <c:v>172.53373328852732</c:v>
                </c:pt>
                <c:pt idx="1">
                  <c:v>10.206668027978788</c:v>
                </c:pt>
                <c:pt idx="2">
                  <c:v>165.01485621515491</c:v>
                </c:pt>
                <c:pt idx="3">
                  <c:v>3.6683206514372015</c:v>
                </c:pt>
                <c:pt idx="4">
                  <c:v>123.43314498909368</c:v>
                </c:pt>
                <c:pt idx="5">
                  <c:v>270.4250609367852</c:v>
                </c:pt>
                <c:pt idx="6">
                  <c:v>1.8233053523536438</c:v>
                </c:pt>
                <c:pt idx="7">
                  <c:v>1.019668910727491</c:v>
                </c:pt>
                <c:pt idx="8">
                  <c:v>29.684379287002869</c:v>
                </c:pt>
                <c:pt idx="9">
                  <c:v>49.00016521513259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58-48C6-83F8-62ECDB3D63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8939136"/>
        <c:axId val="89043712"/>
      </c:barChart>
      <c:catAx>
        <c:axId val="88939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043712"/>
        <c:crosses val="autoZero"/>
        <c:auto val="1"/>
        <c:lblAlgn val="ctr"/>
        <c:lblOffset val="100"/>
        <c:noMultiLvlLbl val="0"/>
      </c:catAx>
      <c:valAx>
        <c:axId val="89043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939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(Statistik!$N$5,Statistik!$N$7,Statistik!$N$9,Statistik!$N$11,Statistik!$N$13,Statistik!$N$15,Statistik!$N$17,Statistik!$N$19,Statistik!$N$21,Statistik!$N$23)</c:f>
                <c:numCache>
                  <c:formatCode>General</c:formatCode>
                  <c:ptCount val="10"/>
                  <c:pt idx="0">
                    <c:v>1.5583952087570883</c:v>
                  </c:pt>
                  <c:pt idx="1">
                    <c:v>1.3918146729930236</c:v>
                  </c:pt>
                  <c:pt idx="2">
                    <c:v>4.0861398814818504</c:v>
                  </c:pt>
                  <c:pt idx="3">
                    <c:v>0.36433889085162885</c:v>
                  </c:pt>
                  <c:pt idx="4">
                    <c:v>1.7134202112147572</c:v>
                  </c:pt>
                  <c:pt idx="5">
                    <c:v>3.739927248344824</c:v>
                  </c:pt>
                  <c:pt idx="6">
                    <c:v>1.6864267180693118</c:v>
                  </c:pt>
                  <c:pt idx="7">
                    <c:v>0</c:v>
                  </c:pt>
                  <c:pt idx="8">
                    <c:v>1.4000000000000015</c:v>
                  </c:pt>
                  <c:pt idx="9">
                    <c:v>0</c:v>
                  </c:pt>
                </c:numCache>
              </c:numRef>
            </c:plus>
            <c:minus>
              <c:numRef>
                <c:f>(Statistik!$N$5,Statistik!$N$7,Statistik!$N$9,Statistik!$N$11,Statistik!$N$13,Statistik!$N$15,Statistik!$N$17,Statistik!$N$19,Statistik!$N$21,Statistik!$N$23)</c:f>
                <c:numCache>
                  <c:formatCode>General</c:formatCode>
                  <c:ptCount val="10"/>
                  <c:pt idx="0">
                    <c:v>1.5583952087570883</c:v>
                  </c:pt>
                  <c:pt idx="1">
                    <c:v>1.3918146729930236</c:v>
                  </c:pt>
                  <c:pt idx="2">
                    <c:v>4.0861398814818504</c:v>
                  </c:pt>
                  <c:pt idx="3">
                    <c:v>0.36433889085162885</c:v>
                  </c:pt>
                  <c:pt idx="4">
                    <c:v>1.7134202112147572</c:v>
                  </c:pt>
                  <c:pt idx="5">
                    <c:v>3.739927248344824</c:v>
                  </c:pt>
                  <c:pt idx="6">
                    <c:v>1.6864267180693118</c:v>
                  </c:pt>
                  <c:pt idx="7">
                    <c:v>0</c:v>
                  </c:pt>
                  <c:pt idx="8">
                    <c:v>1.4000000000000015</c:v>
                  </c:pt>
                  <c:pt idx="9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(Statistik!$M$5,Statistik!$M$7,Statistik!$M$9,Statistik!$M$11,Statistik!$M$13,Statistik!$M$15,Statistik!$M$17,Statistik!$M$19,Statistik!$M$21,Statistik!$M$23)</c:f>
              <c:numCache>
                <c:formatCode>0.00</c:formatCode>
                <c:ptCount val="10"/>
                <c:pt idx="0">
                  <c:v>3.7300123295260663</c:v>
                </c:pt>
                <c:pt idx="1">
                  <c:v>3.5050814413376092</c:v>
                </c:pt>
                <c:pt idx="2">
                  <c:v>6.7740817184872055</c:v>
                </c:pt>
                <c:pt idx="3">
                  <c:v>4.4061718599686301</c:v>
                </c:pt>
                <c:pt idx="4">
                  <c:v>6.1368221640610034</c:v>
                </c:pt>
                <c:pt idx="5">
                  <c:v>10.229221592600048</c:v>
                </c:pt>
                <c:pt idx="6">
                  <c:v>2.6226957360976182</c:v>
                </c:pt>
                <c:pt idx="7">
                  <c:v>0.60000000000000042</c:v>
                </c:pt>
                <c:pt idx="8">
                  <c:v>4.5999999999999996</c:v>
                </c:pt>
                <c:pt idx="9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AA-4F94-BC43-44CCAD8D9A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9223936"/>
        <c:axId val="89414272"/>
      </c:barChart>
      <c:catAx>
        <c:axId val="89223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414272"/>
        <c:crosses val="autoZero"/>
        <c:auto val="1"/>
        <c:lblAlgn val="ctr"/>
        <c:lblOffset val="100"/>
        <c:noMultiLvlLbl val="0"/>
      </c:catAx>
      <c:valAx>
        <c:axId val="89414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223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(Statistik!$N$6,Statistik!$N$8,Statistik!$N$10,Statistik!$N$12,Statistik!$N$14,Statistik!$N$16,Statistik!$N$18,Statistik!$N$20,Statistik!$N$22,Statistik!$N$24)</c:f>
                <c:numCache>
                  <c:formatCode>General</c:formatCode>
                  <c:ptCount val="10"/>
                  <c:pt idx="0">
                    <c:v>0.50745722026444551</c:v>
                  </c:pt>
                  <c:pt idx="1">
                    <c:v>1.496699534727804</c:v>
                  </c:pt>
                  <c:pt idx="2">
                    <c:v>2.0001456089470389</c:v>
                  </c:pt>
                  <c:pt idx="3">
                    <c:v>1.8373760323316697</c:v>
                  </c:pt>
                  <c:pt idx="4">
                    <c:v>0.93999336140891698</c:v>
                  </c:pt>
                  <c:pt idx="5">
                    <c:v>5.7433714901636534</c:v>
                  </c:pt>
                  <c:pt idx="6">
                    <c:v>0.66235656132208309</c:v>
                  </c:pt>
                  <c:pt idx="7">
                    <c:v>0</c:v>
                  </c:pt>
                  <c:pt idx="8">
                    <c:v>2.8649999999999998</c:v>
                  </c:pt>
                  <c:pt idx="9">
                    <c:v>0</c:v>
                  </c:pt>
                </c:numCache>
              </c:numRef>
            </c:plus>
            <c:minus>
              <c:numRef>
                <c:f>(Statistik!$N$6,Statistik!$N$8,Statistik!$N$10,Statistik!$N$12,Statistik!$N$14,Statistik!$N$16,Statistik!$N$18,Statistik!$N$20,Statistik!$N$22,Statistik!$N$24)</c:f>
                <c:numCache>
                  <c:formatCode>General</c:formatCode>
                  <c:ptCount val="10"/>
                  <c:pt idx="0">
                    <c:v>0.50745722026444551</c:v>
                  </c:pt>
                  <c:pt idx="1">
                    <c:v>1.496699534727804</c:v>
                  </c:pt>
                  <c:pt idx="2">
                    <c:v>2.0001456089470389</c:v>
                  </c:pt>
                  <c:pt idx="3">
                    <c:v>1.8373760323316697</c:v>
                  </c:pt>
                  <c:pt idx="4">
                    <c:v>0.93999336140891698</c:v>
                  </c:pt>
                  <c:pt idx="5">
                    <c:v>5.7433714901636534</c:v>
                  </c:pt>
                  <c:pt idx="6">
                    <c:v>0.66235656132208309</c:v>
                  </c:pt>
                  <c:pt idx="7">
                    <c:v>0</c:v>
                  </c:pt>
                  <c:pt idx="8">
                    <c:v>2.8649999999999998</c:v>
                  </c:pt>
                  <c:pt idx="9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(Statistik!$M$6,Statistik!$M$8,Statistik!$M$10,Statistik!$M$12,Statistik!$M$14,Statistik!$M$16,Statistik!$M$18,Statistik!$M$20,Statistik!$M$22,Statistik!$M$24)</c:f>
              <c:numCache>
                <c:formatCode>0.00</c:formatCode>
                <c:ptCount val="10"/>
                <c:pt idx="0">
                  <c:v>3.0239069704537647</c:v>
                </c:pt>
                <c:pt idx="1">
                  <c:v>3.5978735600831984</c:v>
                </c:pt>
                <c:pt idx="2">
                  <c:v>4.6775017939227714</c:v>
                </c:pt>
                <c:pt idx="3">
                  <c:v>3.2662896235534067</c:v>
                </c:pt>
                <c:pt idx="4">
                  <c:v>8.5300912021087871</c:v>
                </c:pt>
                <c:pt idx="5">
                  <c:v>11.564198901235368</c:v>
                </c:pt>
                <c:pt idx="6">
                  <c:v>1.9242718721264644</c:v>
                </c:pt>
                <c:pt idx="7">
                  <c:v>0.81</c:v>
                </c:pt>
                <c:pt idx="8">
                  <c:v>4.7949999999999964</c:v>
                </c:pt>
                <c:pt idx="9">
                  <c:v>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5F-467B-98C6-CB82F32DBB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5537408"/>
        <c:axId val="96366592"/>
      </c:barChart>
      <c:catAx>
        <c:axId val="95537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366592"/>
        <c:crosses val="autoZero"/>
        <c:auto val="1"/>
        <c:lblAlgn val="ctr"/>
        <c:lblOffset val="100"/>
        <c:noMultiLvlLbl val="0"/>
      </c:catAx>
      <c:valAx>
        <c:axId val="96366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37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('20200923 statistik'!$J$7,'20200923 statistik'!$J$9,'20200923 statistik'!$J$11,'20200923 statistik'!$J$13,'20200923 statistik'!$J$15,'20200923 statistik'!$J$17,'20200923 statistik'!$J$19,'20200923 statistik'!$J$21,'20200923 statistik'!$J$23,'20200923 statistik'!$J$25)</c:f>
                <c:numCache>
                  <c:formatCode>General</c:formatCode>
                  <c:ptCount val="10"/>
                  <c:pt idx="0">
                    <c:v>21.833270483370093</c:v>
                  </c:pt>
                  <c:pt idx="1">
                    <c:v>0.74857642673722136</c:v>
                  </c:pt>
                  <c:pt idx="2">
                    <c:v>36.577261994304578</c:v>
                  </c:pt>
                  <c:pt idx="3">
                    <c:v>0.75565424192108954</c:v>
                  </c:pt>
                  <c:pt idx="4">
                    <c:v>28.271880376090994</c:v>
                  </c:pt>
                  <c:pt idx="5">
                    <c:v>57.56602516531197</c:v>
                  </c:pt>
                  <c:pt idx="6">
                    <c:v>0.5419901598122725</c:v>
                  </c:pt>
                  <c:pt idx="7">
                    <c:v>0.90775547368220344</c:v>
                  </c:pt>
                  <c:pt idx="8">
                    <c:v>64.266445884821309</c:v>
                  </c:pt>
                  <c:pt idx="9">
                    <c:v>0.35185224171518381</c:v>
                  </c:pt>
                </c:numCache>
              </c:numRef>
            </c:plus>
            <c:minus>
              <c:numRef>
                <c:f>('20200923 statistik'!$J$7,'20200923 statistik'!$J$9,'20200923 statistik'!$J$11,'20200923 statistik'!$J$13,'20200923 statistik'!$J$15,'20200923 statistik'!$J$17,'20200923 statistik'!$J$19,'20200923 statistik'!$J$21,'20200923 statistik'!$J$23,'20200923 statistik'!$J$25)</c:f>
                <c:numCache>
                  <c:formatCode>General</c:formatCode>
                  <c:ptCount val="10"/>
                  <c:pt idx="0">
                    <c:v>21.833270483370093</c:v>
                  </c:pt>
                  <c:pt idx="1">
                    <c:v>0.74857642673722136</c:v>
                  </c:pt>
                  <c:pt idx="2">
                    <c:v>36.577261994304578</c:v>
                  </c:pt>
                  <c:pt idx="3">
                    <c:v>0.75565424192108954</c:v>
                  </c:pt>
                  <c:pt idx="4">
                    <c:v>28.271880376090994</c:v>
                  </c:pt>
                  <c:pt idx="5">
                    <c:v>57.56602516531197</c:v>
                  </c:pt>
                  <c:pt idx="6">
                    <c:v>0.5419901598122725</c:v>
                  </c:pt>
                  <c:pt idx="7">
                    <c:v>0.90775547368220344</c:v>
                  </c:pt>
                  <c:pt idx="8">
                    <c:v>64.266445884821309</c:v>
                  </c:pt>
                  <c:pt idx="9">
                    <c:v>0.35185224171518381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('20200923 statistik'!$I$7,'20200923 statistik'!$I$9,'20200923 statistik'!$I$11,'20200923 statistik'!$I$13,'20200923 statistik'!$I$15,'20200923 statistik'!$I$17,'20200923 statistik'!$I$19,'20200923 statistik'!$I$21,'20200923 statistik'!$I$23,'20200923 statistik'!$I$25)</c:f>
              <c:numCache>
                <c:formatCode>0.00</c:formatCode>
                <c:ptCount val="10"/>
                <c:pt idx="0">
                  <c:v>66.174999999999983</c:v>
                </c:pt>
                <c:pt idx="1">
                  <c:v>1.6199999999999986</c:v>
                </c:pt>
                <c:pt idx="2">
                  <c:v>85.727499999999992</c:v>
                </c:pt>
                <c:pt idx="3">
                  <c:v>3.1680000000000001</c:v>
                </c:pt>
                <c:pt idx="4">
                  <c:v>89.85499999999999</c:v>
                </c:pt>
                <c:pt idx="5">
                  <c:v>90.106000000000009</c:v>
                </c:pt>
                <c:pt idx="6">
                  <c:v>1.494</c:v>
                </c:pt>
                <c:pt idx="7">
                  <c:v>2.2350000000000003</c:v>
                </c:pt>
                <c:pt idx="8">
                  <c:v>86.51</c:v>
                </c:pt>
                <c:pt idx="9">
                  <c:v>1.05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95-43CC-853C-F1A5B7E6C9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6418816"/>
        <c:axId val="96525312"/>
      </c:barChart>
      <c:catAx>
        <c:axId val="96418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525312"/>
        <c:crossesAt val="1.0000000000000005E-2"/>
        <c:auto val="1"/>
        <c:lblAlgn val="ctr"/>
        <c:lblOffset val="100"/>
        <c:noMultiLvlLbl val="0"/>
      </c:catAx>
      <c:valAx>
        <c:axId val="96525312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out"/>
        <c:minorTickMark val="out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418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0.71974</cdr:x>
      <cdr:y>0.15424</cdr:y>
    </cdr:from>
    <cdr:to>
      <cdr:x>0.76863</cdr:x>
      <cdr:y>0.21716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3614759" y="593530"/>
          <a:ext cx="245540" cy="2421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400" dirty="0"/>
            <a:t>*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449D1F-F402-436E-AC31-5E2EFCCB5C53}" type="datetimeFigureOut">
              <a:rPr lang="de-DE" smtClean="0"/>
              <a:t>03.05.21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E70542-FE47-4FA1-B543-1E2FDB78C94C}" type="slidenum">
              <a:rPr lang="de-DE" smtClean="0"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35" name="Google Shape;53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01" name="Google Shape;50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BD75-EE4B-457F-8930-4A56BE78994D}" type="datetime1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09CAB-58E2-46A5-936F-37BBC97A7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890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5C6B-508C-4E48-9A29-021D6D181741}" type="datetime1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09CAB-58E2-46A5-936F-37BBC97A7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961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20ED7-6AC1-4BB4-8622-1C1D80ABDFE1}" type="datetime1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09CAB-58E2-46A5-936F-37BBC97A7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81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08AD-BA1E-4CFD-A727-EACFACBDB0CD}" type="datetime1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09CAB-58E2-46A5-936F-37BBC97A7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194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4534-6A30-4B8C-A7D6-5FD8A5FF2789}" type="datetime1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09CAB-58E2-46A5-936F-37BBC97A7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71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860A-3D3D-4F62-A993-3FA0479BCB73}" type="datetime1">
              <a:rPr lang="en-US" smtClean="0"/>
              <a:t>5/3/21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09CAB-58E2-46A5-936F-37BBC97A7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43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438FC-1CDF-46D0-84A6-C5B429EFB1AD}" type="datetime1">
              <a:rPr lang="en-US" smtClean="0"/>
              <a:t>5/3/21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09CAB-58E2-46A5-936F-37BBC97A7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215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461AC-9065-4FC4-A03C-8C6E1860D561}" type="datetime1">
              <a:rPr lang="en-US" smtClean="0"/>
              <a:t>5/3/21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09CAB-58E2-46A5-936F-37BBC97A7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916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6132-4EF8-4543-A59F-56E4CA924BF2}" type="datetime1">
              <a:rPr lang="en-US" smtClean="0"/>
              <a:t>5/3/21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09CAB-58E2-46A5-936F-37BBC97A7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050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045E6-BFA2-4583-B3F1-C153376B47F6}" type="datetime1">
              <a:rPr lang="en-US" smtClean="0"/>
              <a:t>5/3/21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09CAB-58E2-46A5-936F-37BBC97A7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687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0D52B-CC5D-41DD-B7E1-9793929C59E4}" type="datetime1">
              <a:rPr lang="en-US" smtClean="0"/>
              <a:t>5/3/21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09CAB-58E2-46A5-936F-37BBC97A7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89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A2D37-93BB-4F6A-9172-4128C4373FDD}" type="datetime1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09CAB-58E2-46A5-936F-37BBC97A7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12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7" Type="http://schemas.openxmlformats.org/officeDocument/2006/relationships/image" Target="../media/image37.tiff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tiff"/><Relationship Id="rId5" Type="http://schemas.openxmlformats.org/officeDocument/2006/relationships/image" Target="../media/image35.tiff"/><Relationship Id="rId4" Type="http://schemas.openxmlformats.org/officeDocument/2006/relationships/image" Target="../media/image34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7" Type="http://schemas.openxmlformats.org/officeDocument/2006/relationships/chart" Target="../charts/chart8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7" Type="http://schemas.openxmlformats.org/officeDocument/2006/relationships/image" Target="../media/image8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tiff"/><Relationship Id="rId5" Type="http://schemas.openxmlformats.org/officeDocument/2006/relationships/image" Target="../media/image18.tiff"/><Relationship Id="rId4" Type="http://schemas.openxmlformats.org/officeDocument/2006/relationships/image" Target="../media/image17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7" Type="http://schemas.openxmlformats.org/officeDocument/2006/relationships/image" Target="../media/image25.tiff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tiff"/><Relationship Id="rId5" Type="http://schemas.openxmlformats.org/officeDocument/2006/relationships/image" Target="../media/image23.tiff"/><Relationship Id="rId4" Type="http://schemas.openxmlformats.org/officeDocument/2006/relationships/image" Target="../media/image22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7" Type="http://schemas.openxmlformats.org/officeDocument/2006/relationships/image" Target="../media/image31.tiff"/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tiff"/><Relationship Id="rId5" Type="http://schemas.openxmlformats.org/officeDocument/2006/relationships/image" Target="../media/image29.tiff"/><Relationship Id="rId4" Type="http://schemas.openxmlformats.org/officeDocument/2006/relationships/image" Target="../media/image2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88900" y="1089"/>
            <a:ext cx="1196340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Supplemental material of the corresponding publication:</a:t>
            </a:r>
          </a:p>
          <a:p>
            <a:pPr algn="ctr"/>
            <a:endParaRPr lang="en-US" b="1" dirty="0"/>
          </a:p>
          <a:p>
            <a:r>
              <a:rPr lang="en-US" b="1" dirty="0"/>
              <a:t>Differential Response of Oral Mucosal and Gingival Cells to </a:t>
            </a:r>
            <a:r>
              <a:rPr lang="en-US" b="1" i="1" dirty="0" err="1"/>
              <a:t>Corynebacterium</a:t>
            </a:r>
            <a:r>
              <a:rPr lang="en-US" b="1" i="1" dirty="0"/>
              <a:t> durum</a:t>
            </a:r>
            <a:r>
              <a:rPr lang="en-US" b="1" dirty="0"/>
              <a:t>, </a:t>
            </a:r>
            <a:r>
              <a:rPr lang="en-US" b="1" i="1" dirty="0"/>
              <a:t>Streptococcus </a:t>
            </a:r>
            <a:r>
              <a:rPr lang="en-US" b="1" i="1" dirty="0" err="1"/>
              <a:t>sanguinis</a:t>
            </a:r>
            <a:r>
              <a:rPr lang="en-US" b="1" i="1" dirty="0"/>
              <a:t>, </a:t>
            </a:r>
            <a:r>
              <a:rPr lang="en-US" b="1" dirty="0"/>
              <a:t>and</a:t>
            </a:r>
            <a:r>
              <a:rPr lang="en-US" b="1" i="1" dirty="0"/>
              <a:t> </a:t>
            </a:r>
            <a:r>
              <a:rPr lang="en-US" b="1" i="1" dirty="0" err="1"/>
              <a:t>Porphyromonas</a:t>
            </a:r>
            <a:r>
              <a:rPr lang="en-US" b="1" i="1" dirty="0"/>
              <a:t> </a:t>
            </a:r>
            <a:r>
              <a:rPr lang="en-US" b="1" i="1" dirty="0" err="1"/>
              <a:t>gingivalis</a:t>
            </a:r>
            <a:r>
              <a:rPr lang="en-US" b="1" i="1" dirty="0"/>
              <a:t> </a:t>
            </a:r>
            <a:r>
              <a:rPr lang="en-US" b="1" dirty="0"/>
              <a:t>Multispecies </a:t>
            </a:r>
            <a:r>
              <a:rPr lang="en-US" b="1" dirty="0" err="1"/>
              <a:t>Biofilms</a:t>
            </a:r>
            <a:endParaRPr lang="de-DE" dirty="0"/>
          </a:p>
          <a:p>
            <a:r>
              <a:rPr lang="en-US" b="1" dirty="0"/>
              <a:t> </a:t>
            </a:r>
            <a:endParaRPr lang="de-DE" dirty="0"/>
          </a:p>
          <a:p>
            <a:r>
              <a:rPr lang="de-DE" dirty="0"/>
              <a:t>Ulrike </a:t>
            </a:r>
            <a:r>
              <a:rPr lang="de-DE" dirty="0" err="1"/>
              <a:t>Redanz</a:t>
            </a:r>
            <a:r>
              <a:rPr lang="de-DE" dirty="0"/>
              <a:t> </a:t>
            </a:r>
            <a:r>
              <a:rPr lang="de-DE" baseline="30000" dirty="0"/>
              <a:t>1</a:t>
            </a:r>
            <a:r>
              <a:rPr lang="de-DE" dirty="0"/>
              <a:t>, Sylvio </a:t>
            </a:r>
            <a:r>
              <a:rPr lang="de-DE" dirty="0" err="1"/>
              <a:t>Redanz</a:t>
            </a:r>
            <a:r>
              <a:rPr lang="de-DE" dirty="0"/>
              <a:t> </a:t>
            </a:r>
            <a:r>
              <a:rPr lang="de-DE" baseline="30000" dirty="0"/>
              <a:t>1, 2</a:t>
            </a:r>
            <a:r>
              <a:rPr lang="de-DE" dirty="0"/>
              <a:t>, </a:t>
            </a:r>
            <a:r>
              <a:rPr lang="de-DE" dirty="0" err="1"/>
              <a:t>Puthalayai</a:t>
            </a:r>
            <a:r>
              <a:rPr lang="de-DE" dirty="0"/>
              <a:t> </a:t>
            </a:r>
            <a:r>
              <a:rPr lang="de-DE" dirty="0" err="1"/>
              <a:t>Treerat</a:t>
            </a:r>
            <a:r>
              <a:rPr lang="de-DE" dirty="0"/>
              <a:t> </a:t>
            </a:r>
            <a:r>
              <a:rPr lang="de-DE" baseline="30000" dirty="0"/>
              <a:t>1</a:t>
            </a:r>
            <a:r>
              <a:rPr lang="de-DE" dirty="0"/>
              <a:t>, </a:t>
            </a:r>
            <a:r>
              <a:rPr lang="de-DE" dirty="0" err="1"/>
              <a:t>Sivaraman</a:t>
            </a:r>
            <a:r>
              <a:rPr lang="de-DE" dirty="0"/>
              <a:t> </a:t>
            </a:r>
            <a:r>
              <a:rPr lang="de-DE" dirty="0" err="1"/>
              <a:t>Prakasam</a:t>
            </a:r>
            <a:r>
              <a:rPr lang="de-DE" dirty="0"/>
              <a:t> </a:t>
            </a:r>
            <a:r>
              <a:rPr lang="de-DE" baseline="30000" dirty="0"/>
              <a:t>3</a:t>
            </a:r>
            <a:r>
              <a:rPr lang="de-DE" dirty="0"/>
              <a:t>, Li-Jung Li </a:t>
            </a:r>
            <a:r>
              <a:rPr lang="de-DE" baseline="30000" dirty="0"/>
              <a:t>2</a:t>
            </a:r>
            <a:r>
              <a:rPr lang="de-DE" dirty="0"/>
              <a:t>, Justin </a:t>
            </a:r>
            <a:r>
              <a:rPr lang="de-DE" dirty="0" err="1"/>
              <a:t>Merritt</a:t>
            </a:r>
            <a:r>
              <a:rPr lang="de-DE" dirty="0"/>
              <a:t> </a:t>
            </a:r>
            <a:r>
              <a:rPr lang="de-DE" baseline="30000" dirty="0"/>
              <a:t>1,4</a:t>
            </a:r>
            <a:r>
              <a:rPr lang="de-DE" dirty="0"/>
              <a:t>, </a:t>
            </a:r>
            <a:r>
              <a:rPr lang="de-DE" dirty="0" err="1"/>
              <a:t>and</a:t>
            </a:r>
            <a:r>
              <a:rPr lang="de-DE" dirty="0"/>
              <a:t> Jens </a:t>
            </a:r>
            <a:r>
              <a:rPr lang="de-DE" dirty="0" err="1"/>
              <a:t>Kreth</a:t>
            </a:r>
            <a:r>
              <a:rPr lang="de-DE" dirty="0"/>
              <a:t> </a:t>
            </a:r>
            <a:r>
              <a:rPr lang="de-DE" baseline="30000" dirty="0"/>
              <a:t>1,4</a:t>
            </a:r>
            <a:r>
              <a:rPr lang="de-DE" dirty="0"/>
              <a:t>*</a:t>
            </a:r>
            <a:r>
              <a:rPr lang="de-DE" baseline="30000" dirty="0"/>
              <a:t> </a:t>
            </a:r>
            <a:endParaRPr lang="en-US" dirty="0"/>
          </a:p>
          <a:p>
            <a:endParaRPr lang="en-US" baseline="30000" dirty="0"/>
          </a:p>
          <a:p>
            <a:endParaRPr lang="en-US" baseline="30000" dirty="0"/>
          </a:p>
          <a:p>
            <a:r>
              <a:rPr lang="en-US" baseline="30000" dirty="0"/>
              <a:t>1 </a:t>
            </a:r>
            <a:r>
              <a:rPr lang="en-US" dirty="0"/>
              <a:t>Department of Restorative Dentistry, School of Dentistry, Oregon Health &amp; Science University, Portland, OR 97239, USA</a:t>
            </a:r>
          </a:p>
          <a:p>
            <a:r>
              <a:rPr lang="en-US" baseline="30000" dirty="0"/>
              <a:t>2</a:t>
            </a:r>
            <a:r>
              <a:rPr lang="en-US" dirty="0"/>
              <a:t> Institute for Musculoskeletal Medicine, Department of Translational Rheumatology and Immunology, University of Münster, 48149 Münster, Germany</a:t>
            </a:r>
          </a:p>
          <a:p>
            <a:r>
              <a:rPr lang="en-US" baseline="30000" dirty="0"/>
              <a:t>3 </a:t>
            </a:r>
            <a:r>
              <a:rPr lang="en-US" dirty="0"/>
              <a:t>Department of Periodontology, School of Dentistry, Oregon Health &amp; Science University, Portland, OR 97239, USA</a:t>
            </a:r>
          </a:p>
          <a:p>
            <a:r>
              <a:rPr lang="en-US" baseline="30000" dirty="0"/>
              <a:t>4 </a:t>
            </a:r>
            <a:r>
              <a:rPr lang="en-US" dirty="0"/>
              <a:t>Department of Molecular Microbiology and Immunology, School of Medicine, Oregon Health &amp; Science University, Portland, OR 97239, USA</a:t>
            </a:r>
          </a:p>
          <a:p>
            <a:r>
              <a:rPr lang="en-US" dirty="0"/>
              <a:t> </a:t>
            </a:r>
            <a:endParaRPr lang="de-DE" dirty="0"/>
          </a:p>
          <a:p>
            <a:r>
              <a:rPr lang="en-US" dirty="0"/>
              <a:t> * corresponding author address:</a:t>
            </a:r>
            <a:endParaRPr lang="de-DE" dirty="0"/>
          </a:p>
          <a:p>
            <a:r>
              <a:rPr lang="en-US" dirty="0"/>
              <a:t>	Oregon Health and Science University, 3181 SW Sam Jackson Park Rd., MRB433, Portland, OR, 97239, USA. </a:t>
            </a:r>
          </a:p>
          <a:p>
            <a:r>
              <a:rPr lang="en-US" dirty="0"/>
              <a:t>	Tel.: +1 503 418 2672. kreth@ohsu.edu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81557" y="4699000"/>
            <a:ext cx="111786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pitchFamily="34" charset="0"/>
              <a:buChar char="•"/>
            </a:pPr>
            <a:r>
              <a:rPr lang="de-DE" dirty="0"/>
              <a:t>Fig. S3: SEM </a:t>
            </a:r>
            <a:r>
              <a:rPr lang="de-DE" dirty="0" err="1"/>
              <a:t>images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single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species</a:t>
            </a:r>
            <a:r>
              <a:rPr lang="de-DE" dirty="0"/>
              <a:t> </a:t>
            </a:r>
            <a:r>
              <a:rPr lang="de-DE" dirty="0" err="1"/>
              <a:t>biofilms</a:t>
            </a:r>
            <a:r>
              <a:rPr lang="de-DE" dirty="0"/>
              <a:t>. </a:t>
            </a:r>
            <a:r>
              <a:rPr lang="de-DE" dirty="0" err="1"/>
              <a:t>Supplementary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corresponding</a:t>
            </a:r>
            <a:r>
              <a:rPr lang="de-DE" dirty="0"/>
              <a:t> Fig. 3B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.  Page 2 – 8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de-DE" dirty="0"/>
              <a:t>Fig. S4: </a:t>
            </a:r>
            <a:r>
              <a:rPr lang="de-DE" dirty="0" err="1"/>
              <a:t>mRNA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</a:t>
            </a:r>
            <a:r>
              <a:rPr lang="de-DE" dirty="0" err="1"/>
              <a:t>fold</a:t>
            </a:r>
            <a:r>
              <a:rPr lang="de-DE" dirty="0"/>
              <a:t> </a:t>
            </a:r>
            <a:r>
              <a:rPr lang="de-DE" dirty="0" err="1"/>
              <a:t>changes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IL-6 </a:t>
            </a:r>
            <a:r>
              <a:rPr lang="de-DE" dirty="0" err="1"/>
              <a:t>and</a:t>
            </a:r>
            <a:r>
              <a:rPr lang="de-DE" dirty="0"/>
              <a:t> IL-8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severas</a:t>
            </a:r>
            <a:r>
              <a:rPr lang="de-DE" dirty="0"/>
              <a:t> </a:t>
            </a:r>
            <a:r>
              <a:rPr lang="de-DE" dirty="0" err="1"/>
              <a:t>eukaryotic</a:t>
            </a:r>
            <a:r>
              <a:rPr lang="de-DE" dirty="0"/>
              <a:t> </a:t>
            </a:r>
            <a:r>
              <a:rPr lang="de-DE" dirty="0" err="1"/>
              <a:t>cells</a:t>
            </a:r>
            <a:r>
              <a:rPr lang="de-DE" dirty="0"/>
              <a:t> after </a:t>
            </a:r>
            <a:r>
              <a:rPr lang="de-DE" dirty="0" err="1"/>
              <a:t>co-incubation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bacterial</a:t>
            </a:r>
            <a:r>
              <a:rPr lang="de-DE" dirty="0"/>
              <a:t> </a:t>
            </a:r>
            <a:r>
              <a:rPr lang="de-DE" dirty="0" err="1"/>
              <a:t>biofilms</a:t>
            </a:r>
            <a:r>
              <a:rPr lang="de-DE" dirty="0"/>
              <a:t>. </a:t>
            </a:r>
            <a:r>
              <a:rPr lang="de-DE" dirty="0" err="1"/>
              <a:t>Supplementary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corresponding</a:t>
            </a:r>
            <a:r>
              <a:rPr lang="de-DE" dirty="0"/>
              <a:t> Fig. 4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. Page 9 – 10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de-DE" dirty="0"/>
              <a:t>Fig. S5: Standard </a:t>
            </a:r>
            <a:r>
              <a:rPr lang="de-DE" dirty="0" err="1"/>
              <a:t>curves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ct-values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molecular</a:t>
            </a:r>
            <a:r>
              <a:rPr lang="de-DE" dirty="0"/>
              <a:t> </a:t>
            </a:r>
            <a:r>
              <a:rPr lang="de-DE" dirty="0" err="1"/>
              <a:t>biological</a:t>
            </a:r>
            <a:r>
              <a:rPr lang="de-DE" dirty="0"/>
              <a:t> </a:t>
            </a:r>
            <a:r>
              <a:rPr lang="de-DE" dirty="0" err="1"/>
              <a:t>determination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bacterial</a:t>
            </a:r>
            <a:r>
              <a:rPr lang="de-DE" dirty="0"/>
              <a:t> </a:t>
            </a:r>
            <a:r>
              <a:rPr lang="de-DE" dirty="0" err="1"/>
              <a:t>cells</a:t>
            </a:r>
            <a:r>
              <a:rPr lang="de-DE" dirty="0"/>
              <a:t> in </a:t>
            </a:r>
            <a:r>
              <a:rPr lang="de-DE" dirty="0" err="1"/>
              <a:t>biofilms</a:t>
            </a:r>
            <a:r>
              <a:rPr lang="de-DE" dirty="0"/>
              <a:t>. </a:t>
            </a:r>
            <a:r>
              <a:rPr lang="de-DE" dirty="0" err="1"/>
              <a:t>Supplementary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corresponding</a:t>
            </a:r>
            <a:r>
              <a:rPr lang="de-DE" dirty="0"/>
              <a:t> </a:t>
            </a:r>
            <a:r>
              <a:rPr lang="de-DE" dirty="0" err="1"/>
              <a:t>matherial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methods</a:t>
            </a:r>
            <a:r>
              <a:rPr lang="de-DE" dirty="0"/>
              <a:t> </a:t>
            </a:r>
            <a:r>
              <a:rPr lang="de-DE" dirty="0" err="1"/>
              <a:t>section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. Page 11-12</a:t>
            </a:r>
          </a:p>
          <a:p>
            <a:pPr>
              <a:buFont typeface="Arial" pitchFamily="34" charset="0"/>
              <a:buChar char="•"/>
            </a:pPr>
            <a:endParaRPr lang="de-DE" dirty="0"/>
          </a:p>
          <a:p>
            <a:pPr>
              <a:buFont typeface="Arial" pitchFamily="34" charset="0"/>
              <a:buChar char="•"/>
            </a:pPr>
            <a:endParaRPr lang="de-DE" dirty="0"/>
          </a:p>
          <a:p>
            <a:pPr>
              <a:buFont typeface="Arial" pitchFamily="34" charset="0"/>
              <a:buChar char="•"/>
            </a:pPr>
            <a:r>
              <a:rPr lang="de-DE" dirty="0"/>
              <a:t>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F0109CAB-58E2-46A5-936F-37BBC97A73A6}" type="slidenum">
              <a:rPr lang="en-US" b="1" smtClean="0">
                <a:solidFill>
                  <a:schemeClr val="tx1"/>
                </a:solidFill>
              </a:rPr>
              <a:pPr/>
              <a:t>1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733" y="30324"/>
            <a:ext cx="3869267" cy="2779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53" y="30324"/>
            <a:ext cx="3869267" cy="27797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193" y="30324"/>
            <a:ext cx="3869267" cy="27797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09730" y="2743980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x15000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25003" y="2743980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x35000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198567" y="2743980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x65000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52" y="3090017"/>
            <a:ext cx="3869267" cy="27797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332" y="3090017"/>
            <a:ext cx="3869267" cy="277977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438" y="3090017"/>
            <a:ext cx="3869267" cy="277977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100873" y="5823112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x5000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16146" y="5823112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x35000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089710" y="5823112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x65000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00838" y="2783693"/>
            <a:ext cx="2451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SK36 /C.d.+</a:t>
            </a:r>
            <a:r>
              <a:rPr lang="en-US" sz="1600" dirty="0" err="1"/>
              <a:t>P.g</a:t>
            </a:r>
            <a:r>
              <a:rPr lang="en-US" sz="1600" dirty="0"/>
              <a:t>. ATCC33277 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520700" y="6172200"/>
            <a:ext cx="11671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SEM </a:t>
            </a:r>
            <a:r>
              <a:rPr lang="de-DE" dirty="0" err="1"/>
              <a:t>images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representative</a:t>
            </a:r>
            <a:r>
              <a:rPr lang="de-DE" dirty="0"/>
              <a:t> 3-species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biofilm</a:t>
            </a:r>
            <a:r>
              <a:rPr lang="de-DE" dirty="0"/>
              <a:t>: </a:t>
            </a:r>
            <a:r>
              <a:rPr lang="de-DE" i="1" dirty="0"/>
              <a:t>S. </a:t>
            </a:r>
            <a:r>
              <a:rPr lang="de-DE" i="1" dirty="0" err="1"/>
              <a:t>sanguinis</a:t>
            </a:r>
            <a:r>
              <a:rPr lang="de-DE" i="1" dirty="0"/>
              <a:t> </a:t>
            </a:r>
            <a:r>
              <a:rPr lang="de-DE" dirty="0"/>
              <a:t>SK36, </a:t>
            </a:r>
            <a:r>
              <a:rPr lang="de-DE" i="1" dirty="0"/>
              <a:t>C. </a:t>
            </a:r>
            <a:r>
              <a:rPr lang="de-DE" i="1" dirty="0" err="1"/>
              <a:t>durum</a:t>
            </a:r>
            <a:r>
              <a:rPr lang="de-DE" i="1" dirty="0"/>
              <a:t> </a:t>
            </a:r>
            <a:r>
              <a:rPr lang="de-DE" dirty="0"/>
              <a:t>JJ1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i="1" dirty="0"/>
              <a:t>P. </a:t>
            </a:r>
            <a:r>
              <a:rPr lang="de-DE" i="1" dirty="0" err="1"/>
              <a:t>gingivalis</a:t>
            </a:r>
            <a:r>
              <a:rPr lang="de-DE" i="1" dirty="0"/>
              <a:t> </a:t>
            </a:r>
            <a:r>
              <a:rPr lang="de-DE" dirty="0"/>
              <a:t>ATCC33277. The </a:t>
            </a:r>
            <a:r>
              <a:rPr lang="de-DE" dirty="0" err="1"/>
              <a:t>corresponding</a:t>
            </a:r>
            <a:r>
              <a:rPr lang="de-DE" dirty="0"/>
              <a:t> </a:t>
            </a:r>
            <a:r>
              <a:rPr lang="de-DE" dirty="0" err="1"/>
              <a:t>magnifications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</a:t>
            </a:r>
            <a:r>
              <a:rPr lang="de-DE" dirty="0" err="1"/>
              <a:t>below</a:t>
            </a:r>
            <a:r>
              <a:rPr lang="de-DE" dirty="0"/>
              <a:t>. Growth </a:t>
            </a:r>
            <a:r>
              <a:rPr lang="de-DE" dirty="0" err="1"/>
              <a:t>conditions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preparation</a:t>
            </a:r>
            <a:r>
              <a:rPr lang="de-DE" dirty="0"/>
              <a:t> </a:t>
            </a:r>
            <a:r>
              <a:rPr lang="de-DE" dirty="0" err="1"/>
              <a:t>methods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.</a:t>
            </a:r>
          </a:p>
        </p:txBody>
      </p:sp>
      <p:sp>
        <p:nvSpPr>
          <p:cNvPr id="19" name="Foliennummernplatzhalter 18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F0109CAB-58E2-46A5-936F-37BBC97A73A6}" type="slidenum">
              <a:rPr lang="en-US" b="1" smtClean="0">
                <a:solidFill>
                  <a:schemeClr val="tx1"/>
                </a:solidFill>
              </a:rPr>
              <a:pPr/>
              <a:t>10</a:t>
            </a:fld>
            <a:endParaRPr lang="en-US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926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9209964"/>
              </p:ext>
            </p:extLst>
          </p:nvPr>
        </p:nvGraphicFramePr>
        <p:xfrm>
          <a:off x="1440000" y="3864025"/>
          <a:ext cx="457200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750020"/>
              </p:ext>
            </p:extLst>
          </p:nvPr>
        </p:nvGraphicFramePr>
        <p:xfrm>
          <a:off x="6840000" y="3864025"/>
          <a:ext cx="457200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364763"/>
              </p:ext>
            </p:extLst>
          </p:nvPr>
        </p:nvGraphicFramePr>
        <p:xfrm>
          <a:off x="1440000" y="1973900"/>
          <a:ext cx="457200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1676418"/>
              </p:ext>
            </p:extLst>
          </p:nvPr>
        </p:nvGraphicFramePr>
        <p:xfrm>
          <a:off x="6840000" y="1973900"/>
          <a:ext cx="457200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7674471"/>
              </p:ext>
            </p:extLst>
          </p:nvPr>
        </p:nvGraphicFramePr>
        <p:xfrm>
          <a:off x="1440000" y="83775"/>
          <a:ext cx="457200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4469112"/>
              </p:ext>
            </p:extLst>
          </p:nvPr>
        </p:nvGraphicFramePr>
        <p:xfrm>
          <a:off x="6840000" y="83775"/>
          <a:ext cx="457200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" name="Textfeld 1"/>
          <p:cNvSpPr txBox="1"/>
          <p:nvPr/>
        </p:nvSpPr>
        <p:spPr>
          <a:xfrm>
            <a:off x="262800" y="856575"/>
            <a:ext cx="1027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OKF4/TERT-1</a:t>
            </a:r>
          </a:p>
        </p:txBody>
      </p:sp>
      <p:sp>
        <p:nvSpPr>
          <p:cNvPr id="9" name="Textfeld 2"/>
          <p:cNvSpPr txBox="1"/>
          <p:nvPr/>
        </p:nvSpPr>
        <p:spPr>
          <a:xfrm>
            <a:off x="671400" y="388575"/>
            <a:ext cx="349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A)</a:t>
            </a:r>
          </a:p>
        </p:txBody>
      </p:sp>
      <p:sp>
        <p:nvSpPr>
          <p:cNvPr id="10" name="Textfeld 3"/>
          <p:cNvSpPr txBox="1"/>
          <p:nvPr/>
        </p:nvSpPr>
        <p:spPr>
          <a:xfrm>
            <a:off x="262800" y="2746700"/>
            <a:ext cx="9899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hTERT</a:t>
            </a:r>
            <a:r>
              <a:rPr lang="de-DE" sz="1200" b="1" dirty="0"/>
              <a:t>-TIGKs</a:t>
            </a:r>
          </a:p>
        </p:txBody>
      </p:sp>
      <p:sp>
        <p:nvSpPr>
          <p:cNvPr id="11" name="Textfeld 4"/>
          <p:cNvSpPr txBox="1"/>
          <p:nvPr/>
        </p:nvSpPr>
        <p:spPr>
          <a:xfrm>
            <a:off x="671400" y="2278700"/>
            <a:ext cx="335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C)</a:t>
            </a:r>
          </a:p>
        </p:txBody>
      </p:sp>
      <p:sp>
        <p:nvSpPr>
          <p:cNvPr id="12" name="Textfeld 5"/>
          <p:cNvSpPr txBox="1"/>
          <p:nvPr/>
        </p:nvSpPr>
        <p:spPr>
          <a:xfrm>
            <a:off x="262800" y="4636825"/>
            <a:ext cx="748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hPDL005</a:t>
            </a:r>
          </a:p>
        </p:txBody>
      </p:sp>
      <p:sp>
        <p:nvSpPr>
          <p:cNvPr id="13" name="Textfeld 6"/>
          <p:cNvSpPr txBox="1"/>
          <p:nvPr/>
        </p:nvSpPr>
        <p:spPr>
          <a:xfrm>
            <a:off x="671400" y="4168825"/>
            <a:ext cx="328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E)</a:t>
            </a:r>
          </a:p>
        </p:txBody>
      </p:sp>
      <p:sp>
        <p:nvSpPr>
          <p:cNvPr id="14" name="Textfeld 7"/>
          <p:cNvSpPr txBox="1"/>
          <p:nvPr/>
        </p:nvSpPr>
        <p:spPr>
          <a:xfrm rot="16200000">
            <a:off x="645075" y="861900"/>
            <a:ext cx="1366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mRNA</a:t>
            </a:r>
            <a:r>
              <a:rPr lang="de-DE" sz="1200" b="1" dirty="0"/>
              <a:t> </a:t>
            </a:r>
            <a:r>
              <a:rPr lang="de-DE" sz="1200" b="1" dirty="0" err="1"/>
              <a:t>fold</a:t>
            </a:r>
            <a:r>
              <a:rPr lang="de-DE" sz="1200" b="1" dirty="0"/>
              <a:t> </a:t>
            </a:r>
            <a:r>
              <a:rPr lang="de-DE" sz="1200" b="1" dirty="0" err="1"/>
              <a:t>change</a:t>
            </a:r>
            <a:endParaRPr lang="de-DE" sz="1200" b="1" dirty="0"/>
          </a:p>
        </p:txBody>
      </p:sp>
      <p:sp>
        <p:nvSpPr>
          <p:cNvPr id="15" name="Textfeld 8"/>
          <p:cNvSpPr txBox="1"/>
          <p:nvPr/>
        </p:nvSpPr>
        <p:spPr>
          <a:xfrm>
            <a:off x="6215250" y="217125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B)</a:t>
            </a:r>
          </a:p>
        </p:txBody>
      </p:sp>
      <p:sp>
        <p:nvSpPr>
          <p:cNvPr id="16" name="Textfeld 9"/>
          <p:cNvSpPr txBox="1"/>
          <p:nvPr/>
        </p:nvSpPr>
        <p:spPr>
          <a:xfrm rot="16200000">
            <a:off x="6022500" y="861900"/>
            <a:ext cx="1366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mRNA</a:t>
            </a:r>
            <a:r>
              <a:rPr lang="de-DE" sz="1200" b="1" dirty="0"/>
              <a:t> </a:t>
            </a:r>
            <a:r>
              <a:rPr lang="de-DE" sz="1200" b="1" dirty="0" err="1"/>
              <a:t>fold</a:t>
            </a:r>
            <a:r>
              <a:rPr lang="de-DE" sz="1200" b="1" dirty="0"/>
              <a:t> </a:t>
            </a:r>
            <a:r>
              <a:rPr lang="de-DE" sz="1200" b="1" dirty="0" err="1"/>
              <a:t>change</a:t>
            </a:r>
            <a:endParaRPr lang="de-DE" sz="1200" b="1" dirty="0"/>
          </a:p>
        </p:txBody>
      </p:sp>
      <p:sp>
        <p:nvSpPr>
          <p:cNvPr id="17" name="Textfeld 10"/>
          <p:cNvSpPr txBox="1"/>
          <p:nvPr/>
        </p:nvSpPr>
        <p:spPr>
          <a:xfrm>
            <a:off x="6215250" y="2107250"/>
            <a:ext cx="354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D)</a:t>
            </a:r>
          </a:p>
        </p:txBody>
      </p:sp>
      <p:sp>
        <p:nvSpPr>
          <p:cNvPr id="18" name="Textfeld 11"/>
          <p:cNvSpPr txBox="1"/>
          <p:nvPr/>
        </p:nvSpPr>
        <p:spPr>
          <a:xfrm rot="16200000">
            <a:off x="6022500" y="2752025"/>
            <a:ext cx="1366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mRNA</a:t>
            </a:r>
            <a:r>
              <a:rPr lang="de-DE" sz="1200" b="1" dirty="0"/>
              <a:t> </a:t>
            </a:r>
            <a:r>
              <a:rPr lang="de-DE" sz="1200" b="1" dirty="0" err="1"/>
              <a:t>fold</a:t>
            </a:r>
            <a:r>
              <a:rPr lang="de-DE" sz="1200" b="1" dirty="0"/>
              <a:t> </a:t>
            </a:r>
            <a:r>
              <a:rPr lang="de-DE" sz="1200" b="1" dirty="0" err="1"/>
              <a:t>change</a:t>
            </a:r>
            <a:endParaRPr lang="de-DE" sz="1200" b="1" dirty="0"/>
          </a:p>
        </p:txBody>
      </p:sp>
      <p:sp>
        <p:nvSpPr>
          <p:cNvPr id="19" name="Textfeld 12"/>
          <p:cNvSpPr txBox="1"/>
          <p:nvPr/>
        </p:nvSpPr>
        <p:spPr>
          <a:xfrm>
            <a:off x="6215250" y="3997375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F)</a:t>
            </a:r>
          </a:p>
        </p:txBody>
      </p:sp>
      <p:sp>
        <p:nvSpPr>
          <p:cNvPr id="20" name="Textfeld 13"/>
          <p:cNvSpPr txBox="1"/>
          <p:nvPr/>
        </p:nvSpPr>
        <p:spPr>
          <a:xfrm rot="16200000">
            <a:off x="6022500" y="4642150"/>
            <a:ext cx="1366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mRNA</a:t>
            </a:r>
            <a:r>
              <a:rPr lang="de-DE" sz="1200" b="1" dirty="0"/>
              <a:t> </a:t>
            </a:r>
            <a:r>
              <a:rPr lang="de-DE" sz="1200" b="1" dirty="0" err="1"/>
              <a:t>fold</a:t>
            </a:r>
            <a:r>
              <a:rPr lang="de-DE" sz="1200" b="1" dirty="0"/>
              <a:t> </a:t>
            </a:r>
            <a:r>
              <a:rPr lang="de-DE" sz="1200" b="1" dirty="0" err="1"/>
              <a:t>change</a:t>
            </a:r>
            <a:endParaRPr lang="de-DE" sz="1200" b="1" dirty="0"/>
          </a:p>
        </p:txBody>
      </p:sp>
      <p:sp>
        <p:nvSpPr>
          <p:cNvPr id="21" name="Rechteck 14"/>
          <p:cNvSpPr/>
          <p:nvPr/>
        </p:nvSpPr>
        <p:spPr>
          <a:xfrm>
            <a:off x="5531250" y="217125"/>
            <a:ext cx="504000" cy="252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IL-6</a:t>
            </a:r>
          </a:p>
        </p:txBody>
      </p:sp>
      <p:sp>
        <p:nvSpPr>
          <p:cNvPr id="22" name="Rechteck 15"/>
          <p:cNvSpPr/>
          <p:nvPr/>
        </p:nvSpPr>
        <p:spPr>
          <a:xfrm>
            <a:off x="5531250" y="2107250"/>
            <a:ext cx="504000" cy="252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IL-6</a:t>
            </a:r>
          </a:p>
        </p:txBody>
      </p:sp>
      <p:sp>
        <p:nvSpPr>
          <p:cNvPr id="23" name="Rechteck 16"/>
          <p:cNvSpPr/>
          <p:nvPr/>
        </p:nvSpPr>
        <p:spPr>
          <a:xfrm>
            <a:off x="5531250" y="3997375"/>
            <a:ext cx="504000" cy="252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IL-6</a:t>
            </a:r>
          </a:p>
        </p:txBody>
      </p:sp>
      <p:sp>
        <p:nvSpPr>
          <p:cNvPr id="24" name="Rechteck 17"/>
          <p:cNvSpPr/>
          <p:nvPr/>
        </p:nvSpPr>
        <p:spPr>
          <a:xfrm>
            <a:off x="10895250" y="217125"/>
            <a:ext cx="504000" cy="252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IL-8</a:t>
            </a:r>
          </a:p>
        </p:txBody>
      </p:sp>
      <p:sp>
        <p:nvSpPr>
          <p:cNvPr id="25" name="Rechteck 18"/>
          <p:cNvSpPr/>
          <p:nvPr/>
        </p:nvSpPr>
        <p:spPr>
          <a:xfrm>
            <a:off x="10895250" y="2107250"/>
            <a:ext cx="504000" cy="252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IL-8</a:t>
            </a:r>
          </a:p>
        </p:txBody>
      </p:sp>
      <p:sp>
        <p:nvSpPr>
          <p:cNvPr id="26" name="Rechteck 19"/>
          <p:cNvSpPr/>
          <p:nvPr/>
        </p:nvSpPr>
        <p:spPr>
          <a:xfrm>
            <a:off x="10895250" y="3997375"/>
            <a:ext cx="504000" cy="252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IL-8</a:t>
            </a:r>
          </a:p>
        </p:txBody>
      </p:sp>
      <p:sp>
        <p:nvSpPr>
          <p:cNvPr id="27" name="Textfeld 20"/>
          <p:cNvSpPr txBox="1"/>
          <p:nvPr/>
        </p:nvSpPr>
        <p:spPr>
          <a:xfrm rot="16200000">
            <a:off x="645075" y="2752025"/>
            <a:ext cx="1366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mRNA</a:t>
            </a:r>
            <a:r>
              <a:rPr lang="de-DE" sz="1200" b="1" dirty="0"/>
              <a:t> </a:t>
            </a:r>
            <a:r>
              <a:rPr lang="de-DE" sz="1200" b="1" dirty="0" err="1"/>
              <a:t>fold</a:t>
            </a:r>
            <a:r>
              <a:rPr lang="de-DE" sz="1200" b="1" dirty="0"/>
              <a:t> </a:t>
            </a:r>
            <a:r>
              <a:rPr lang="de-DE" sz="1200" b="1" dirty="0" err="1"/>
              <a:t>change</a:t>
            </a:r>
            <a:endParaRPr lang="de-DE" sz="1200" b="1" dirty="0"/>
          </a:p>
        </p:txBody>
      </p:sp>
      <p:sp>
        <p:nvSpPr>
          <p:cNvPr id="28" name="Textfeld 21"/>
          <p:cNvSpPr txBox="1"/>
          <p:nvPr/>
        </p:nvSpPr>
        <p:spPr>
          <a:xfrm rot="16200000">
            <a:off x="645075" y="4642150"/>
            <a:ext cx="1366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mRNA</a:t>
            </a:r>
            <a:r>
              <a:rPr lang="de-DE" sz="1200" b="1" dirty="0"/>
              <a:t> </a:t>
            </a:r>
            <a:r>
              <a:rPr lang="de-DE" sz="1200" b="1" dirty="0" err="1"/>
              <a:t>fold</a:t>
            </a:r>
            <a:r>
              <a:rPr lang="de-DE" sz="1200" b="1" dirty="0"/>
              <a:t> </a:t>
            </a:r>
            <a:r>
              <a:rPr lang="de-DE" sz="1200" b="1" dirty="0" err="1"/>
              <a:t>change</a:t>
            </a:r>
            <a:endParaRPr lang="de-DE" sz="1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5733010"/>
            <a:ext cx="12192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000" b="1" dirty="0"/>
              <a:t>1 = </a:t>
            </a:r>
            <a:r>
              <a:rPr lang="de-DE" sz="1000" b="1" i="1" dirty="0"/>
              <a:t>S. </a:t>
            </a:r>
            <a:r>
              <a:rPr lang="de-DE" sz="1000" b="1" i="1" dirty="0" err="1"/>
              <a:t>sanguinis</a:t>
            </a:r>
            <a:r>
              <a:rPr lang="de-DE" sz="1000" b="1" i="1" dirty="0"/>
              <a:t>; </a:t>
            </a:r>
            <a:r>
              <a:rPr lang="de-DE" sz="1000" b="1" dirty="0"/>
              <a:t>2 = </a:t>
            </a:r>
            <a:r>
              <a:rPr lang="de-DE" sz="1000" b="1" i="1" dirty="0"/>
              <a:t>C. </a:t>
            </a:r>
            <a:r>
              <a:rPr lang="de-DE" sz="1000" b="1" i="1" dirty="0" err="1"/>
              <a:t>durum</a:t>
            </a:r>
            <a:r>
              <a:rPr lang="de-DE" sz="1000" b="1" i="1" dirty="0"/>
              <a:t>;</a:t>
            </a:r>
            <a:r>
              <a:rPr lang="de-DE" sz="1000" b="1" dirty="0"/>
              <a:t> 3 = 2-species-mix: </a:t>
            </a:r>
            <a:r>
              <a:rPr lang="de-DE" sz="1000" b="1" i="1" dirty="0"/>
              <a:t>S. </a:t>
            </a:r>
            <a:r>
              <a:rPr lang="de-DE" sz="1000" b="1" i="1" dirty="0" err="1"/>
              <a:t>sanguinis</a:t>
            </a:r>
            <a:r>
              <a:rPr lang="de-DE" sz="1000" b="1" i="1" dirty="0"/>
              <a:t>/</a:t>
            </a:r>
            <a:r>
              <a:rPr lang="de-DE" sz="1000" b="1" i="1" dirty="0" err="1"/>
              <a:t>C.durum</a:t>
            </a:r>
            <a:r>
              <a:rPr lang="de-DE" sz="1000" b="1" i="1" dirty="0"/>
              <a:t>; </a:t>
            </a:r>
            <a:r>
              <a:rPr lang="de-DE" sz="1000" b="1" dirty="0"/>
              <a:t>4 = </a:t>
            </a:r>
            <a:r>
              <a:rPr lang="de-DE" sz="1000" b="1" i="1" dirty="0"/>
              <a:t>P. </a:t>
            </a:r>
            <a:r>
              <a:rPr lang="de-DE" sz="1000" b="1" i="1" dirty="0" err="1"/>
              <a:t>gingivalis</a:t>
            </a:r>
            <a:r>
              <a:rPr lang="de-DE" sz="1000" b="1" i="1" dirty="0"/>
              <a:t>;</a:t>
            </a:r>
            <a:r>
              <a:rPr lang="de-DE" sz="1000" b="1" dirty="0"/>
              <a:t> 5 = 2-species-mix: </a:t>
            </a:r>
            <a:r>
              <a:rPr lang="de-DE" sz="1000" b="1" i="1" dirty="0"/>
              <a:t>S. </a:t>
            </a:r>
            <a:r>
              <a:rPr lang="de-DE" sz="1000" b="1" i="1" dirty="0" err="1"/>
              <a:t>sanguinis</a:t>
            </a:r>
            <a:r>
              <a:rPr lang="de-DE" sz="1000" b="1" i="1" dirty="0"/>
              <a:t>/P. </a:t>
            </a:r>
            <a:r>
              <a:rPr lang="de-DE" sz="1000" b="1" i="1" dirty="0" err="1"/>
              <a:t>gingivalis</a:t>
            </a:r>
            <a:r>
              <a:rPr lang="de-DE" sz="1000" b="1" i="1" dirty="0"/>
              <a:t>; </a:t>
            </a:r>
            <a:r>
              <a:rPr lang="de-DE" sz="1000" b="1" dirty="0"/>
              <a:t>6 = 3-species-mix: </a:t>
            </a:r>
            <a:r>
              <a:rPr lang="de-DE" sz="1000" b="1" i="1" dirty="0"/>
              <a:t>S. </a:t>
            </a:r>
            <a:r>
              <a:rPr lang="de-DE" sz="1000" b="1" i="1" dirty="0" err="1"/>
              <a:t>sanguinis</a:t>
            </a:r>
            <a:r>
              <a:rPr lang="de-DE" sz="1000" b="1" i="1" dirty="0"/>
              <a:t>/C. </a:t>
            </a:r>
            <a:r>
              <a:rPr lang="de-DE" sz="1000" b="1" i="1" dirty="0" err="1"/>
              <a:t>durum</a:t>
            </a:r>
            <a:r>
              <a:rPr lang="de-DE" sz="1000" b="1" i="1" dirty="0"/>
              <a:t>/P. </a:t>
            </a:r>
            <a:r>
              <a:rPr lang="de-DE" sz="1000" b="1" i="1" dirty="0" err="1"/>
              <a:t>gingivalis</a:t>
            </a:r>
            <a:r>
              <a:rPr lang="de-DE" sz="1000" b="1" i="1" dirty="0"/>
              <a:t>; 7</a:t>
            </a:r>
            <a:r>
              <a:rPr lang="de-DE" sz="1000" b="1" dirty="0"/>
              <a:t> = </a:t>
            </a:r>
            <a:r>
              <a:rPr lang="de-DE" sz="1000" b="1" dirty="0" err="1"/>
              <a:t>Spacer</a:t>
            </a:r>
            <a:r>
              <a:rPr lang="de-DE" sz="1000" b="1" dirty="0"/>
              <a:t>; 8 = LPS (</a:t>
            </a:r>
            <a:r>
              <a:rPr lang="de-DE" sz="1000" b="1" i="1" dirty="0"/>
              <a:t>P. </a:t>
            </a:r>
            <a:r>
              <a:rPr lang="de-DE" sz="1000" b="1" i="1" dirty="0" err="1"/>
              <a:t>gingivalis</a:t>
            </a:r>
            <a:r>
              <a:rPr lang="de-DE" sz="1000" b="1" dirty="0"/>
              <a:t>, 1 µg/ml); 9 = </a:t>
            </a:r>
            <a:r>
              <a:rPr lang="de-DE" sz="1000" b="1" i="1" dirty="0"/>
              <a:t>E. coli</a:t>
            </a:r>
            <a:r>
              <a:rPr lang="de-DE" sz="1000" b="1" dirty="0"/>
              <a:t> </a:t>
            </a:r>
            <a:r>
              <a:rPr lang="de-DE" sz="1000" b="1" dirty="0" err="1"/>
              <a:t>lysate</a:t>
            </a:r>
            <a:r>
              <a:rPr lang="de-DE" sz="1000" b="1" dirty="0"/>
              <a:t>; 10 = PMA 5mg/ml</a:t>
            </a:r>
          </a:p>
        </p:txBody>
      </p:sp>
      <p:sp>
        <p:nvSpPr>
          <p:cNvPr id="32" name="Foliennummernplatzhalter 31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F0109CAB-58E2-46A5-936F-37BBC97A73A6}" type="slidenum">
              <a:rPr lang="en-US" b="1" smtClean="0">
                <a:solidFill>
                  <a:schemeClr val="tx1"/>
                </a:solidFill>
              </a:rPr>
              <a:pPr/>
              <a:t>11</a:t>
            </a:fld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520700" y="6172200"/>
            <a:ext cx="11671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Il-6 </a:t>
            </a:r>
            <a:r>
              <a:rPr lang="de-DE" dirty="0" err="1"/>
              <a:t>and</a:t>
            </a:r>
            <a:r>
              <a:rPr lang="de-DE" dirty="0"/>
              <a:t> IL-8 </a:t>
            </a:r>
            <a:r>
              <a:rPr lang="de-DE" dirty="0" err="1"/>
              <a:t>gene</a:t>
            </a:r>
            <a:r>
              <a:rPr lang="de-DE" dirty="0"/>
              <a:t> </a:t>
            </a:r>
            <a:r>
              <a:rPr lang="de-DE" dirty="0" err="1"/>
              <a:t>expression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supplementing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corresponding</a:t>
            </a:r>
            <a:r>
              <a:rPr lang="de-DE" dirty="0"/>
              <a:t> Fig.4. </a:t>
            </a:r>
            <a:r>
              <a:rPr lang="de-DE" dirty="0" err="1"/>
              <a:t>Shown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mRNA</a:t>
            </a:r>
            <a:r>
              <a:rPr lang="de-DE" dirty="0"/>
              <a:t> </a:t>
            </a:r>
            <a:r>
              <a:rPr lang="de-DE" dirty="0" err="1"/>
              <a:t>fold</a:t>
            </a:r>
            <a:r>
              <a:rPr lang="de-DE" dirty="0"/>
              <a:t> </a:t>
            </a:r>
            <a:r>
              <a:rPr lang="de-DE" dirty="0" err="1"/>
              <a:t>changes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respective</a:t>
            </a:r>
            <a:r>
              <a:rPr lang="de-DE" dirty="0"/>
              <a:t> </a:t>
            </a:r>
            <a:r>
              <a:rPr lang="de-DE" dirty="0" err="1"/>
              <a:t>eukaryotic</a:t>
            </a:r>
            <a:r>
              <a:rPr lang="de-DE" dirty="0"/>
              <a:t> </a:t>
            </a:r>
            <a:r>
              <a:rPr lang="de-DE" dirty="0" err="1"/>
              <a:t>cells</a:t>
            </a:r>
            <a:r>
              <a:rPr lang="de-DE" dirty="0"/>
              <a:t>, </a:t>
            </a:r>
            <a:r>
              <a:rPr lang="de-DE" dirty="0" err="1"/>
              <a:t>given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left</a:t>
            </a:r>
            <a:r>
              <a:rPr lang="de-DE" dirty="0"/>
              <a:t>. </a:t>
            </a:r>
            <a:r>
              <a:rPr lang="de-DE" dirty="0" err="1"/>
              <a:t>Preparation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calculation</a:t>
            </a:r>
            <a:r>
              <a:rPr lang="de-DE" dirty="0"/>
              <a:t> </a:t>
            </a:r>
            <a:r>
              <a:rPr lang="de-DE" dirty="0" err="1"/>
              <a:t>procedures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. 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0" y="0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Fig. S4</a:t>
            </a:r>
          </a:p>
        </p:txBody>
      </p:sp>
    </p:spTree>
    <p:extLst>
      <p:ext uri="{BB962C8B-B14F-4D97-AF65-F5344CB8AC3E}">
        <p14:creationId xmlns:p14="http://schemas.microsoft.com/office/powerpoint/2010/main" val="3225454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9209964"/>
              </p:ext>
            </p:extLst>
          </p:nvPr>
        </p:nvGraphicFramePr>
        <p:xfrm>
          <a:off x="1440000" y="3203580"/>
          <a:ext cx="457200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750020"/>
              </p:ext>
            </p:extLst>
          </p:nvPr>
        </p:nvGraphicFramePr>
        <p:xfrm>
          <a:off x="6840000" y="3203580"/>
          <a:ext cx="457200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364763"/>
              </p:ext>
            </p:extLst>
          </p:nvPr>
        </p:nvGraphicFramePr>
        <p:xfrm>
          <a:off x="1440000" y="1186455"/>
          <a:ext cx="457200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1676418"/>
              </p:ext>
            </p:extLst>
          </p:nvPr>
        </p:nvGraphicFramePr>
        <p:xfrm>
          <a:off x="6840000" y="1186455"/>
          <a:ext cx="457200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feld 3"/>
          <p:cNvSpPr txBox="1"/>
          <p:nvPr/>
        </p:nvSpPr>
        <p:spPr>
          <a:xfrm>
            <a:off x="262800" y="1959255"/>
            <a:ext cx="9899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hTERT</a:t>
            </a:r>
            <a:r>
              <a:rPr lang="de-DE" sz="1200" b="1" dirty="0"/>
              <a:t>-TIGKs</a:t>
            </a:r>
          </a:p>
        </p:txBody>
      </p:sp>
      <p:sp>
        <p:nvSpPr>
          <p:cNvPr id="11" name="Textfeld 4"/>
          <p:cNvSpPr txBox="1"/>
          <p:nvPr/>
        </p:nvSpPr>
        <p:spPr>
          <a:xfrm>
            <a:off x="671400" y="1491255"/>
            <a:ext cx="335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C)</a:t>
            </a:r>
          </a:p>
        </p:txBody>
      </p:sp>
      <p:sp>
        <p:nvSpPr>
          <p:cNvPr id="12" name="Textfeld 5"/>
          <p:cNvSpPr txBox="1"/>
          <p:nvPr/>
        </p:nvSpPr>
        <p:spPr>
          <a:xfrm>
            <a:off x="262800" y="3976380"/>
            <a:ext cx="748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hPDL005</a:t>
            </a:r>
          </a:p>
        </p:txBody>
      </p:sp>
      <p:sp>
        <p:nvSpPr>
          <p:cNvPr id="13" name="Textfeld 6"/>
          <p:cNvSpPr txBox="1"/>
          <p:nvPr/>
        </p:nvSpPr>
        <p:spPr>
          <a:xfrm>
            <a:off x="671400" y="3508380"/>
            <a:ext cx="328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E)</a:t>
            </a:r>
          </a:p>
        </p:txBody>
      </p:sp>
      <p:sp>
        <p:nvSpPr>
          <p:cNvPr id="17" name="Textfeld 10"/>
          <p:cNvSpPr txBox="1"/>
          <p:nvPr/>
        </p:nvSpPr>
        <p:spPr>
          <a:xfrm>
            <a:off x="6215250" y="1319805"/>
            <a:ext cx="354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D)</a:t>
            </a:r>
          </a:p>
        </p:txBody>
      </p:sp>
      <p:sp>
        <p:nvSpPr>
          <p:cNvPr id="18" name="Textfeld 11"/>
          <p:cNvSpPr txBox="1"/>
          <p:nvPr/>
        </p:nvSpPr>
        <p:spPr>
          <a:xfrm rot="16200000">
            <a:off x="6022500" y="1964580"/>
            <a:ext cx="1366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mRNA</a:t>
            </a:r>
            <a:r>
              <a:rPr lang="de-DE" sz="1200" b="1" dirty="0"/>
              <a:t> </a:t>
            </a:r>
            <a:r>
              <a:rPr lang="de-DE" sz="1200" b="1" dirty="0" err="1"/>
              <a:t>fold</a:t>
            </a:r>
            <a:r>
              <a:rPr lang="de-DE" sz="1200" b="1" dirty="0"/>
              <a:t> </a:t>
            </a:r>
            <a:r>
              <a:rPr lang="de-DE" sz="1200" b="1" dirty="0" err="1"/>
              <a:t>change</a:t>
            </a:r>
            <a:endParaRPr lang="de-DE" sz="1200" b="1" dirty="0"/>
          </a:p>
        </p:txBody>
      </p:sp>
      <p:sp>
        <p:nvSpPr>
          <p:cNvPr id="19" name="Textfeld 12"/>
          <p:cNvSpPr txBox="1"/>
          <p:nvPr/>
        </p:nvSpPr>
        <p:spPr>
          <a:xfrm>
            <a:off x="6215250" y="3336930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F)</a:t>
            </a:r>
          </a:p>
        </p:txBody>
      </p:sp>
      <p:sp>
        <p:nvSpPr>
          <p:cNvPr id="20" name="Textfeld 13"/>
          <p:cNvSpPr txBox="1"/>
          <p:nvPr/>
        </p:nvSpPr>
        <p:spPr>
          <a:xfrm rot="16200000">
            <a:off x="6022500" y="3981705"/>
            <a:ext cx="1366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mRNA</a:t>
            </a:r>
            <a:r>
              <a:rPr lang="de-DE" sz="1200" b="1" dirty="0"/>
              <a:t> </a:t>
            </a:r>
            <a:r>
              <a:rPr lang="de-DE" sz="1200" b="1" dirty="0" err="1"/>
              <a:t>fold</a:t>
            </a:r>
            <a:r>
              <a:rPr lang="de-DE" sz="1200" b="1" dirty="0"/>
              <a:t> </a:t>
            </a:r>
            <a:r>
              <a:rPr lang="de-DE" sz="1200" b="1" dirty="0" err="1"/>
              <a:t>change</a:t>
            </a:r>
            <a:endParaRPr lang="de-DE" sz="1200" b="1" dirty="0"/>
          </a:p>
        </p:txBody>
      </p:sp>
      <p:sp>
        <p:nvSpPr>
          <p:cNvPr id="22" name="Rechteck 15"/>
          <p:cNvSpPr/>
          <p:nvPr/>
        </p:nvSpPr>
        <p:spPr>
          <a:xfrm>
            <a:off x="5531250" y="1319805"/>
            <a:ext cx="504000" cy="252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IL-6</a:t>
            </a:r>
          </a:p>
        </p:txBody>
      </p:sp>
      <p:sp>
        <p:nvSpPr>
          <p:cNvPr id="23" name="Rechteck 16"/>
          <p:cNvSpPr/>
          <p:nvPr/>
        </p:nvSpPr>
        <p:spPr>
          <a:xfrm>
            <a:off x="5531250" y="3336930"/>
            <a:ext cx="504000" cy="252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IL-6</a:t>
            </a:r>
          </a:p>
        </p:txBody>
      </p:sp>
      <p:sp>
        <p:nvSpPr>
          <p:cNvPr id="25" name="Rechteck 18"/>
          <p:cNvSpPr/>
          <p:nvPr/>
        </p:nvSpPr>
        <p:spPr>
          <a:xfrm>
            <a:off x="10895250" y="1319805"/>
            <a:ext cx="504000" cy="252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IL-8</a:t>
            </a:r>
          </a:p>
        </p:txBody>
      </p:sp>
      <p:sp>
        <p:nvSpPr>
          <p:cNvPr id="26" name="Rechteck 19"/>
          <p:cNvSpPr/>
          <p:nvPr/>
        </p:nvSpPr>
        <p:spPr>
          <a:xfrm>
            <a:off x="10895250" y="3336930"/>
            <a:ext cx="504000" cy="252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IL-8</a:t>
            </a:r>
          </a:p>
        </p:txBody>
      </p:sp>
      <p:sp>
        <p:nvSpPr>
          <p:cNvPr id="27" name="Textfeld 20"/>
          <p:cNvSpPr txBox="1"/>
          <p:nvPr/>
        </p:nvSpPr>
        <p:spPr>
          <a:xfrm rot="16200000">
            <a:off x="645075" y="1964580"/>
            <a:ext cx="1366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mRNA</a:t>
            </a:r>
            <a:r>
              <a:rPr lang="de-DE" sz="1200" b="1" dirty="0"/>
              <a:t> </a:t>
            </a:r>
            <a:r>
              <a:rPr lang="de-DE" sz="1200" b="1" dirty="0" err="1"/>
              <a:t>fold</a:t>
            </a:r>
            <a:r>
              <a:rPr lang="de-DE" sz="1200" b="1" dirty="0"/>
              <a:t> </a:t>
            </a:r>
            <a:r>
              <a:rPr lang="de-DE" sz="1200" b="1" dirty="0" err="1"/>
              <a:t>change</a:t>
            </a:r>
            <a:endParaRPr lang="de-DE" sz="1200" b="1" dirty="0"/>
          </a:p>
        </p:txBody>
      </p:sp>
      <p:sp>
        <p:nvSpPr>
          <p:cNvPr id="28" name="Textfeld 21"/>
          <p:cNvSpPr txBox="1"/>
          <p:nvPr/>
        </p:nvSpPr>
        <p:spPr>
          <a:xfrm rot="16200000">
            <a:off x="645075" y="3981705"/>
            <a:ext cx="1366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mRNA</a:t>
            </a:r>
            <a:r>
              <a:rPr lang="de-DE" sz="1200" b="1" dirty="0"/>
              <a:t> </a:t>
            </a:r>
            <a:r>
              <a:rPr lang="de-DE" sz="1200" b="1" dirty="0" err="1"/>
              <a:t>fold</a:t>
            </a:r>
            <a:r>
              <a:rPr lang="de-DE" sz="1200" b="1" dirty="0"/>
              <a:t> </a:t>
            </a:r>
            <a:r>
              <a:rPr lang="de-DE" sz="1200" b="1" dirty="0" err="1"/>
              <a:t>change</a:t>
            </a:r>
            <a:endParaRPr lang="de-DE" sz="1200" b="1" dirty="0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F0109CAB-58E2-46A5-936F-37BBC97A73A6}" type="slidenum">
              <a:rPr lang="en-US" b="1" smtClean="0">
                <a:solidFill>
                  <a:schemeClr val="tx1"/>
                </a:solidFill>
              </a:rPr>
              <a:pPr/>
              <a:t>12</a:t>
            </a:fld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520700" y="6172200"/>
            <a:ext cx="11671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Il-6 </a:t>
            </a:r>
            <a:r>
              <a:rPr lang="de-DE" dirty="0" err="1"/>
              <a:t>and</a:t>
            </a:r>
            <a:r>
              <a:rPr lang="de-DE" dirty="0"/>
              <a:t> IL-8 </a:t>
            </a:r>
            <a:r>
              <a:rPr lang="de-DE" dirty="0" err="1"/>
              <a:t>gene</a:t>
            </a:r>
            <a:r>
              <a:rPr lang="de-DE" dirty="0"/>
              <a:t> </a:t>
            </a:r>
            <a:r>
              <a:rPr lang="de-DE" dirty="0" err="1"/>
              <a:t>expression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supplementing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corresponding</a:t>
            </a:r>
            <a:r>
              <a:rPr lang="de-DE" dirty="0"/>
              <a:t> Fig.4. </a:t>
            </a:r>
            <a:r>
              <a:rPr lang="de-DE" dirty="0" err="1"/>
              <a:t>Shown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previous</a:t>
            </a:r>
            <a:r>
              <a:rPr lang="de-DE" dirty="0"/>
              <a:t> </a:t>
            </a:r>
            <a:r>
              <a:rPr lang="de-DE" dirty="0" err="1"/>
              <a:t>page</a:t>
            </a:r>
            <a:r>
              <a:rPr lang="de-DE" dirty="0"/>
              <a:t>. </a:t>
            </a:r>
            <a:r>
              <a:rPr lang="de-DE" dirty="0" err="1"/>
              <a:t>Here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in log10 </a:t>
            </a:r>
            <a:r>
              <a:rPr lang="de-DE" dirty="0" err="1"/>
              <a:t>scale</a:t>
            </a:r>
            <a:r>
              <a:rPr lang="de-DE" dirty="0"/>
              <a:t>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-1" y="5241999"/>
            <a:ext cx="12192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000" b="1" dirty="0"/>
              <a:t>1 = </a:t>
            </a:r>
            <a:r>
              <a:rPr lang="de-DE" sz="1000" b="1" i="1" dirty="0"/>
              <a:t>S. </a:t>
            </a:r>
            <a:r>
              <a:rPr lang="de-DE" sz="1000" b="1" i="1" dirty="0" err="1"/>
              <a:t>sanguinis</a:t>
            </a:r>
            <a:r>
              <a:rPr lang="de-DE" sz="1000" b="1" i="1" dirty="0"/>
              <a:t>; </a:t>
            </a:r>
            <a:r>
              <a:rPr lang="de-DE" sz="1000" b="1" dirty="0"/>
              <a:t>2 = </a:t>
            </a:r>
            <a:r>
              <a:rPr lang="de-DE" sz="1000" b="1" i="1" dirty="0"/>
              <a:t>C. </a:t>
            </a:r>
            <a:r>
              <a:rPr lang="de-DE" sz="1000" b="1" i="1" dirty="0" err="1"/>
              <a:t>durum</a:t>
            </a:r>
            <a:r>
              <a:rPr lang="de-DE" sz="1000" b="1" i="1" dirty="0"/>
              <a:t>;</a:t>
            </a:r>
            <a:r>
              <a:rPr lang="de-DE" sz="1000" b="1" dirty="0"/>
              <a:t> 3 = 2-species-mix: </a:t>
            </a:r>
            <a:r>
              <a:rPr lang="de-DE" sz="1000" b="1" i="1" dirty="0"/>
              <a:t>S. </a:t>
            </a:r>
            <a:r>
              <a:rPr lang="de-DE" sz="1000" b="1" i="1" dirty="0" err="1"/>
              <a:t>sanguinis</a:t>
            </a:r>
            <a:r>
              <a:rPr lang="de-DE" sz="1000" b="1" i="1" dirty="0"/>
              <a:t>/</a:t>
            </a:r>
            <a:r>
              <a:rPr lang="de-DE" sz="1000" b="1" i="1" dirty="0" err="1"/>
              <a:t>C.durum</a:t>
            </a:r>
            <a:r>
              <a:rPr lang="de-DE" sz="1000" b="1" i="1" dirty="0"/>
              <a:t>; </a:t>
            </a:r>
            <a:r>
              <a:rPr lang="de-DE" sz="1000" b="1" dirty="0"/>
              <a:t>4 = </a:t>
            </a:r>
            <a:r>
              <a:rPr lang="de-DE" sz="1000" b="1" i="1" dirty="0"/>
              <a:t>P. </a:t>
            </a:r>
            <a:r>
              <a:rPr lang="de-DE" sz="1000" b="1" i="1" dirty="0" err="1"/>
              <a:t>gingivalis</a:t>
            </a:r>
            <a:r>
              <a:rPr lang="de-DE" sz="1000" b="1" i="1" dirty="0"/>
              <a:t>;</a:t>
            </a:r>
            <a:r>
              <a:rPr lang="de-DE" sz="1000" b="1" dirty="0"/>
              <a:t> 5 = 2-species-mix: </a:t>
            </a:r>
            <a:r>
              <a:rPr lang="de-DE" sz="1000" b="1" i="1" dirty="0"/>
              <a:t>S. </a:t>
            </a:r>
            <a:r>
              <a:rPr lang="de-DE" sz="1000" b="1" i="1" dirty="0" err="1"/>
              <a:t>sanguinis</a:t>
            </a:r>
            <a:r>
              <a:rPr lang="de-DE" sz="1000" b="1" i="1" dirty="0"/>
              <a:t>/P. </a:t>
            </a:r>
            <a:r>
              <a:rPr lang="de-DE" sz="1000" b="1" i="1" dirty="0" err="1"/>
              <a:t>gingivalis</a:t>
            </a:r>
            <a:r>
              <a:rPr lang="de-DE" sz="1000" b="1" i="1" dirty="0"/>
              <a:t>; </a:t>
            </a:r>
            <a:r>
              <a:rPr lang="de-DE" sz="1000" b="1" dirty="0"/>
              <a:t>6 = 3-species-mix: </a:t>
            </a:r>
            <a:r>
              <a:rPr lang="de-DE" sz="1000" b="1" i="1" dirty="0"/>
              <a:t>S. </a:t>
            </a:r>
            <a:r>
              <a:rPr lang="de-DE" sz="1000" b="1" i="1" dirty="0" err="1"/>
              <a:t>sanguinis</a:t>
            </a:r>
            <a:r>
              <a:rPr lang="de-DE" sz="1000" b="1" i="1" dirty="0"/>
              <a:t>/C. </a:t>
            </a:r>
            <a:r>
              <a:rPr lang="de-DE" sz="1000" b="1" i="1" dirty="0" err="1"/>
              <a:t>durum</a:t>
            </a:r>
            <a:r>
              <a:rPr lang="de-DE" sz="1000" b="1" i="1" dirty="0"/>
              <a:t>/P. </a:t>
            </a:r>
            <a:r>
              <a:rPr lang="de-DE" sz="1000" b="1" i="1" dirty="0" err="1"/>
              <a:t>gingivalis</a:t>
            </a:r>
            <a:r>
              <a:rPr lang="de-DE" sz="1000" b="1" i="1" dirty="0"/>
              <a:t>; 7</a:t>
            </a:r>
            <a:r>
              <a:rPr lang="de-DE" sz="1000" b="1" dirty="0"/>
              <a:t> = </a:t>
            </a:r>
            <a:r>
              <a:rPr lang="de-DE" sz="1000" b="1" dirty="0" err="1"/>
              <a:t>Spacer</a:t>
            </a:r>
            <a:r>
              <a:rPr lang="de-DE" sz="1000" b="1" dirty="0"/>
              <a:t>; 8 = LPS (</a:t>
            </a:r>
            <a:r>
              <a:rPr lang="de-DE" sz="1000" b="1" i="1" dirty="0"/>
              <a:t>P. </a:t>
            </a:r>
            <a:r>
              <a:rPr lang="de-DE" sz="1000" b="1" i="1" dirty="0" err="1"/>
              <a:t>gingivalis</a:t>
            </a:r>
            <a:r>
              <a:rPr lang="de-DE" sz="1000" b="1" dirty="0"/>
              <a:t>, 1 µg/ml); 9 = </a:t>
            </a:r>
            <a:r>
              <a:rPr lang="de-DE" sz="1000" b="1" i="1" dirty="0"/>
              <a:t>E. coli</a:t>
            </a:r>
            <a:r>
              <a:rPr lang="de-DE" sz="1000" b="1" dirty="0"/>
              <a:t> </a:t>
            </a:r>
            <a:r>
              <a:rPr lang="de-DE" sz="1000" b="1" dirty="0" err="1"/>
              <a:t>lysate</a:t>
            </a:r>
            <a:r>
              <a:rPr lang="de-DE" sz="1000" b="1" dirty="0"/>
              <a:t>; 10 = PMA 5mg/ml</a:t>
            </a:r>
          </a:p>
        </p:txBody>
      </p:sp>
    </p:spTree>
    <p:extLst>
      <p:ext uri="{BB962C8B-B14F-4D97-AF65-F5344CB8AC3E}">
        <p14:creationId xmlns:p14="http://schemas.microsoft.com/office/powerpoint/2010/main" val="3225454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F0109CAB-58E2-46A5-936F-37BBC97A73A6}" type="slidenum">
              <a:rPr lang="en-US" b="1" smtClean="0">
                <a:solidFill>
                  <a:schemeClr val="tx1"/>
                </a:solidFill>
              </a:rPr>
              <a:pPr/>
              <a:t>13</a:t>
            </a:fld>
            <a:endParaRPr lang="en-US" b="1">
              <a:solidFill>
                <a:schemeClr val="tx1"/>
              </a:solidFill>
            </a:endParaRP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853400"/>
              </p:ext>
            </p:extLst>
          </p:nvPr>
        </p:nvGraphicFramePr>
        <p:xfrm>
          <a:off x="342900" y="637646"/>
          <a:ext cx="4864099" cy="4381500"/>
        </p:xfrm>
        <a:graphic>
          <a:graphicData uri="http://schemas.openxmlformats.org/drawingml/2006/table">
            <a:tbl>
              <a:tblPr/>
              <a:tblGrid>
                <a:gridCol w="9860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7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77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77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77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77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77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771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04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4361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gene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: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periBP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pg/µl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0,00005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 run 20180201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5,79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9,77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 run 20180202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23,93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31,19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35,49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 run 20180206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26,78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29,07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Stabw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gene: spxB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pg/µl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0,00005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 run 20180201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16,59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29,14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 run 20180202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18,89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21,45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 run 20180206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21,10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27,99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14,95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20,77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29,15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29,74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Stabw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0,73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gene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: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hmuY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pg/µl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0,00005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 run 20180201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3,95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29,51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32,09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 run 20180202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29,77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31,93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 run 20180206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4,63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29,93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30,89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29,73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31,63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Stabw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graphicFrame>
        <p:nvGraphicFramePr>
          <p:cNvPr id="6" name="Chart 1"/>
          <p:cNvGraphicFramePr>
            <a:graphicFrameLocks/>
          </p:cNvGraphicFramePr>
          <p:nvPr/>
        </p:nvGraphicFramePr>
        <p:xfrm>
          <a:off x="6896099" y="0"/>
          <a:ext cx="4680000" cy="223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2"/>
          <p:cNvGraphicFramePr>
            <a:graphicFrameLocks/>
          </p:cNvGraphicFramePr>
          <p:nvPr/>
        </p:nvGraphicFramePr>
        <p:xfrm>
          <a:off x="6883400" y="2286000"/>
          <a:ext cx="4680000" cy="223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3"/>
          <p:cNvGraphicFramePr>
            <a:graphicFrameLocks/>
          </p:cNvGraphicFramePr>
          <p:nvPr/>
        </p:nvGraphicFramePr>
        <p:xfrm>
          <a:off x="6896100" y="4626000"/>
          <a:ext cx="4680000" cy="223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6096000" y="723900"/>
            <a:ext cx="7889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err="1"/>
              <a:t>periBP</a:t>
            </a:r>
            <a:endParaRPr lang="de-DE" i="1" dirty="0"/>
          </a:p>
          <a:p>
            <a:r>
              <a:rPr lang="de-DE" sz="1000" dirty="0"/>
              <a:t>(</a:t>
            </a:r>
            <a:r>
              <a:rPr lang="de-DE" sz="1000" i="1" dirty="0"/>
              <a:t>C. </a:t>
            </a:r>
            <a:r>
              <a:rPr lang="de-DE" sz="1000" i="1" dirty="0" err="1"/>
              <a:t>durum</a:t>
            </a:r>
            <a:r>
              <a:rPr lang="de-DE" sz="1000" dirty="0"/>
              <a:t>)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5953397" y="2963740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err="1"/>
              <a:t>spxB</a:t>
            </a:r>
            <a:endParaRPr lang="de-DE" i="1" dirty="0"/>
          </a:p>
          <a:p>
            <a:r>
              <a:rPr lang="de-DE" sz="1000" dirty="0"/>
              <a:t>(</a:t>
            </a:r>
            <a:r>
              <a:rPr lang="de-DE" sz="1000" i="1" dirty="0"/>
              <a:t>S. </a:t>
            </a:r>
            <a:r>
              <a:rPr lang="de-DE" sz="1000" i="1" dirty="0" err="1"/>
              <a:t>sanguinis</a:t>
            </a:r>
            <a:r>
              <a:rPr lang="de-DE" sz="1000" dirty="0"/>
              <a:t>)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942177" y="5238750"/>
            <a:ext cx="873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err="1"/>
              <a:t>hmuY</a:t>
            </a:r>
            <a:endParaRPr lang="de-DE" i="1" dirty="0"/>
          </a:p>
          <a:p>
            <a:r>
              <a:rPr lang="de-DE" sz="1000" dirty="0"/>
              <a:t>(</a:t>
            </a:r>
            <a:r>
              <a:rPr lang="de-DE" sz="1000" i="1" dirty="0"/>
              <a:t>P. gingivalis</a:t>
            </a:r>
            <a:r>
              <a:rPr lang="de-DE" sz="1000" dirty="0"/>
              <a:t>)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-1" y="5238750"/>
            <a:ext cx="58608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Standard </a:t>
            </a:r>
            <a:r>
              <a:rPr lang="de-DE" sz="1600" dirty="0" err="1"/>
              <a:t>curves</a:t>
            </a:r>
            <a:r>
              <a:rPr lang="de-DE" sz="1600" dirty="0"/>
              <a:t> </a:t>
            </a:r>
            <a:r>
              <a:rPr lang="de-DE" sz="1600" dirty="0" err="1"/>
              <a:t>were</a:t>
            </a:r>
            <a:r>
              <a:rPr lang="de-DE" sz="1600" dirty="0"/>
              <a:t> </a:t>
            </a:r>
            <a:r>
              <a:rPr lang="de-DE" sz="1600" dirty="0" err="1"/>
              <a:t>generated</a:t>
            </a:r>
            <a:r>
              <a:rPr lang="de-DE" sz="1600" dirty="0"/>
              <a:t> </a:t>
            </a:r>
            <a:r>
              <a:rPr lang="de-DE" sz="1600" dirty="0" err="1"/>
              <a:t>based</a:t>
            </a:r>
            <a:r>
              <a:rPr lang="de-DE" sz="1600" dirty="0"/>
              <a:t> on </a:t>
            </a:r>
            <a:r>
              <a:rPr lang="de-DE" sz="1600" dirty="0" err="1"/>
              <a:t>known</a:t>
            </a:r>
            <a:r>
              <a:rPr lang="de-DE" sz="1600" dirty="0"/>
              <a:t> </a:t>
            </a:r>
            <a:r>
              <a:rPr lang="de-DE" sz="1600" dirty="0" err="1"/>
              <a:t>amounts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DNA (</a:t>
            </a:r>
            <a:r>
              <a:rPr lang="de-DE" sz="1600" dirty="0" err="1"/>
              <a:t>pg</a:t>
            </a:r>
            <a:r>
              <a:rPr lang="de-DE" sz="1600" dirty="0"/>
              <a:t>)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corrsponding</a:t>
            </a:r>
            <a:r>
              <a:rPr lang="de-DE" sz="1600" dirty="0"/>
              <a:t> </a:t>
            </a:r>
            <a:r>
              <a:rPr lang="de-DE" sz="1600" dirty="0" err="1"/>
              <a:t>group-specific</a:t>
            </a:r>
            <a:r>
              <a:rPr lang="de-DE" sz="1600" dirty="0"/>
              <a:t> </a:t>
            </a:r>
            <a:r>
              <a:rPr lang="de-DE" sz="1600" dirty="0" err="1"/>
              <a:t>gene</a:t>
            </a:r>
            <a:r>
              <a:rPr lang="de-DE" sz="1600" dirty="0"/>
              <a:t> </a:t>
            </a:r>
            <a:r>
              <a:rPr lang="de-DE" sz="1600" dirty="0" err="1"/>
              <a:t>with</a:t>
            </a:r>
            <a:r>
              <a:rPr lang="de-DE" sz="1600" dirty="0"/>
              <a:t> </a:t>
            </a:r>
            <a:r>
              <a:rPr lang="de-DE" sz="1600" dirty="0" err="1"/>
              <a:t>species</a:t>
            </a:r>
            <a:r>
              <a:rPr lang="de-DE" sz="1600" dirty="0"/>
              <a:t> </a:t>
            </a:r>
            <a:r>
              <a:rPr lang="de-DE" sz="1600" dirty="0" err="1"/>
              <a:t>specific</a:t>
            </a:r>
            <a:r>
              <a:rPr lang="de-DE" sz="1600" dirty="0"/>
              <a:t> </a:t>
            </a:r>
            <a:r>
              <a:rPr lang="de-DE" sz="1600" dirty="0" err="1"/>
              <a:t>primers</a:t>
            </a:r>
            <a:r>
              <a:rPr lang="de-DE" sz="1600" dirty="0"/>
              <a:t>. Primer design </a:t>
            </a:r>
            <a:r>
              <a:rPr lang="de-DE" sz="1600" dirty="0" err="1"/>
              <a:t>and</a:t>
            </a:r>
            <a:r>
              <a:rPr lang="de-DE" sz="1600" dirty="0"/>
              <a:t> </a:t>
            </a:r>
            <a:r>
              <a:rPr lang="de-DE" sz="1600" dirty="0" err="1"/>
              <a:t>procedures</a:t>
            </a:r>
            <a:r>
              <a:rPr lang="de-DE" sz="1600" dirty="0"/>
              <a:t> </a:t>
            </a:r>
            <a:r>
              <a:rPr lang="de-DE" sz="1600" dirty="0" err="1"/>
              <a:t>are</a:t>
            </a:r>
            <a:r>
              <a:rPr lang="de-DE" sz="1600" dirty="0"/>
              <a:t> </a:t>
            </a:r>
            <a:r>
              <a:rPr lang="de-DE" sz="1600" dirty="0" err="1"/>
              <a:t>described</a:t>
            </a:r>
            <a:r>
              <a:rPr lang="de-DE" sz="1600" dirty="0"/>
              <a:t> in </a:t>
            </a:r>
            <a:r>
              <a:rPr lang="de-DE" sz="1600" dirty="0" err="1"/>
              <a:t>detail</a:t>
            </a:r>
            <a:r>
              <a:rPr lang="de-DE" sz="1600" dirty="0"/>
              <a:t> in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main</a:t>
            </a:r>
            <a:r>
              <a:rPr lang="de-DE" sz="1600" dirty="0"/>
              <a:t> </a:t>
            </a:r>
            <a:r>
              <a:rPr lang="de-DE" sz="1600" dirty="0" err="1"/>
              <a:t>text</a:t>
            </a:r>
            <a:r>
              <a:rPr lang="de-DE" sz="1600" dirty="0"/>
              <a:t>. CT-</a:t>
            </a:r>
            <a:r>
              <a:rPr lang="de-DE" sz="1600" dirty="0" err="1"/>
              <a:t>values</a:t>
            </a:r>
            <a:r>
              <a:rPr lang="de-DE" sz="1600" dirty="0"/>
              <a:t> </a:t>
            </a:r>
            <a:r>
              <a:rPr lang="de-DE" sz="1600" dirty="0" err="1"/>
              <a:t>are</a:t>
            </a:r>
            <a:r>
              <a:rPr lang="de-DE" sz="1600" dirty="0"/>
              <a:t> </a:t>
            </a:r>
            <a:r>
              <a:rPr lang="de-DE" sz="1600" dirty="0" err="1"/>
              <a:t>given</a:t>
            </a:r>
            <a:r>
              <a:rPr lang="de-DE" sz="1600" dirty="0"/>
              <a:t> in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table</a:t>
            </a:r>
            <a:r>
              <a:rPr lang="de-DE" sz="1600" dirty="0"/>
              <a:t>. The </a:t>
            </a:r>
            <a:r>
              <a:rPr lang="de-DE" sz="1600" dirty="0" err="1"/>
              <a:t>corresponding</a:t>
            </a:r>
            <a:r>
              <a:rPr lang="de-DE" sz="1600" dirty="0"/>
              <a:t> </a:t>
            </a:r>
            <a:r>
              <a:rPr lang="de-DE" sz="1600" dirty="0" err="1"/>
              <a:t>standard</a:t>
            </a:r>
            <a:r>
              <a:rPr lang="de-DE" sz="1600" dirty="0"/>
              <a:t> </a:t>
            </a:r>
            <a:r>
              <a:rPr lang="de-DE" sz="1600" dirty="0" err="1"/>
              <a:t>curves</a:t>
            </a:r>
            <a:r>
              <a:rPr lang="de-DE" sz="1600" dirty="0"/>
              <a:t> </a:t>
            </a:r>
            <a:r>
              <a:rPr lang="de-DE" sz="1600" dirty="0" err="1"/>
              <a:t>are</a:t>
            </a:r>
            <a:r>
              <a:rPr lang="de-DE" sz="1600" dirty="0"/>
              <a:t> </a:t>
            </a:r>
            <a:r>
              <a:rPr lang="de-DE" sz="1600" dirty="0" err="1"/>
              <a:t>shown</a:t>
            </a:r>
            <a:r>
              <a:rPr lang="de-DE" sz="1600" dirty="0"/>
              <a:t> on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right</a:t>
            </a:r>
            <a:r>
              <a:rPr lang="de-DE" sz="1600" dirty="0"/>
              <a:t>. The </a:t>
            </a:r>
            <a:r>
              <a:rPr lang="de-DE" sz="1600" dirty="0" err="1"/>
              <a:t>respecive</a:t>
            </a:r>
            <a:r>
              <a:rPr lang="de-DE" sz="1600" dirty="0"/>
              <a:t> </a:t>
            </a:r>
            <a:r>
              <a:rPr lang="de-DE" sz="1600" dirty="0" err="1"/>
              <a:t>species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</a:t>
            </a:r>
            <a:r>
              <a:rPr lang="de-DE" sz="1600" dirty="0" err="1"/>
              <a:t>displayed</a:t>
            </a:r>
            <a:r>
              <a:rPr lang="de-DE" sz="1600" dirty="0"/>
              <a:t> </a:t>
            </a:r>
            <a:r>
              <a:rPr lang="de-DE" sz="1600" dirty="0" err="1"/>
              <a:t>below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corresponding</a:t>
            </a:r>
            <a:r>
              <a:rPr lang="de-DE" sz="1600" dirty="0"/>
              <a:t> </a:t>
            </a:r>
            <a:r>
              <a:rPr lang="de-DE" sz="1600" dirty="0" err="1"/>
              <a:t>gene</a:t>
            </a:r>
            <a:r>
              <a:rPr lang="de-DE" sz="1600" dirty="0"/>
              <a:t> </a:t>
            </a:r>
            <a:r>
              <a:rPr lang="de-DE" sz="1600" dirty="0" err="1"/>
              <a:t>name</a:t>
            </a:r>
            <a:r>
              <a:rPr lang="de-DE" sz="1600" dirty="0"/>
              <a:t>.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0" y="0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Fig. </a:t>
            </a:r>
            <a:r>
              <a:rPr lang="de-DE"/>
              <a:t>S5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13393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F0109CAB-58E2-46A5-936F-37BBC97A73A6}" type="slidenum">
              <a:rPr lang="en-US" b="1" smtClean="0">
                <a:solidFill>
                  <a:schemeClr val="tx1"/>
                </a:solidFill>
              </a:rPr>
              <a:pPr/>
              <a:t>14</a:t>
            </a:fld>
            <a:endParaRPr lang="en-US" b="1">
              <a:solidFill>
                <a:schemeClr val="tx1"/>
              </a:solidFill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116297" y="1252009"/>
          <a:ext cx="5549898" cy="2524125"/>
        </p:xfrm>
        <a:graphic>
          <a:graphicData uri="http://schemas.openxmlformats.org/drawingml/2006/table">
            <a:tbl>
              <a:tblPr/>
              <a:tblGrid>
                <a:gridCol w="7455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75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3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55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75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803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55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1754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81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periBP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spxB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hmuy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µg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number of molecules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µg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number of molecules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µg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number of molecules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3,08E+11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3,05E+11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3,04E+11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1,54E+09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1,53E+09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1,52E+09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1,54E+08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1,53E+08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1,52E+08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1,54E+07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1,53E+07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1,52E+07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1,54E+06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1,53E+06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1,52E+06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1,54E+05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1,53E+05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1,52E+05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1,54E+04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1,53E+04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1,52E+04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1,54E+03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1,53E+03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1,52E+03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1,54E+02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1,53E+02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1,52E+02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1,54E+01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1,53E+01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5,00E-11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1,52E+01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7" name="Chart 4"/>
          <p:cNvGraphicFramePr>
            <a:graphicFrameLocks/>
          </p:cNvGraphicFramePr>
          <p:nvPr/>
        </p:nvGraphicFramePr>
        <p:xfrm>
          <a:off x="6051494" y="0"/>
          <a:ext cx="5760000" cy="223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5"/>
          <p:cNvGraphicFramePr>
            <a:graphicFrameLocks/>
          </p:cNvGraphicFramePr>
          <p:nvPr/>
        </p:nvGraphicFramePr>
        <p:xfrm>
          <a:off x="6060203" y="2278107"/>
          <a:ext cx="5760000" cy="223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6"/>
          <p:cNvGraphicFramePr>
            <a:graphicFrameLocks/>
          </p:cNvGraphicFramePr>
          <p:nvPr/>
        </p:nvGraphicFramePr>
        <p:xfrm>
          <a:off x="6092588" y="4626000"/>
          <a:ext cx="5760000" cy="223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0" y="4376601"/>
            <a:ext cx="58608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Shown</a:t>
            </a:r>
            <a:r>
              <a:rPr lang="de-DE" sz="1600" dirty="0"/>
              <a:t> </a:t>
            </a:r>
            <a:r>
              <a:rPr lang="de-DE" sz="1600" dirty="0" err="1"/>
              <a:t>are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same </a:t>
            </a:r>
            <a:r>
              <a:rPr lang="de-DE" sz="1600" dirty="0" err="1"/>
              <a:t>standard</a:t>
            </a:r>
            <a:r>
              <a:rPr lang="de-DE" sz="1600" dirty="0"/>
              <a:t> </a:t>
            </a:r>
            <a:r>
              <a:rPr lang="de-DE" sz="1600" dirty="0" err="1"/>
              <a:t>curves</a:t>
            </a:r>
            <a:r>
              <a:rPr lang="de-DE" sz="1600" dirty="0"/>
              <a:t> </a:t>
            </a:r>
            <a:r>
              <a:rPr lang="de-DE" sz="1600" dirty="0" err="1"/>
              <a:t>as</a:t>
            </a:r>
            <a:r>
              <a:rPr lang="de-DE" sz="1600" dirty="0"/>
              <a:t> </a:t>
            </a:r>
            <a:r>
              <a:rPr lang="de-DE" sz="1600" dirty="0" err="1"/>
              <a:t>before</a:t>
            </a:r>
            <a:r>
              <a:rPr lang="de-DE" sz="1600" dirty="0"/>
              <a:t> but </a:t>
            </a:r>
            <a:r>
              <a:rPr lang="de-DE" sz="1600" dirty="0" err="1"/>
              <a:t>here</a:t>
            </a:r>
            <a:r>
              <a:rPr lang="de-DE" sz="1600" dirty="0"/>
              <a:t> on </a:t>
            </a:r>
            <a:r>
              <a:rPr lang="de-DE" sz="1600" dirty="0" err="1"/>
              <a:t>base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calculated</a:t>
            </a:r>
            <a:r>
              <a:rPr lang="de-DE" sz="1600" dirty="0"/>
              <a:t> </a:t>
            </a:r>
            <a:r>
              <a:rPr lang="de-DE" sz="1600" dirty="0" err="1"/>
              <a:t>number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molecules</a:t>
            </a:r>
            <a:r>
              <a:rPr lang="de-DE" sz="1600" dirty="0"/>
              <a:t> </a:t>
            </a:r>
            <a:r>
              <a:rPr lang="de-DE" sz="1600" dirty="0" err="1"/>
              <a:t>corresponding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used</a:t>
            </a:r>
            <a:r>
              <a:rPr lang="de-DE" sz="1600" dirty="0"/>
              <a:t> </a:t>
            </a:r>
            <a:r>
              <a:rPr lang="de-DE" sz="1600" dirty="0" err="1"/>
              <a:t>amount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DNA (</a:t>
            </a:r>
            <a:r>
              <a:rPr lang="de-DE" sz="1600" dirty="0" err="1"/>
              <a:t>mass</a:t>
            </a:r>
            <a:r>
              <a:rPr lang="de-DE" sz="1600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161339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12"/>
          <p:cNvSpPr txBox="1"/>
          <p:nvPr/>
        </p:nvSpPr>
        <p:spPr>
          <a:xfrm>
            <a:off x="39497" y="34825"/>
            <a:ext cx="1121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Fig. S1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8" name="Google Shape;548;p12"/>
          <p:cNvSpPr txBox="1"/>
          <p:nvPr/>
        </p:nvSpPr>
        <p:spPr>
          <a:xfrm>
            <a:off x="39497" y="481092"/>
            <a:ext cx="502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A)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276408" y="481092"/>
            <a:ext cx="5764330" cy="4298849"/>
            <a:chOff x="5964440" y="879025"/>
            <a:chExt cx="5764330" cy="4298849"/>
          </a:xfrm>
        </p:grpSpPr>
        <p:graphicFrame>
          <p:nvGraphicFramePr>
            <p:cNvPr id="538" name="Google Shape;538;p12"/>
            <p:cNvGraphicFramePr/>
            <p:nvPr/>
          </p:nvGraphicFramePr>
          <p:xfrm>
            <a:off x="6241217" y="1050212"/>
            <a:ext cx="5487553" cy="41276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549" name="Google Shape;549;p12"/>
            <p:cNvSpPr txBox="1"/>
            <p:nvPr/>
          </p:nvSpPr>
          <p:spPr>
            <a:xfrm>
              <a:off x="5964440" y="879025"/>
              <a:ext cx="635700" cy="3385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600" b="1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B)</a:t>
              </a:r>
              <a:endParaRPr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" name="Google Shape;551;p12"/>
            <p:cNvSpPr txBox="1"/>
            <p:nvPr/>
          </p:nvSpPr>
          <p:spPr>
            <a:xfrm rot="-5400000">
              <a:off x="4467010" y="3250926"/>
              <a:ext cx="3302597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mRNA fold change </a:t>
              </a:r>
              <a:endParaRPr sz="14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</p:grpSp>
      <p:graphicFrame>
        <p:nvGraphicFramePr>
          <p:cNvPr id="537" name="Google Shape;537;p12"/>
          <p:cNvGraphicFramePr/>
          <p:nvPr/>
        </p:nvGraphicFramePr>
        <p:xfrm>
          <a:off x="365476" y="650349"/>
          <a:ext cx="5022300" cy="3848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39" name="Google Shape;539;p12"/>
          <p:cNvSpPr txBox="1"/>
          <p:nvPr/>
        </p:nvSpPr>
        <p:spPr>
          <a:xfrm rot="18327168">
            <a:off x="852155" y="4460843"/>
            <a:ext cx="60231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1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JJ1</a:t>
            </a:r>
            <a:endParaRPr sz="12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540" name="Google Shape;540;p12"/>
          <p:cNvSpPr txBox="1"/>
          <p:nvPr/>
        </p:nvSpPr>
        <p:spPr>
          <a:xfrm rot="18327168">
            <a:off x="1762211" y="4487604"/>
            <a:ext cx="668025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1" i="1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P. g</a:t>
            </a:r>
            <a:endParaRPr sz="1200" b="0" i="1" u="none" strike="noStrike" cap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541" name="Google Shape;541;p12"/>
          <p:cNvSpPr txBox="1"/>
          <p:nvPr/>
        </p:nvSpPr>
        <p:spPr>
          <a:xfrm rot="18327168">
            <a:off x="2430801" y="4631623"/>
            <a:ext cx="1021621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1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</a:t>
            </a:r>
            <a:r>
              <a:rPr lang="en-US" sz="1200" b="1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pacer</a:t>
            </a:r>
            <a:endParaRPr sz="12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542" name="Google Shape;542;p12"/>
          <p:cNvSpPr txBox="1"/>
          <p:nvPr/>
        </p:nvSpPr>
        <p:spPr>
          <a:xfrm rot="18327168">
            <a:off x="3081359" y="4742987"/>
            <a:ext cx="135472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1" i="1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E. coli </a:t>
            </a:r>
            <a:r>
              <a:rPr lang="en-US" sz="1200" b="1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lysate</a:t>
            </a:r>
            <a:endParaRPr sz="12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550" name="Google Shape;550;p12"/>
          <p:cNvSpPr txBox="1"/>
          <p:nvPr/>
        </p:nvSpPr>
        <p:spPr>
          <a:xfrm rot="16200000">
            <a:off x="-1169304" y="2727883"/>
            <a:ext cx="301214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mRNA fold change </a:t>
            </a:r>
            <a:endParaRPr sz="14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17" name="Right Bracket 16"/>
          <p:cNvSpPr/>
          <p:nvPr/>
        </p:nvSpPr>
        <p:spPr>
          <a:xfrm rot="16200000">
            <a:off x="4104468" y="1437289"/>
            <a:ext cx="60169" cy="238209"/>
          </a:xfrm>
          <a:prstGeom prst="rightBracket">
            <a:avLst>
              <a:gd name="adj" fmla="val 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Google Shape;539;p12"/>
          <p:cNvSpPr txBox="1"/>
          <p:nvPr/>
        </p:nvSpPr>
        <p:spPr>
          <a:xfrm rot="18327168">
            <a:off x="7143699" y="4723649"/>
            <a:ext cx="60231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1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JJ1</a:t>
            </a:r>
            <a:endParaRPr sz="12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21" name="Google Shape;540;p12"/>
          <p:cNvSpPr txBox="1"/>
          <p:nvPr/>
        </p:nvSpPr>
        <p:spPr>
          <a:xfrm rot="18327168">
            <a:off x="8150575" y="4750410"/>
            <a:ext cx="668025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1" i="1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P. g</a:t>
            </a:r>
            <a:endParaRPr sz="1200" b="0" i="1" u="none" strike="noStrike" cap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22" name="Google Shape;541;p12"/>
          <p:cNvSpPr txBox="1"/>
          <p:nvPr/>
        </p:nvSpPr>
        <p:spPr>
          <a:xfrm rot="18327168">
            <a:off x="8937499" y="4894429"/>
            <a:ext cx="1021621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1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</a:t>
            </a:r>
            <a:r>
              <a:rPr lang="en-US" sz="1200" b="1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pacer</a:t>
            </a:r>
            <a:endParaRPr sz="12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23" name="Google Shape;542;p12"/>
          <p:cNvSpPr txBox="1"/>
          <p:nvPr/>
        </p:nvSpPr>
        <p:spPr>
          <a:xfrm rot="18327168">
            <a:off x="9727908" y="5005793"/>
            <a:ext cx="135472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1" i="1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E. coli </a:t>
            </a:r>
            <a:r>
              <a:rPr lang="en-US" sz="1200" b="1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lysate</a:t>
            </a:r>
            <a:endParaRPr sz="12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426B432-E7DA-CB4F-AB2A-E45956F85386}"/>
              </a:ext>
            </a:extLst>
          </p:cNvPr>
          <p:cNvSpPr/>
          <p:nvPr/>
        </p:nvSpPr>
        <p:spPr>
          <a:xfrm>
            <a:off x="254299" y="5502438"/>
            <a:ext cx="118578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Figure S1: Comparison of IL-6 and IL-8 gene expression in hTERT-TIGKs after 6 h and 24 h biofilm challenge. Only </a:t>
            </a:r>
            <a:r>
              <a:rPr lang="en-US" i="1" dirty="0">
                <a:latin typeface="Arial" panose="020B0604020202020204" pitchFamily="34" charset="0"/>
                <a:ea typeface="Times New Roman" panose="02020603050405020304" pitchFamily="18" charset="0"/>
              </a:rPr>
              <a:t>C. durum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and </a:t>
            </a:r>
            <a:r>
              <a:rPr lang="en-US" i="1" dirty="0">
                <a:latin typeface="Arial" panose="020B0604020202020204" pitchFamily="34" charset="0"/>
                <a:ea typeface="Times New Roman" panose="02020603050405020304" pitchFamily="18" charset="0"/>
              </a:rPr>
              <a:t>P. gingivalis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were assayed as </a:t>
            </a:r>
            <a:r>
              <a:rPr lang="en-US" i="1" dirty="0">
                <a:latin typeface="Arial" panose="020B0604020202020204" pitchFamily="34" charset="0"/>
                <a:ea typeface="Times New Roman" panose="02020603050405020304" pitchFamily="18" charset="0"/>
              </a:rPr>
              <a:t>S. sanguinis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cells would overgrow by 24 h, resulting in hTERT-TIGKs cell death. Data represent the averages and standard deviations of at least 3 biological replicates.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10"/>
          <p:cNvSpPr txBox="1"/>
          <p:nvPr/>
        </p:nvSpPr>
        <p:spPr>
          <a:xfrm>
            <a:off x="83674" y="110525"/>
            <a:ext cx="1033926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Fig. S2</a:t>
            </a:r>
            <a:endParaRPr sz="16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4" name="Google Shape;504;p10"/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1586" b="1771"/>
          <a:stretch/>
        </p:blipFill>
        <p:spPr>
          <a:xfrm>
            <a:off x="6606863" y="1054249"/>
            <a:ext cx="4946300" cy="2614109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10"/>
          <p:cNvSpPr txBox="1"/>
          <p:nvPr/>
        </p:nvSpPr>
        <p:spPr>
          <a:xfrm>
            <a:off x="83674" y="1022275"/>
            <a:ext cx="44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A)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6" name="Google Shape;506;p10"/>
          <p:cNvSpPr txBox="1"/>
          <p:nvPr/>
        </p:nvSpPr>
        <p:spPr>
          <a:xfrm>
            <a:off x="6165064" y="1070647"/>
            <a:ext cx="569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B)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15" name="Google Shape;515;p10"/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1538" b="4778"/>
          <a:stretch/>
        </p:blipFill>
        <p:spPr>
          <a:xfrm>
            <a:off x="470175" y="1043493"/>
            <a:ext cx="5016374" cy="2624866"/>
          </a:xfrm>
          <a:prstGeom prst="rect">
            <a:avLst/>
          </a:prstGeom>
          <a:noFill/>
          <a:ln>
            <a:noFill/>
          </a:ln>
        </p:spPr>
      </p:pic>
      <p:sp>
        <p:nvSpPr>
          <p:cNvPr id="516" name="Google Shape;516;p10"/>
          <p:cNvSpPr txBox="1"/>
          <p:nvPr/>
        </p:nvSpPr>
        <p:spPr>
          <a:xfrm>
            <a:off x="4576911" y="1255447"/>
            <a:ext cx="651000" cy="3078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IL-1β</a:t>
            </a:r>
            <a:endParaRPr sz="14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10"/>
          <p:cNvSpPr txBox="1"/>
          <p:nvPr/>
        </p:nvSpPr>
        <p:spPr>
          <a:xfrm>
            <a:off x="1861962" y="1601113"/>
            <a:ext cx="3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10"/>
          <p:cNvSpPr txBox="1"/>
          <p:nvPr/>
        </p:nvSpPr>
        <p:spPr>
          <a:xfrm>
            <a:off x="2897500" y="1637401"/>
            <a:ext cx="3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10"/>
          <p:cNvSpPr txBox="1"/>
          <p:nvPr/>
        </p:nvSpPr>
        <p:spPr>
          <a:xfrm>
            <a:off x="10622286" y="1255822"/>
            <a:ext cx="651000" cy="3078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IL-10</a:t>
            </a:r>
            <a:endParaRPr sz="14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193251" y="3492872"/>
            <a:ext cx="3943949" cy="1159013"/>
            <a:chOff x="1257780" y="3795000"/>
            <a:chExt cx="3943949" cy="1159013"/>
          </a:xfrm>
        </p:grpSpPr>
        <p:sp>
          <p:nvSpPr>
            <p:cNvPr id="28" name="Google Shape;437;p8"/>
            <p:cNvSpPr txBox="1"/>
            <p:nvPr/>
          </p:nvSpPr>
          <p:spPr>
            <a:xfrm rot="-3272533">
              <a:off x="1679480" y="3995574"/>
              <a:ext cx="550247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100" b="1" i="0" u="none" strike="noStrike" cap="none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SK36</a:t>
              </a:r>
              <a:endParaRPr sz="1100" b="0" i="0" u="none" strike="noStrike" cap="none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9" name="Google Shape;438;p8"/>
            <p:cNvSpPr txBox="1"/>
            <p:nvPr/>
          </p:nvSpPr>
          <p:spPr>
            <a:xfrm rot="-3272639">
              <a:off x="2237218" y="3985881"/>
              <a:ext cx="526377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100" b="1" i="0" u="none" strike="noStrike" cap="none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JJ1</a:t>
              </a:r>
              <a:endParaRPr sz="1100" b="0" i="0" u="none" strike="noStrike" cap="none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30" name="Google Shape;439;p8"/>
            <p:cNvSpPr txBox="1"/>
            <p:nvPr/>
          </p:nvSpPr>
          <p:spPr>
            <a:xfrm rot="-3272779">
              <a:off x="2534266" y="4110710"/>
              <a:ext cx="832694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100" b="1" i="0" u="none" strike="noStrike" cap="none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SK36/JJ1</a:t>
              </a:r>
              <a:endParaRPr sz="1100" b="0" i="0" u="none" strike="noStrike" cap="none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31" name="Google Shape;440;p8"/>
            <p:cNvSpPr txBox="1"/>
            <p:nvPr/>
          </p:nvSpPr>
          <p:spPr>
            <a:xfrm rot="-3273815">
              <a:off x="4374967" y="3959413"/>
              <a:ext cx="461307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100" b="1" i="1" u="none" strike="noStrike" cap="none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P. g</a:t>
              </a:r>
              <a:endParaRPr sz="1100" b="0" i="1" u="none" strike="noStrike" cap="none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32" name="Google Shape;441;p8"/>
            <p:cNvSpPr txBox="1"/>
            <p:nvPr/>
          </p:nvSpPr>
          <p:spPr>
            <a:xfrm rot="-3272526">
              <a:off x="2996132" y="4128587"/>
              <a:ext cx="876566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100" b="1" i="0" u="none" strike="noStrike" cap="none" dirty="0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SK36/</a:t>
              </a:r>
              <a:r>
                <a:rPr lang="en-US" sz="1100" b="1" i="1" u="none" strike="noStrike" cap="none" dirty="0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P. g</a:t>
              </a:r>
              <a:endParaRPr sz="1100" b="0" i="1" u="none" strike="noStrike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33" name="Google Shape;442;p8"/>
            <p:cNvSpPr txBox="1"/>
            <p:nvPr/>
          </p:nvSpPr>
          <p:spPr>
            <a:xfrm rot="-3272704">
              <a:off x="3297004" y="4243722"/>
              <a:ext cx="1159013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100" b="1" i="0" u="none" strike="noStrike" cap="none" dirty="0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SK36/JJ1/</a:t>
              </a:r>
              <a:r>
                <a:rPr lang="en-US" sz="1100" b="1" i="1" u="none" strike="noStrike" cap="none" dirty="0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P. g</a:t>
              </a:r>
              <a:endParaRPr sz="1100" b="0" i="1" u="none" strike="noStrike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34" name="Google Shape;443;p8"/>
            <p:cNvSpPr txBox="1"/>
            <p:nvPr/>
          </p:nvSpPr>
          <p:spPr>
            <a:xfrm rot="-3272614">
              <a:off x="4738923" y="4041936"/>
              <a:ext cx="664042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100" b="1" dirty="0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S</a:t>
              </a:r>
              <a:r>
                <a:rPr lang="en-US" sz="1100" b="1" i="0" u="none" strike="noStrike" cap="none" dirty="0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pacer</a:t>
              </a:r>
              <a:endParaRPr sz="11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35" name="Google Shape;444;p8"/>
            <p:cNvSpPr txBox="1"/>
            <p:nvPr/>
          </p:nvSpPr>
          <p:spPr>
            <a:xfrm rot="-3272600">
              <a:off x="1030946" y="4062924"/>
              <a:ext cx="715238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100" b="1" i="0" u="none" strike="noStrike" cap="none" dirty="0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control</a:t>
              </a:r>
              <a:endParaRPr sz="11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7248257" y="3492872"/>
            <a:ext cx="3943949" cy="1159013"/>
            <a:chOff x="1257780" y="3795000"/>
            <a:chExt cx="3943949" cy="1159013"/>
          </a:xfrm>
        </p:grpSpPr>
        <p:sp>
          <p:nvSpPr>
            <p:cNvPr id="37" name="Google Shape;437;p8"/>
            <p:cNvSpPr txBox="1"/>
            <p:nvPr/>
          </p:nvSpPr>
          <p:spPr>
            <a:xfrm rot="-3272533">
              <a:off x="1679480" y="3995574"/>
              <a:ext cx="550247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100" b="1" i="0" u="none" strike="noStrike" cap="none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SK36</a:t>
              </a:r>
              <a:endParaRPr sz="1100" b="0" i="0" u="none" strike="noStrike" cap="none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38" name="Google Shape;438;p8"/>
            <p:cNvSpPr txBox="1"/>
            <p:nvPr/>
          </p:nvSpPr>
          <p:spPr>
            <a:xfrm rot="-3272639">
              <a:off x="2237218" y="3985881"/>
              <a:ext cx="526377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100" b="1" i="0" u="none" strike="noStrike" cap="none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JJ1</a:t>
              </a:r>
              <a:endParaRPr sz="1100" b="0" i="0" u="none" strike="noStrike" cap="none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39" name="Google Shape;439;p8"/>
            <p:cNvSpPr txBox="1"/>
            <p:nvPr/>
          </p:nvSpPr>
          <p:spPr>
            <a:xfrm rot="-3272779">
              <a:off x="2534266" y="4110710"/>
              <a:ext cx="832694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100" b="1" i="0" u="none" strike="noStrike" cap="none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SK36/JJ1</a:t>
              </a:r>
              <a:endParaRPr sz="1100" b="0" i="0" u="none" strike="noStrike" cap="none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40" name="Google Shape;440;p8"/>
            <p:cNvSpPr txBox="1"/>
            <p:nvPr/>
          </p:nvSpPr>
          <p:spPr>
            <a:xfrm rot="-3273815">
              <a:off x="4374967" y="3959413"/>
              <a:ext cx="461307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100" b="1" i="1" u="none" strike="noStrike" cap="none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P. g</a:t>
              </a:r>
              <a:endParaRPr sz="1100" b="0" i="1" u="none" strike="noStrike" cap="none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41" name="Google Shape;441;p8"/>
            <p:cNvSpPr txBox="1"/>
            <p:nvPr/>
          </p:nvSpPr>
          <p:spPr>
            <a:xfrm rot="-3272526">
              <a:off x="2996132" y="4128587"/>
              <a:ext cx="876566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100" b="1" i="0" u="none" strike="noStrike" cap="none" dirty="0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SK36/</a:t>
              </a:r>
              <a:r>
                <a:rPr lang="en-US" sz="1100" b="1" i="1" u="none" strike="noStrike" cap="none" dirty="0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P. g</a:t>
              </a:r>
              <a:endParaRPr sz="1100" b="0" i="1" u="none" strike="noStrike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42" name="Google Shape;442;p8"/>
            <p:cNvSpPr txBox="1"/>
            <p:nvPr/>
          </p:nvSpPr>
          <p:spPr>
            <a:xfrm rot="-3272704">
              <a:off x="3297004" y="4243722"/>
              <a:ext cx="1159013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100" b="1" i="0" u="none" strike="noStrike" cap="none" dirty="0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SK36/JJ1/</a:t>
              </a:r>
              <a:r>
                <a:rPr lang="en-US" sz="1100" b="1" i="1" u="none" strike="noStrike" cap="none" dirty="0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P. g</a:t>
              </a:r>
              <a:endParaRPr sz="1100" b="0" i="1" u="none" strike="noStrike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43" name="Google Shape;443;p8"/>
            <p:cNvSpPr txBox="1"/>
            <p:nvPr/>
          </p:nvSpPr>
          <p:spPr>
            <a:xfrm rot="-3272614">
              <a:off x="4738923" y="4041936"/>
              <a:ext cx="664042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100" b="1" dirty="0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S</a:t>
              </a:r>
              <a:r>
                <a:rPr lang="en-US" sz="1100" b="1" i="0" u="none" strike="noStrike" cap="none" dirty="0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pacer</a:t>
              </a:r>
              <a:endParaRPr sz="11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44" name="Google Shape;444;p8"/>
            <p:cNvSpPr txBox="1"/>
            <p:nvPr/>
          </p:nvSpPr>
          <p:spPr>
            <a:xfrm rot="-3272600">
              <a:off x="1030946" y="4062924"/>
              <a:ext cx="715238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100" b="1" i="0" u="none" strike="noStrike" cap="none" dirty="0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control</a:t>
              </a:r>
              <a:endParaRPr sz="11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EFD8A3A3-7AFE-0142-A2AD-B25152D7B896}"/>
              </a:ext>
            </a:extLst>
          </p:cNvPr>
          <p:cNvSpPr/>
          <p:nvPr/>
        </p:nvSpPr>
        <p:spPr>
          <a:xfrm>
            <a:off x="731432" y="4732390"/>
            <a:ext cx="112516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S2: Cytokine response of immortalized human gingival keratinocyte cell line hTERT-TIGKs. Supernatants were collected 6 h after biofilm challenge. The protein abundance (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pg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/ml) of IL-1β and IL-10 was determined using a Magnetic Luminex Assay. Unchallenged cells (no spacer, "control") and the spacer placed onto the confluent cell layer ("spacer") served as controls. A</a:t>
            </a: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IL-1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B) IL-10.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represent the averages and standard deviations of at least 3 biological replicates. Statistical differences are shown as comparison to the control. * </a:t>
            </a:r>
            <a:r>
              <a:rPr lang="en-US" i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Symbol" pitchFamily="2" charset="2"/>
              </a:rPr>
              <a:t>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0.05</a:t>
            </a:r>
            <a:endParaRPr lang="en-US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046" y="189471"/>
            <a:ext cx="3869954" cy="27802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655" y="185615"/>
            <a:ext cx="3875321" cy="27841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18" y="189965"/>
            <a:ext cx="3869267" cy="27797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09730" y="5824894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x5000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25003" y="582489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x10000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198567" y="582489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x35000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64" y="3058697"/>
            <a:ext cx="3869267" cy="277977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046" y="3058697"/>
            <a:ext cx="3869267" cy="277977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655" y="3058697"/>
            <a:ext cx="3869267" cy="277977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-99944" y="690465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SK36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99945" y="3083735"/>
            <a:ext cx="5036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C.d.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520701" y="6172200"/>
            <a:ext cx="11315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SEM </a:t>
            </a:r>
            <a:r>
              <a:rPr lang="de-DE" dirty="0" err="1"/>
              <a:t>images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single</a:t>
            </a:r>
            <a:r>
              <a:rPr lang="de-DE" dirty="0"/>
              <a:t> </a:t>
            </a:r>
            <a:r>
              <a:rPr lang="de-DE" dirty="0" err="1"/>
              <a:t>species</a:t>
            </a:r>
            <a:r>
              <a:rPr lang="de-DE" dirty="0"/>
              <a:t> </a:t>
            </a:r>
            <a:r>
              <a:rPr lang="de-DE" dirty="0" err="1"/>
              <a:t>biofilms</a:t>
            </a:r>
            <a:r>
              <a:rPr lang="de-DE" dirty="0"/>
              <a:t>. </a:t>
            </a:r>
            <a:r>
              <a:rPr lang="de-DE" i="1" dirty="0"/>
              <a:t>S. </a:t>
            </a:r>
            <a:r>
              <a:rPr lang="de-DE" i="1" dirty="0" err="1"/>
              <a:t>sanguinis</a:t>
            </a:r>
            <a:r>
              <a:rPr lang="de-DE" i="1" dirty="0"/>
              <a:t> </a:t>
            </a:r>
            <a:r>
              <a:rPr lang="de-DE" dirty="0"/>
              <a:t>SK36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upper</a:t>
            </a:r>
            <a:r>
              <a:rPr lang="de-DE" dirty="0"/>
              <a:t> </a:t>
            </a:r>
            <a:r>
              <a:rPr lang="de-DE" dirty="0" err="1"/>
              <a:t>section</a:t>
            </a:r>
            <a:r>
              <a:rPr lang="de-DE" dirty="0"/>
              <a:t>, </a:t>
            </a:r>
            <a:r>
              <a:rPr lang="de-DE" i="1" dirty="0"/>
              <a:t>C. </a:t>
            </a:r>
            <a:r>
              <a:rPr lang="de-DE" i="1" dirty="0" err="1"/>
              <a:t>durum</a:t>
            </a:r>
            <a:r>
              <a:rPr lang="de-DE" i="1" dirty="0"/>
              <a:t> </a:t>
            </a:r>
            <a:r>
              <a:rPr lang="de-DE" dirty="0"/>
              <a:t>JJ1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section</a:t>
            </a:r>
            <a:r>
              <a:rPr lang="de-DE" dirty="0"/>
              <a:t>. The </a:t>
            </a:r>
            <a:r>
              <a:rPr lang="de-DE" dirty="0" err="1"/>
              <a:t>corresponding</a:t>
            </a:r>
            <a:r>
              <a:rPr lang="de-DE" dirty="0"/>
              <a:t> </a:t>
            </a:r>
            <a:r>
              <a:rPr lang="de-DE" dirty="0" err="1"/>
              <a:t>magnifications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</a:t>
            </a:r>
            <a:r>
              <a:rPr lang="de-DE" dirty="0" err="1"/>
              <a:t>below</a:t>
            </a:r>
            <a:r>
              <a:rPr lang="de-DE" dirty="0"/>
              <a:t>. Growth </a:t>
            </a:r>
            <a:r>
              <a:rPr lang="de-DE" dirty="0" err="1"/>
              <a:t>conditions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preparation</a:t>
            </a:r>
            <a:r>
              <a:rPr lang="de-DE" dirty="0"/>
              <a:t> </a:t>
            </a:r>
            <a:r>
              <a:rPr lang="de-DE" dirty="0" err="1"/>
              <a:t>methods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.</a:t>
            </a:r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F0109CAB-58E2-46A5-936F-37BBC97A73A6}" type="slidenum">
              <a:rPr lang="en-US" b="1" smtClean="0">
                <a:solidFill>
                  <a:schemeClr val="tx1"/>
                </a:solidFill>
              </a:rPr>
              <a:pPr/>
              <a:t>4</a:t>
            </a:fld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-34836" y="-97576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Fig. S3</a:t>
            </a:r>
          </a:p>
        </p:txBody>
      </p:sp>
    </p:spTree>
    <p:extLst>
      <p:ext uri="{BB962C8B-B14F-4D97-AF65-F5344CB8AC3E}">
        <p14:creationId xmlns:p14="http://schemas.microsoft.com/office/powerpoint/2010/main" val="2680201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03" y="195943"/>
            <a:ext cx="3869267" cy="2779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733" y="195943"/>
            <a:ext cx="3869267" cy="27797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368" y="195943"/>
            <a:ext cx="3869267" cy="27797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-811158" y="1324947"/>
            <a:ext cx="18966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SK36+C.durum (Mix)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09730" y="2929294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x5000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25003" y="2929294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x8000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198567" y="292929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x35000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520701" y="6172200"/>
            <a:ext cx="11315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SEM </a:t>
            </a:r>
            <a:r>
              <a:rPr lang="de-DE" dirty="0" err="1"/>
              <a:t>images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representative</a:t>
            </a:r>
            <a:r>
              <a:rPr lang="de-DE" dirty="0"/>
              <a:t> 2-species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biofilm</a:t>
            </a:r>
            <a:r>
              <a:rPr lang="de-DE" dirty="0"/>
              <a:t>: </a:t>
            </a:r>
            <a:r>
              <a:rPr lang="de-DE" i="1" dirty="0"/>
              <a:t>S. </a:t>
            </a:r>
            <a:r>
              <a:rPr lang="de-DE" i="1" dirty="0" err="1"/>
              <a:t>sanguinis</a:t>
            </a:r>
            <a:r>
              <a:rPr lang="de-DE" i="1" dirty="0"/>
              <a:t> </a:t>
            </a:r>
            <a:r>
              <a:rPr lang="de-DE" dirty="0"/>
              <a:t>SK36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i="1" dirty="0"/>
              <a:t>C. </a:t>
            </a:r>
            <a:r>
              <a:rPr lang="de-DE" i="1" dirty="0" err="1"/>
              <a:t>durum</a:t>
            </a:r>
            <a:r>
              <a:rPr lang="de-DE" i="1" dirty="0"/>
              <a:t> </a:t>
            </a:r>
            <a:r>
              <a:rPr lang="de-DE" dirty="0"/>
              <a:t>JJ1. The </a:t>
            </a:r>
            <a:r>
              <a:rPr lang="de-DE" dirty="0" err="1"/>
              <a:t>corresponding</a:t>
            </a:r>
            <a:r>
              <a:rPr lang="de-DE" dirty="0"/>
              <a:t> </a:t>
            </a:r>
            <a:r>
              <a:rPr lang="de-DE" dirty="0" err="1"/>
              <a:t>magnifications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</a:t>
            </a:r>
            <a:r>
              <a:rPr lang="de-DE" dirty="0" err="1"/>
              <a:t>below</a:t>
            </a:r>
            <a:r>
              <a:rPr lang="de-DE" dirty="0"/>
              <a:t>. Growth </a:t>
            </a:r>
            <a:r>
              <a:rPr lang="de-DE" dirty="0" err="1"/>
              <a:t>conditions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preparation</a:t>
            </a:r>
            <a:r>
              <a:rPr lang="de-DE" dirty="0"/>
              <a:t> </a:t>
            </a:r>
            <a:r>
              <a:rPr lang="de-DE" dirty="0" err="1"/>
              <a:t>methods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.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F0109CAB-58E2-46A5-936F-37BBC97A73A6}" type="slidenum">
              <a:rPr lang="en-US" b="1" smtClean="0">
                <a:solidFill>
                  <a:schemeClr val="tx1"/>
                </a:solidFill>
              </a:rPr>
              <a:pPr/>
              <a:t>5</a:t>
            </a:fld>
            <a:endParaRPr lang="en-US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617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43" y="205274"/>
            <a:ext cx="3869267" cy="27797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892" y="205274"/>
            <a:ext cx="3869267" cy="27797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733" y="205274"/>
            <a:ext cx="3869267" cy="27797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09730" y="300549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x15000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25003" y="300549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x35000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198567" y="300549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x65000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811187" y="1324947"/>
            <a:ext cx="1896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SK36+P.g. W83 (Mix)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520701" y="6172200"/>
            <a:ext cx="11315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SEM </a:t>
            </a:r>
            <a:r>
              <a:rPr lang="de-DE" dirty="0" err="1"/>
              <a:t>images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representative</a:t>
            </a:r>
            <a:r>
              <a:rPr lang="de-DE" dirty="0"/>
              <a:t> 2-species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biofilm</a:t>
            </a:r>
            <a:r>
              <a:rPr lang="de-DE" dirty="0"/>
              <a:t>: </a:t>
            </a:r>
            <a:r>
              <a:rPr lang="de-DE" i="1" dirty="0"/>
              <a:t>S. </a:t>
            </a:r>
            <a:r>
              <a:rPr lang="de-DE" i="1" dirty="0" err="1"/>
              <a:t>sanguinis</a:t>
            </a:r>
            <a:r>
              <a:rPr lang="de-DE" i="1" dirty="0"/>
              <a:t> </a:t>
            </a:r>
            <a:r>
              <a:rPr lang="de-DE" dirty="0"/>
              <a:t>SK36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i="1" dirty="0"/>
              <a:t>P. </a:t>
            </a:r>
            <a:r>
              <a:rPr lang="de-DE" i="1" dirty="0" err="1"/>
              <a:t>gingivalis</a:t>
            </a:r>
            <a:r>
              <a:rPr lang="de-DE" i="1" dirty="0"/>
              <a:t> W83</a:t>
            </a:r>
            <a:r>
              <a:rPr lang="de-DE" dirty="0"/>
              <a:t>. The </a:t>
            </a:r>
            <a:r>
              <a:rPr lang="de-DE" dirty="0" err="1"/>
              <a:t>corresponding</a:t>
            </a:r>
            <a:r>
              <a:rPr lang="de-DE" dirty="0"/>
              <a:t> </a:t>
            </a:r>
            <a:r>
              <a:rPr lang="de-DE" dirty="0" err="1"/>
              <a:t>magnifications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</a:t>
            </a:r>
            <a:r>
              <a:rPr lang="de-DE" dirty="0" err="1"/>
              <a:t>below</a:t>
            </a:r>
            <a:r>
              <a:rPr lang="de-DE" dirty="0"/>
              <a:t>. Growth </a:t>
            </a:r>
            <a:r>
              <a:rPr lang="de-DE" dirty="0" err="1"/>
              <a:t>conditions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preparation</a:t>
            </a:r>
            <a:r>
              <a:rPr lang="de-DE" dirty="0"/>
              <a:t> </a:t>
            </a:r>
            <a:r>
              <a:rPr lang="de-DE" dirty="0" err="1"/>
              <a:t>methods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.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F0109CAB-58E2-46A5-936F-37BBC97A73A6}" type="slidenum">
              <a:rPr lang="en-US" b="1" smtClean="0">
                <a:solidFill>
                  <a:schemeClr val="tx1"/>
                </a:solidFill>
              </a:rPr>
              <a:pPr/>
              <a:t>6</a:t>
            </a:fld>
            <a:endParaRPr lang="en-US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200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20" y="195943"/>
            <a:ext cx="3869267" cy="2779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733" y="195943"/>
            <a:ext cx="3869267" cy="27797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376" y="195943"/>
            <a:ext cx="3869267" cy="27797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09730" y="-93306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x15000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25003" y="579949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x35000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198567" y="579949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x50000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376" y="3056294"/>
            <a:ext cx="3869267" cy="277977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733" y="3056294"/>
            <a:ext cx="3869267" cy="277977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78300" y="4439672"/>
            <a:ext cx="19079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SK36 /C.d.+P.g.W83 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520701" y="6172200"/>
            <a:ext cx="11315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SEM </a:t>
            </a:r>
            <a:r>
              <a:rPr lang="de-DE" dirty="0" err="1"/>
              <a:t>images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representative</a:t>
            </a:r>
            <a:r>
              <a:rPr lang="de-DE" dirty="0"/>
              <a:t> 3-species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biofilm</a:t>
            </a:r>
            <a:r>
              <a:rPr lang="de-DE" dirty="0"/>
              <a:t>: </a:t>
            </a:r>
            <a:r>
              <a:rPr lang="de-DE" i="1" dirty="0"/>
              <a:t>S. </a:t>
            </a:r>
            <a:r>
              <a:rPr lang="de-DE" i="1" dirty="0" err="1"/>
              <a:t>sanguinis</a:t>
            </a:r>
            <a:r>
              <a:rPr lang="de-DE" i="1" dirty="0"/>
              <a:t> </a:t>
            </a:r>
            <a:r>
              <a:rPr lang="de-DE" dirty="0"/>
              <a:t>SK36, </a:t>
            </a:r>
            <a:r>
              <a:rPr lang="de-DE" i="1" dirty="0"/>
              <a:t>C. </a:t>
            </a:r>
            <a:r>
              <a:rPr lang="de-DE" i="1" dirty="0" err="1"/>
              <a:t>durum</a:t>
            </a:r>
            <a:r>
              <a:rPr lang="de-DE" i="1" dirty="0"/>
              <a:t> </a:t>
            </a:r>
            <a:r>
              <a:rPr lang="de-DE" dirty="0"/>
              <a:t>JJ1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i="1" dirty="0"/>
              <a:t>P. </a:t>
            </a:r>
            <a:r>
              <a:rPr lang="de-DE" i="1" dirty="0" err="1"/>
              <a:t>gingivalis</a:t>
            </a:r>
            <a:r>
              <a:rPr lang="de-DE" i="1" dirty="0"/>
              <a:t> W83</a:t>
            </a:r>
            <a:r>
              <a:rPr lang="de-DE" dirty="0"/>
              <a:t>. The </a:t>
            </a:r>
            <a:r>
              <a:rPr lang="de-DE" dirty="0" err="1"/>
              <a:t>corresponding</a:t>
            </a:r>
            <a:r>
              <a:rPr lang="de-DE" dirty="0"/>
              <a:t> </a:t>
            </a:r>
            <a:r>
              <a:rPr lang="de-DE" dirty="0" err="1"/>
              <a:t>magnifications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</a:t>
            </a:r>
            <a:r>
              <a:rPr lang="de-DE" dirty="0" err="1"/>
              <a:t>below</a:t>
            </a:r>
            <a:r>
              <a:rPr lang="de-DE" dirty="0"/>
              <a:t>. Growth </a:t>
            </a:r>
            <a:r>
              <a:rPr lang="de-DE" dirty="0" err="1"/>
              <a:t>conditions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preparation</a:t>
            </a:r>
            <a:r>
              <a:rPr lang="de-DE" dirty="0"/>
              <a:t> </a:t>
            </a:r>
            <a:r>
              <a:rPr lang="de-DE" dirty="0" err="1"/>
              <a:t>methods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.</a:t>
            </a:r>
          </a:p>
        </p:txBody>
      </p:sp>
      <p:sp>
        <p:nvSpPr>
          <p:cNvPr id="19" name="Foliennummernplatzhalter 18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F0109CAB-58E2-46A5-936F-37BBC97A73A6}" type="slidenum">
              <a:rPr lang="en-US" b="1" smtClean="0">
                <a:solidFill>
                  <a:schemeClr val="tx1"/>
                </a:solidFill>
              </a:rPr>
              <a:pPr/>
              <a:t>7</a:t>
            </a:fld>
            <a:endParaRPr lang="en-US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044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95" y="30066"/>
            <a:ext cx="3869267" cy="2779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514" y="30066"/>
            <a:ext cx="3869267" cy="27797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733" y="30066"/>
            <a:ext cx="3869267" cy="27797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94" y="3050591"/>
            <a:ext cx="3869267" cy="27797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5068" y="3050591"/>
            <a:ext cx="3869267" cy="27797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733" y="3050591"/>
            <a:ext cx="3869267" cy="27797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09730" y="273879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x15000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25003" y="273879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x35000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198567" y="273879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x65000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4889" y="5789682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x35000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60162" y="5789682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x50000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033726" y="5789682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x65000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2756416"/>
            <a:ext cx="14484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P.g</a:t>
            </a:r>
            <a:r>
              <a:rPr lang="en-US" sz="1600" dirty="0"/>
              <a:t>. ATCC33277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520701" y="6172200"/>
            <a:ext cx="11315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SEM </a:t>
            </a:r>
            <a:r>
              <a:rPr lang="de-DE" dirty="0" err="1"/>
              <a:t>images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single</a:t>
            </a:r>
            <a:r>
              <a:rPr lang="de-DE" dirty="0"/>
              <a:t> </a:t>
            </a:r>
            <a:r>
              <a:rPr lang="de-DE" dirty="0" err="1"/>
              <a:t>species</a:t>
            </a:r>
            <a:r>
              <a:rPr lang="de-DE" dirty="0"/>
              <a:t> </a:t>
            </a:r>
            <a:r>
              <a:rPr lang="de-DE" dirty="0" err="1"/>
              <a:t>biofilm</a:t>
            </a:r>
            <a:r>
              <a:rPr lang="de-DE" dirty="0"/>
              <a:t> (</a:t>
            </a:r>
            <a:r>
              <a:rPr lang="de-DE" dirty="0" err="1"/>
              <a:t>microcolonies</a:t>
            </a:r>
            <a:r>
              <a:rPr lang="de-DE" dirty="0"/>
              <a:t>)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i="1" dirty="0"/>
              <a:t>P. </a:t>
            </a:r>
            <a:r>
              <a:rPr lang="de-DE" i="1" dirty="0" err="1"/>
              <a:t>gingivalis</a:t>
            </a:r>
            <a:r>
              <a:rPr lang="de-DE" i="1" dirty="0"/>
              <a:t> </a:t>
            </a:r>
            <a:r>
              <a:rPr lang="de-DE" dirty="0"/>
              <a:t>ATCC33277. The </a:t>
            </a:r>
            <a:r>
              <a:rPr lang="de-DE" dirty="0" err="1"/>
              <a:t>corresponding</a:t>
            </a:r>
            <a:r>
              <a:rPr lang="de-DE" dirty="0"/>
              <a:t> </a:t>
            </a:r>
            <a:r>
              <a:rPr lang="de-DE" dirty="0" err="1"/>
              <a:t>magnifications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</a:t>
            </a:r>
            <a:r>
              <a:rPr lang="de-DE" dirty="0" err="1"/>
              <a:t>below</a:t>
            </a:r>
            <a:r>
              <a:rPr lang="de-DE" dirty="0"/>
              <a:t>. Growth </a:t>
            </a:r>
            <a:r>
              <a:rPr lang="de-DE" dirty="0" err="1"/>
              <a:t>conditions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preparation</a:t>
            </a:r>
            <a:r>
              <a:rPr lang="de-DE" dirty="0"/>
              <a:t> </a:t>
            </a:r>
            <a:r>
              <a:rPr lang="de-DE" dirty="0" err="1"/>
              <a:t>methods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.</a:t>
            </a:r>
          </a:p>
        </p:txBody>
      </p:sp>
      <p:sp>
        <p:nvSpPr>
          <p:cNvPr id="19" name="Foliennummernplatzhalter 18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F0109CAB-58E2-46A5-936F-37BBC97A73A6}" type="slidenum">
              <a:rPr lang="en-US" b="1" smtClean="0">
                <a:solidFill>
                  <a:schemeClr val="tx1"/>
                </a:solidFill>
              </a:rPr>
              <a:pPr/>
              <a:t>8</a:t>
            </a:fld>
            <a:endParaRPr lang="en-US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802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731" y="14773"/>
            <a:ext cx="3869267" cy="27797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99" y="14773"/>
            <a:ext cx="3869267" cy="27797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09730" y="275149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x15000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25003" y="275149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x35000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198567" y="275149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x65000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250" y="14773"/>
            <a:ext cx="3869267" cy="27797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5197" y="3060700"/>
            <a:ext cx="3869267" cy="277977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91" y="3060700"/>
            <a:ext cx="3869267" cy="277977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294" y="3060700"/>
            <a:ext cx="3869267" cy="277977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209730" y="5804062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x5000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25003" y="5804062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x15000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198567" y="5804062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x35000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2762650"/>
            <a:ext cx="2023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SK36+P.g. ATCC33277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520701" y="6172200"/>
            <a:ext cx="11315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SEM </a:t>
            </a:r>
            <a:r>
              <a:rPr lang="de-DE" dirty="0" err="1"/>
              <a:t>images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representative</a:t>
            </a:r>
            <a:r>
              <a:rPr lang="de-DE" dirty="0"/>
              <a:t> 2-species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biofilm</a:t>
            </a:r>
            <a:r>
              <a:rPr lang="de-DE" dirty="0"/>
              <a:t>: </a:t>
            </a:r>
            <a:r>
              <a:rPr lang="de-DE" i="1" dirty="0"/>
              <a:t>S. </a:t>
            </a:r>
            <a:r>
              <a:rPr lang="de-DE" i="1" dirty="0" err="1"/>
              <a:t>sanguinis</a:t>
            </a:r>
            <a:r>
              <a:rPr lang="de-DE" i="1" dirty="0"/>
              <a:t> </a:t>
            </a:r>
            <a:r>
              <a:rPr lang="de-DE" dirty="0"/>
              <a:t>SK36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i="1" dirty="0"/>
              <a:t>P. </a:t>
            </a:r>
            <a:r>
              <a:rPr lang="de-DE" i="1" dirty="0" err="1"/>
              <a:t>gingivalis</a:t>
            </a:r>
            <a:r>
              <a:rPr lang="de-DE" i="1" dirty="0"/>
              <a:t> </a:t>
            </a:r>
            <a:r>
              <a:rPr lang="de-DE" dirty="0"/>
              <a:t>ATCC33277. The </a:t>
            </a:r>
            <a:r>
              <a:rPr lang="de-DE" dirty="0" err="1"/>
              <a:t>corresponding</a:t>
            </a:r>
            <a:r>
              <a:rPr lang="de-DE" dirty="0"/>
              <a:t> </a:t>
            </a:r>
            <a:r>
              <a:rPr lang="de-DE" dirty="0" err="1"/>
              <a:t>magnifications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</a:t>
            </a:r>
            <a:r>
              <a:rPr lang="de-DE" dirty="0" err="1"/>
              <a:t>below</a:t>
            </a:r>
            <a:r>
              <a:rPr lang="de-DE" dirty="0"/>
              <a:t>. Growth </a:t>
            </a:r>
            <a:r>
              <a:rPr lang="de-DE" dirty="0" err="1"/>
              <a:t>conditions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preparation</a:t>
            </a:r>
            <a:r>
              <a:rPr lang="de-DE" dirty="0"/>
              <a:t> </a:t>
            </a:r>
            <a:r>
              <a:rPr lang="de-DE" dirty="0" err="1"/>
              <a:t>methods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.</a:t>
            </a:r>
          </a:p>
        </p:txBody>
      </p:sp>
      <p:sp>
        <p:nvSpPr>
          <p:cNvPr id="20" name="Foliennummernplatzhalter 19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F0109CAB-58E2-46A5-936F-37BBC97A73A6}" type="slidenum">
              <a:rPr lang="en-US" b="1" smtClean="0">
                <a:solidFill>
                  <a:schemeClr val="tx1"/>
                </a:solidFill>
              </a:rPr>
              <a:pPr/>
              <a:t>9</a:t>
            </a:fld>
            <a:endParaRPr lang="en-US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712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1760</Words>
  <Application>Microsoft Macintosh PowerPoint</Application>
  <PresentationFormat>Widescreen</PresentationFormat>
  <Paragraphs>435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OHSU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Ulrike Redanz</dc:creator>
  <cp:lastModifiedBy>Microsoft Office User</cp:lastModifiedBy>
  <cp:revision>25</cp:revision>
  <dcterms:created xsi:type="dcterms:W3CDTF">2018-11-26T17:00:00Z</dcterms:created>
  <dcterms:modified xsi:type="dcterms:W3CDTF">2021-05-03T21:37:31Z</dcterms:modified>
</cp:coreProperties>
</file>