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4"/>
  </p:sldMasterIdLst>
  <p:notesMasterIdLst>
    <p:notesMasterId r:id="rId9"/>
  </p:notesMasterIdLst>
  <p:handoutMasterIdLst>
    <p:handoutMasterId r:id="rId10"/>
  </p:handoutMasterIdLst>
  <p:sldIdLst>
    <p:sldId id="292" r:id="rId5"/>
    <p:sldId id="284" r:id="rId6"/>
    <p:sldId id="286" r:id="rId7"/>
    <p:sldId id="287" r:id="rId8"/>
  </p:sldIdLst>
  <p:sldSz cx="6858000" cy="9144000" type="screen4x3"/>
  <p:notesSz cx="6805613" cy="99441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50" userDrawn="1">
          <p15:clr>
            <a:srgbClr val="A4A3A4"/>
          </p15:clr>
        </p15:guide>
        <p15:guide id="2" pos="1476" userDrawn="1">
          <p15:clr>
            <a:srgbClr val="A4A3A4"/>
          </p15:clr>
        </p15:guide>
        <p15:guide id="3" orient="horz" pos="3132" userDrawn="1">
          <p15:clr>
            <a:srgbClr val="A4A3A4"/>
          </p15:clr>
        </p15:guide>
        <p15:guide id="4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Blasco" initials="BB" lastIdx="1" clrIdx="0">
    <p:extLst>
      <p:ext uri="{19B8F6BF-5375-455C-9EA6-DF929625EA0E}">
        <p15:presenceInfo xmlns:p15="http://schemas.microsoft.com/office/powerpoint/2012/main" userId="S-1-5-21-57989841-1715567821-1417001333-6802" providerId="AD"/>
      </p:ext>
    </p:extLst>
  </p:cmAuthor>
  <p:cmAuthor id="2" name="Maelle Duffey" initials="MD" lastIdx="2" clrIdx="1">
    <p:extLst>
      <p:ext uri="{19B8F6BF-5375-455C-9EA6-DF929625EA0E}">
        <p15:presenceInfo xmlns:p15="http://schemas.microsoft.com/office/powerpoint/2012/main" userId="S-1-5-21-57989841-1715567821-1417001333-8854" providerId="AD"/>
      </p:ext>
    </p:extLst>
  </p:cmAuthor>
  <p:cmAuthor id="3" name="Didier Leroy" initials="DL" lastIdx="7" clrIdx="2">
    <p:extLst>
      <p:ext uri="{19B8F6BF-5375-455C-9EA6-DF929625EA0E}">
        <p15:presenceInfo xmlns:p15="http://schemas.microsoft.com/office/powerpoint/2012/main" userId="S-1-5-21-57989841-1715567821-1417001333-2706" providerId="AD"/>
      </p:ext>
    </p:extLst>
  </p:cmAuthor>
  <p:cmAuthor id="4" name="Jeremy Burrows" initials="JB" lastIdx="8" clrIdx="3">
    <p:extLst>
      <p:ext uri="{19B8F6BF-5375-455C-9EA6-DF929625EA0E}">
        <p15:presenceInfo xmlns:p15="http://schemas.microsoft.com/office/powerpoint/2012/main" userId="S::burrowsj@mmv.org::8a5a5975-8f62-4ccf-9b92-aec9237dcfd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BBC7"/>
    <a:srgbClr val="BAF0C4"/>
    <a:srgbClr val="A20055"/>
    <a:srgbClr val="7F7F7F"/>
    <a:srgbClr val="FDF9FA"/>
    <a:srgbClr val="8AE69C"/>
    <a:srgbClr val="DE0074"/>
    <a:srgbClr val="820044"/>
    <a:srgbClr val="56CA7A"/>
    <a:srgbClr val="D52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93068E-9EA4-41FC-AAB5-805583F34078}" v="20" dt="2021-04-07T20:44:45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8" autoAdjust="0"/>
    <p:restoredTop sz="96357" autoAdjust="0"/>
  </p:normalViewPr>
  <p:slideViewPr>
    <p:cSldViewPr snapToObjects="1">
      <p:cViewPr>
        <p:scale>
          <a:sx n="66" d="100"/>
          <a:sy n="66" d="100"/>
        </p:scale>
        <p:origin x="1668" y="45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4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8" d="100"/>
          <a:sy n="58" d="100"/>
        </p:scale>
        <p:origin x="-2556" y="-78"/>
      </p:cViewPr>
      <p:guideLst>
        <p:guide orient="horz" pos="4550"/>
        <p:guide pos="1476"/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g, Pengfei (ELS-CMA)" userId="25f82461-46f2-4fd9-a3ff-fa9d1c2c9366" providerId="ADAL" clId="{4293068E-9EA4-41FC-AAB5-805583F34078}"/>
    <pc:docChg chg="custSel addSld delSld modSld sldOrd">
      <pc:chgData name="Kong, Pengfei (ELS-CMA)" userId="25f82461-46f2-4fd9-a3ff-fa9d1c2c9366" providerId="ADAL" clId="{4293068E-9EA4-41FC-AAB5-805583F34078}" dt="2021-04-07T20:47:37.873" v="206" actId="1035"/>
      <pc:docMkLst>
        <pc:docMk/>
      </pc:docMkLst>
      <pc:sldChg chg="addSp modSp mod">
        <pc:chgData name="Kong, Pengfei (ELS-CMA)" userId="25f82461-46f2-4fd9-a3ff-fa9d1c2c9366" providerId="ADAL" clId="{4293068E-9EA4-41FC-AAB5-805583F34078}" dt="2021-04-07T20:47:37.873" v="206" actId="1035"/>
        <pc:sldMkLst>
          <pc:docMk/>
          <pc:sldMk cId="767391184" sldId="284"/>
        </pc:sldMkLst>
        <pc:spChg chg="mod">
          <ac:chgData name="Kong, Pengfei (ELS-CMA)" userId="25f82461-46f2-4fd9-a3ff-fa9d1c2c9366" providerId="ADAL" clId="{4293068E-9EA4-41FC-AAB5-805583F34078}" dt="2021-04-07T20:47:26.440" v="189" actId="1035"/>
          <ac:spMkLst>
            <pc:docMk/>
            <pc:sldMk cId="767391184" sldId="284"/>
            <ac:spMk id="24" creationId="{7A518871-FA45-417D-90D4-9AA737063090}"/>
          </ac:spMkLst>
        </pc:spChg>
        <pc:spChg chg="mod">
          <ac:chgData name="Kong, Pengfei (ELS-CMA)" userId="25f82461-46f2-4fd9-a3ff-fa9d1c2c9366" providerId="ADAL" clId="{4293068E-9EA4-41FC-AAB5-805583F34078}" dt="2021-04-07T20:47:26.440" v="189" actId="1035"/>
          <ac:spMkLst>
            <pc:docMk/>
            <pc:sldMk cId="767391184" sldId="284"/>
            <ac:spMk id="38" creationId="{AE0659E5-A665-4772-A95B-938BCDF690A5}"/>
          </ac:spMkLst>
        </pc:spChg>
        <pc:spChg chg="add mod">
          <ac:chgData name="Kong, Pengfei (ELS-CMA)" userId="25f82461-46f2-4fd9-a3ff-fa9d1c2c9366" providerId="ADAL" clId="{4293068E-9EA4-41FC-AAB5-805583F34078}" dt="2021-04-07T20:47:37.873" v="206" actId="1035"/>
          <ac:spMkLst>
            <pc:docMk/>
            <pc:sldMk cId="767391184" sldId="284"/>
            <ac:spMk id="40" creationId="{A8D4FC42-9689-434C-AB26-69AE75CC4564}"/>
          </ac:spMkLst>
        </pc:spChg>
        <pc:grpChg chg="mod">
          <ac:chgData name="Kong, Pengfei (ELS-CMA)" userId="25f82461-46f2-4fd9-a3ff-fa9d1c2c9366" providerId="ADAL" clId="{4293068E-9EA4-41FC-AAB5-805583F34078}" dt="2021-04-07T20:47:26.440" v="189" actId="1035"/>
          <ac:grpSpMkLst>
            <pc:docMk/>
            <pc:sldMk cId="767391184" sldId="284"/>
            <ac:grpSpMk id="2" creationId="{66534334-083B-4FF9-A479-60E8424424E4}"/>
          </ac:grpSpMkLst>
        </pc:grpChg>
        <pc:grpChg chg="mod">
          <ac:chgData name="Kong, Pengfei (ELS-CMA)" userId="25f82461-46f2-4fd9-a3ff-fa9d1c2c9366" providerId="ADAL" clId="{4293068E-9EA4-41FC-AAB5-805583F34078}" dt="2021-04-07T20:47:26.440" v="189" actId="1035"/>
          <ac:grpSpMkLst>
            <pc:docMk/>
            <pc:sldMk cId="767391184" sldId="284"/>
            <ac:grpSpMk id="8" creationId="{326F9639-538E-4076-A97C-36B8ECD23F26}"/>
          </ac:grpSpMkLst>
        </pc:grpChg>
        <pc:grpChg chg="mod">
          <ac:chgData name="Kong, Pengfei (ELS-CMA)" userId="25f82461-46f2-4fd9-a3ff-fa9d1c2c9366" providerId="ADAL" clId="{4293068E-9EA4-41FC-AAB5-805583F34078}" dt="2021-04-07T20:47:26.440" v="189" actId="1035"/>
          <ac:grpSpMkLst>
            <pc:docMk/>
            <pc:sldMk cId="767391184" sldId="284"/>
            <ac:grpSpMk id="9" creationId="{C052038E-EAB8-45AF-BD6D-6151AC88805D}"/>
          </ac:grpSpMkLst>
        </pc:grpChg>
        <pc:graphicFrameChg chg="mod">
          <ac:chgData name="Kong, Pengfei (ELS-CMA)" userId="25f82461-46f2-4fd9-a3ff-fa9d1c2c9366" providerId="ADAL" clId="{4293068E-9EA4-41FC-AAB5-805583F34078}" dt="2021-04-07T20:47:26.440" v="189" actId="1035"/>
          <ac:graphicFrameMkLst>
            <pc:docMk/>
            <pc:sldMk cId="767391184" sldId="284"/>
            <ac:graphicFrameMk id="16" creationId="{ADBBF99C-7235-4B2D-8E7C-69975B6D4E6F}"/>
          </ac:graphicFrameMkLst>
        </pc:graphicFrameChg>
        <pc:graphicFrameChg chg="mod">
          <ac:chgData name="Kong, Pengfei (ELS-CMA)" userId="25f82461-46f2-4fd9-a3ff-fa9d1c2c9366" providerId="ADAL" clId="{4293068E-9EA4-41FC-AAB5-805583F34078}" dt="2021-04-07T20:47:26.440" v="189" actId="1035"/>
          <ac:graphicFrameMkLst>
            <pc:docMk/>
            <pc:sldMk cId="767391184" sldId="284"/>
            <ac:graphicFrameMk id="23" creationId="{6CCB0223-CBA5-4B82-BDF2-4CF77B6DDC0B}"/>
          </ac:graphicFrameMkLst>
        </pc:graphicFrameChg>
        <pc:graphicFrameChg chg="mod">
          <ac:chgData name="Kong, Pengfei (ELS-CMA)" userId="25f82461-46f2-4fd9-a3ff-fa9d1c2c9366" providerId="ADAL" clId="{4293068E-9EA4-41FC-AAB5-805583F34078}" dt="2021-04-07T20:47:26.440" v="189" actId="1035"/>
          <ac:graphicFrameMkLst>
            <pc:docMk/>
            <pc:sldMk cId="767391184" sldId="284"/>
            <ac:graphicFrameMk id="37" creationId="{A4CBA2C0-BF49-4369-BFF3-31A761B96314}"/>
          </ac:graphicFrameMkLst>
        </pc:graphicFrameChg>
      </pc:sldChg>
      <pc:sldChg chg="modSp mod">
        <pc:chgData name="Kong, Pengfei (ELS-CMA)" userId="25f82461-46f2-4fd9-a3ff-fa9d1c2c9366" providerId="ADAL" clId="{4293068E-9EA4-41FC-AAB5-805583F34078}" dt="2021-04-07T20:37:43.718" v="62" actId="20577"/>
        <pc:sldMkLst>
          <pc:docMk/>
          <pc:sldMk cId="1658535214" sldId="286"/>
        </pc:sldMkLst>
        <pc:spChg chg="mod">
          <ac:chgData name="Kong, Pengfei (ELS-CMA)" userId="25f82461-46f2-4fd9-a3ff-fa9d1c2c9366" providerId="ADAL" clId="{4293068E-9EA4-41FC-AAB5-805583F34078}" dt="2021-04-07T20:37:43.718" v="62" actId="20577"/>
          <ac:spMkLst>
            <pc:docMk/>
            <pc:sldMk cId="1658535214" sldId="286"/>
            <ac:spMk id="12" creationId="{72670B5F-9B95-44A0-9B6B-6ACCD0746A15}"/>
          </ac:spMkLst>
        </pc:spChg>
      </pc:sldChg>
      <pc:sldChg chg="addSp modSp mod">
        <pc:chgData name="Kong, Pengfei (ELS-CMA)" userId="25f82461-46f2-4fd9-a3ff-fa9d1c2c9366" providerId="ADAL" clId="{4293068E-9EA4-41FC-AAB5-805583F34078}" dt="2021-04-07T20:45:49.779" v="167" actId="1035"/>
        <pc:sldMkLst>
          <pc:docMk/>
          <pc:sldMk cId="1897057932" sldId="287"/>
        </pc:sldMkLst>
        <pc:spChg chg="add mod">
          <ac:chgData name="Kong, Pengfei (ELS-CMA)" userId="25f82461-46f2-4fd9-a3ff-fa9d1c2c9366" providerId="ADAL" clId="{4293068E-9EA4-41FC-AAB5-805583F34078}" dt="2021-04-07T20:45:49.779" v="167" actId="1035"/>
          <ac:spMkLst>
            <pc:docMk/>
            <pc:sldMk cId="1897057932" sldId="287"/>
            <ac:spMk id="2" creationId="{4899780D-303B-4F80-90DA-6239578C3933}"/>
          </ac:spMkLst>
        </pc:spChg>
        <pc:spChg chg="mod">
          <ac:chgData name="Kong, Pengfei (ELS-CMA)" userId="25f82461-46f2-4fd9-a3ff-fa9d1c2c9366" providerId="ADAL" clId="{4293068E-9EA4-41FC-AAB5-805583F34078}" dt="2021-04-07T20:37:40.819" v="61" actId="20577"/>
          <ac:spMkLst>
            <pc:docMk/>
            <pc:sldMk cId="1897057932" sldId="287"/>
            <ac:spMk id="6" creationId="{977EA224-E20D-4E72-B1C4-750BDBFDFA87}"/>
          </ac:spMkLst>
        </pc:spChg>
      </pc:sldChg>
      <pc:sldChg chg="addSp delSp modSp mod ord">
        <pc:chgData name="Kong, Pengfei (ELS-CMA)" userId="25f82461-46f2-4fd9-a3ff-fa9d1c2c9366" providerId="ADAL" clId="{4293068E-9EA4-41FC-AAB5-805583F34078}" dt="2021-04-07T20:44:20.914" v="122" actId="1076"/>
        <pc:sldMkLst>
          <pc:docMk/>
          <pc:sldMk cId="987132003" sldId="292"/>
        </pc:sldMkLst>
        <pc:spChg chg="add mod">
          <ac:chgData name="Kong, Pengfei (ELS-CMA)" userId="25f82461-46f2-4fd9-a3ff-fa9d1c2c9366" providerId="ADAL" clId="{4293068E-9EA4-41FC-AAB5-805583F34078}" dt="2021-04-07T20:44:20.914" v="122" actId="1076"/>
          <ac:spMkLst>
            <pc:docMk/>
            <pc:sldMk cId="987132003" sldId="292"/>
            <ac:spMk id="2" creationId="{20819A49-ED30-4A04-A477-77F9DDADB986}"/>
          </ac:spMkLst>
        </pc:spChg>
        <pc:spChg chg="del">
          <ac:chgData name="Kong, Pengfei (ELS-CMA)" userId="25f82461-46f2-4fd9-a3ff-fa9d1c2c9366" providerId="ADAL" clId="{4293068E-9EA4-41FC-AAB5-805583F34078}" dt="2021-04-07T20:36:17.609" v="50" actId="478"/>
          <ac:spMkLst>
            <pc:docMk/>
            <pc:sldMk cId="987132003" sldId="292"/>
            <ac:spMk id="12" creationId="{CF3C61A3-4CB5-460A-8DF0-6BFEBE994EB2}"/>
          </ac:spMkLst>
        </pc:spChg>
      </pc:sldChg>
      <pc:sldChg chg="addSp delSp modSp add del mod ord">
        <pc:chgData name="Kong, Pengfei (ELS-CMA)" userId="25f82461-46f2-4fd9-a3ff-fa9d1c2c9366" providerId="ADAL" clId="{4293068E-9EA4-41FC-AAB5-805583F34078}" dt="2021-04-07T20:45:57.045" v="168" actId="47"/>
        <pc:sldMkLst>
          <pc:docMk/>
          <pc:sldMk cId="864493773" sldId="293"/>
        </pc:sldMkLst>
        <pc:spChg chg="add del mod">
          <ac:chgData name="Kong, Pengfei (ELS-CMA)" userId="25f82461-46f2-4fd9-a3ff-fa9d1c2c9366" providerId="ADAL" clId="{4293068E-9EA4-41FC-AAB5-805583F34078}" dt="2021-04-07T20:38:58.069" v="68" actId="478"/>
          <ac:spMkLst>
            <pc:docMk/>
            <pc:sldMk cId="864493773" sldId="293"/>
            <ac:spMk id="2" creationId="{98295DCC-B4FF-4A50-9487-AC1CEADB13E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030623099847589"/>
          <c:y val="0.16376709402026429"/>
          <c:w val="0.36617938426779872"/>
          <c:h val="0.75620944876282092"/>
        </c:manualLayout>
      </c:layout>
      <c:radarChart>
        <c:radarStyle val="filled"/>
        <c:varyColors val="0"/>
        <c:ser>
          <c:idx val="0"/>
          <c:order val="0"/>
          <c:tx>
            <c:strRef>
              <c:f>'Advanced compouds'!$K$5</c:f>
              <c:strCache>
                <c:ptCount val="1"/>
                <c:pt idx="0">
                  <c:v>High Risk</c:v>
                </c:pt>
              </c:strCache>
            </c:strRef>
          </c:tx>
          <c:spPr>
            <a:noFill/>
            <a:ln w="44450">
              <a:solidFill>
                <a:srgbClr val="FF0000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compouds'!$K$6:$K$11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31-479B-9BDA-488CB8F3942A}"/>
            </c:ext>
          </c:extLst>
        </c:ser>
        <c:ser>
          <c:idx val="1"/>
          <c:order val="1"/>
          <c:tx>
            <c:strRef>
              <c:f>'Advanced compouds'!$L$5</c:f>
              <c:strCache>
                <c:ptCount val="1"/>
                <c:pt idx="0">
                  <c:v>Medium Risk</c:v>
                </c:pt>
              </c:strCache>
            </c:strRef>
          </c:tx>
          <c:spPr>
            <a:noFill/>
            <a:ln w="44450">
              <a:solidFill>
                <a:schemeClr val="accent4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compouds'!$L$6:$L$11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31-479B-9BDA-488CB8F3942A}"/>
            </c:ext>
          </c:extLst>
        </c:ser>
        <c:ser>
          <c:idx val="2"/>
          <c:order val="2"/>
          <c:tx>
            <c:strRef>
              <c:f>'Advanced compouds'!$M$5</c:f>
              <c:strCache>
                <c:ptCount val="1"/>
                <c:pt idx="0">
                  <c:v>Low Risk</c:v>
                </c:pt>
              </c:strCache>
            </c:strRef>
          </c:tx>
          <c:spPr>
            <a:noFill/>
            <a:ln w="44450">
              <a:solidFill>
                <a:schemeClr val="accent6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compouds'!$M$6:$M$11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31-479B-9BDA-488CB8F3942A}"/>
            </c:ext>
          </c:extLst>
        </c:ser>
        <c:ser>
          <c:idx val="3"/>
          <c:order val="3"/>
          <c:tx>
            <c:strRef>
              <c:f>'Advanced compouds'!$N$5</c:f>
              <c:strCache>
                <c:ptCount val="1"/>
                <c:pt idx="0">
                  <c:v>DSM265</c:v>
                </c:pt>
              </c:strCache>
            </c:strRef>
          </c:tx>
          <c:spPr>
            <a:solidFill>
              <a:schemeClr val="accent5">
                <a:alpha val="25000"/>
              </a:schemeClr>
            </a:solidFill>
            <a:ln w="44450">
              <a:solidFill>
                <a:schemeClr val="accent5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compouds'!$N$6:$N$11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4</c:v>
                </c:pt>
                <c:pt idx="4">
                  <c:v>10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31-479B-9BDA-488CB8F394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280016"/>
        <c:axId val="154281984"/>
      </c:radarChart>
      <c:catAx>
        <c:axId val="154280016"/>
        <c:scaling>
          <c:orientation val="minMax"/>
        </c:scaling>
        <c:delete val="0"/>
        <c:axPos val="b"/>
        <c:numFmt formatCode="#,##0;\-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1984"/>
        <c:crosses val="autoZero"/>
        <c:auto val="1"/>
        <c:lblAlgn val="ctr"/>
        <c:lblOffset val="100"/>
        <c:noMultiLvlLbl val="0"/>
      </c:catAx>
      <c:valAx>
        <c:axId val="154281984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00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030623099847589"/>
          <c:y val="0.16376709402026429"/>
          <c:w val="0.36617938426779872"/>
          <c:h val="0.75620944876282092"/>
        </c:manualLayout>
      </c:layout>
      <c:radarChart>
        <c:radarStyle val="filled"/>
        <c:varyColors val="0"/>
        <c:ser>
          <c:idx val="0"/>
          <c:order val="0"/>
          <c:tx>
            <c:strRef>
              <c:f>'Advanced compouds'!$K$5</c:f>
              <c:strCache>
                <c:ptCount val="1"/>
                <c:pt idx="0">
                  <c:v>High Risk</c:v>
                </c:pt>
              </c:strCache>
            </c:strRef>
          </c:tx>
          <c:spPr>
            <a:noFill/>
            <a:ln w="44450">
              <a:solidFill>
                <a:srgbClr val="FF0000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compouds'!$K$6:$K$11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3C-4F7E-A62E-70DFC93C82AF}"/>
            </c:ext>
          </c:extLst>
        </c:ser>
        <c:ser>
          <c:idx val="1"/>
          <c:order val="1"/>
          <c:tx>
            <c:strRef>
              <c:f>'Advanced compouds'!$L$5</c:f>
              <c:strCache>
                <c:ptCount val="1"/>
                <c:pt idx="0">
                  <c:v>Medium Risk</c:v>
                </c:pt>
              </c:strCache>
            </c:strRef>
          </c:tx>
          <c:spPr>
            <a:noFill/>
            <a:ln w="44450">
              <a:solidFill>
                <a:schemeClr val="accent4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compouds'!$L$6:$L$11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3C-4F7E-A62E-70DFC93C82AF}"/>
            </c:ext>
          </c:extLst>
        </c:ser>
        <c:ser>
          <c:idx val="2"/>
          <c:order val="2"/>
          <c:tx>
            <c:strRef>
              <c:f>'Advanced compouds'!$M$5</c:f>
              <c:strCache>
                <c:ptCount val="1"/>
                <c:pt idx="0">
                  <c:v>Low Risk</c:v>
                </c:pt>
              </c:strCache>
            </c:strRef>
          </c:tx>
          <c:spPr>
            <a:noFill/>
            <a:ln w="44450">
              <a:solidFill>
                <a:schemeClr val="accent6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compouds'!$M$6:$M$11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3C-4F7E-A62E-70DFC93C82AF}"/>
            </c:ext>
          </c:extLst>
        </c:ser>
        <c:ser>
          <c:idx val="3"/>
          <c:order val="3"/>
          <c:tx>
            <c:strRef>
              <c:f>'Advanced compouds'!$V$5</c:f>
              <c:strCache>
                <c:ptCount val="1"/>
                <c:pt idx="0">
                  <c:v>Atovaquone</c:v>
                </c:pt>
              </c:strCache>
            </c:strRef>
          </c:tx>
          <c:spPr>
            <a:solidFill>
              <a:schemeClr val="accent5">
                <a:alpha val="25000"/>
              </a:schemeClr>
            </a:solidFill>
            <a:ln w="44450">
              <a:solidFill>
                <a:schemeClr val="accent5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compouds'!$V$6:$V$11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2.5</c:v>
                </c:pt>
                <c:pt idx="4">
                  <c:v>10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3C-4F7E-A62E-70DFC93C82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280016"/>
        <c:axId val="154281984"/>
      </c:radarChart>
      <c:catAx>
        <c:axId val="154280016"/>
        <c:scaling>
          <c:orientation val="minMax"/>
        </c:scaling>
        <c:delete val="0"/>
        <c:axPos val="b"/>
        <c:numFmt formatCode="#,##0;\-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1984"/>
        <c:crosses val="autoZero"/>
        <c:auto val="1"/>
        <c:lblAlgn val="ctr"/>
        <c:lblOffset val="100"/>
        <c:noMultiLvlLbl val="0"/>
      </c:catAx>
      <c:valAx>
        <c:axId val="154281984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00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030623099847589"/>
          <c:y val="0.16376709402026429"/>
          <c:w val="0.36617938426779872"/>
          <c:h val="0.75620944876282092"/>
        </c:manualLayout>
      </c:layout>
      <c:radarChart>
        <c:radarStyle val="filled"/>
        <c:varyColors val="0"/>
        <c:ser>
          <c:idx val="0"/>
          <c:order val="0"/>
          <c:tx>
            <c:strRef>
              <c:f>'Advanced compouds'!$K$5</c:f>
              <c:strCache>
                <c:ptCount val="1"/>
                <c:pt idx="0">
                  <c:v>High Risk</c:v>
                </c:pt>
              </c:strCache>
            </c:strRef>
          </c:tx>
          <c:spPr>
            <a:noFill/>
            <a:ln w="44450">
              <a:solidFill>
                <a:srgbClr val="FF0000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compouds'!$K$6:$K$11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14-44D6-801F-E2FFC406A3EE}"/>
            </c:ext>
          </c:extLst>
        </c:ser>
        <c:ser>
          <c:idx val="1"/>
          <c:order val="1"/>
          <c:tx>
            <c:strRef>
              <c:f>'Advanced compouds'!$L$5</c:f>
              <c:strCache>
                <c:ptCount val="1"/>
                <c:pt idx="0">
                  <c:v>Medium Risk</c:v>
                </c:pt>
              </c:strCache>
            </c:strRef>
          </c:tx>
          <c:spPr>
            <a:noFill/>
            <a:ln w="44450">
              <a:solidFill>
                <a:schemeClr val="accent4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compouds'!$L$6:$L$11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14-44D6-801F-E2FFC406A3EE}"/>
            </c:ext>
          </c:extLst>
        </c:ser>
        <c:ser>
          <c:idx val="2"/>
          <c:order val="2"/>
          <c:tx>
            <c:strRef>
              <c:f>'Advanced compouds'!$M$5</c:f>
              <c:strCache>
                <c:ptCount val="1"/>
                <c:pt idx="0">
                  <c:v>Low Risk</c:v>
                </c:pt>
              </c:strCache>
            </c:strRef>
          </c:tx>
          <c:spPr>
            <a:noFill/>
            <a:ln w="44450">
              <a:solidFill>
                <a:schemeClr val="accent6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compouds'!$M$6:$M$11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14-44D6-801F-E2FFC406A3EE}"/>
            </c:ext>
          </c:extLst>
        </c:ser>
        <c:ser>
          <c:idx val="3"/>
          <c:order val="3"/>
          <c:tx>
            <c:strRef>
              <c:f>'Advanced compouds'!$W$5</c:f>
              <c:strCache>
                <c:ptCount val="1"/>
                <c:pt idx="0">
                  <c:v>Pyrinaridine</c:v>
                </c:pt>
              </c:strCache>
            </c:strRef>
          </c:tx>
          <c:spPr>
            <a:solidFill>
              <a:schemeClr val="accent5">
                <a:alpha val="25000"/>
              </a:schemeClr>
            </a:solidFill>
            <a:ln w="44450">
              <a:solidFill>
                <a:schemeClr val="accent5"/>
              </a:solidFill>
              <a:prstDash val="sysDot"/>
            </a:ln>
            <a:effectLst/>
          </c:spPr>
          <c:cat>
            <c:strRef>
              <c:f>'Advanced compouds'!$J$6:$J$11</c:f>
              <c:strCache>
                <c:ptCount val="6"/>
                <c:pt idx="0">
                  <c:v>MIR</c:v>
                </c:pt>
                <c:pt idx="1">
                  <c:v>IC50 shift</c:v>
                </c:pt>
                <c:pt idx="2">
                  <c:v>In vitro resitance genotype</c:v>
                </c:pt>
                <c:pt idx="3">
                  <c:v>Time of recrudescence</c:v>
                </c:pt>
                <c:pt idx="4">
                  <c:v>In vivo Resistance genotype</c:v>
                </c:pt>
                <c:pt idx="5">
                  <c:v>Pre-existing resistance in the field</c:v>
                </c:pt>
              </c:strCache>
            </c:strRef>
          </c:cat>
          <c:val>
            <c:numRef>
              <c:f>'Advanced compouds'!$W$6:$W$11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14-44D6-801F-E2FFC406A3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280016"/>
        <c:axId val="154281984"/>
      </c:radarChart>
      <c:catAx>
        <c:axId val="154280016"/>
        <c:scaling>
          <c:orientation val="minMax"/>
        </c:scaling>
        <c:delete val="0"/>
        <c:axPos val="b"/>
        <c:numFmt formatCode="#,##0;\-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1984"/>
        <c:crosses val="autoZero"/>
        <c:auto val="1"/>
        <c:lblAlgn val="ctr"/>
        <c:lblOffset val="100"/>
        <c:noMultiLvlLbl val="0"/>
      </c:catAx>
      <c:valAx>
        <c:axId val="154281984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42800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116599311133E-2"/>
          <c:y val="0.86082794333628665"/>
          <c:w val="0.89999976680137772"/>
          <c:h val="6.6981741392406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5400" cap="rnd" cmpd="sng" algn="ctr">
        <a:solidFill>
          <a:schemeClr val="phClr"/>
        </a:solidFill>
        <a:prstDash val="sysDot"/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5400" cap="rnd" cmpd="sng" algn="ctr">
        <a:solidFill>
          <a:schemeClr val="phClr"/>
        </a:solidFill>
        <a:prstDash val="sysDot"/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1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5400" cap="rnd" cmpd="sng" algn="ctr">
        <a:solidFill>
          <a:schemeClr val="phClr"/>
        </a:solidFill>
        <a:prstDash val="sysDot"/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5774" y="0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32D324FB-75B1-4F9B-90FB-6F62182154DA}" type="datetime1">
              <a:rPr lang="fr-FR"/>
              <a:pPr>
                <a:defRPr/>
              </a:pPr>
              <a:t>07/04/2021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44829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5774" y="9444829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B243D0C-A2B5-4B85-99BF-4B254CA445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2250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5774" y="0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1A30750D-8BDF-48BC-84FD-9F49D11F5277}" type="datetime1">
              <a:rPr lang="fr-FR"/>
              <a:pPr>
                <a:defRPr/>
              </a:pPr>
              <a:t>07/04/2021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6125"/>
            <a:ext cx="279558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245" y="4725595"/>
            <a:ext cx="5445126" cy="447277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CH" noProof="0"/>
              <a:t>Cliquez pour 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44829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5774" y="9444829"/>
            <a:ext cx="2948252" cy="49768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A27DB7C7-A480-4C11-985C-52F85AA12B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0738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0" y="329513"/>
            <a:ext cx="6858000" cy="914399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1500" y="1727200"/>
            <a:ext cx="5772150" cy="5791200"/>
          </a:xfrm>
        </p:spPr>
        <p:txBody>
          <a:bodyPr/>
          <a:lstStyle>
            <a:lvl1pPr marL="0" indent="0" algn="l">
              <a:buNone/>
              <a:defRPr b="1" i="0">
                <a:solidFill>
                  <a:schemeClr val="tx1"/>
                </a:solidFill>
                <a:latin typeface="Arial"/>
                <a:cs typeface="Arial"/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FR" dirty="0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57150" y="8570386"/>
            <a:ext cx="1600200" cy="486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72D7CCF4-F350-43BF-9224-C291A99EFEAE}" type="slidenum">
              <a:rPr lang="fr-FR" altLang="en-US">
                <a:latin typeface="Arial" pitchFamily="34" charset="0"/>
                <a:ea typeface="ＭＳ Ｐゴシック" pitchFamily="34" charset="-128"/>
                <a:cs typeface="+mn-cs"/>
              </a:rPr>
              <a:pPr>
                <a:defRPr/>
              </a:pPr>
              <a:t>‹#›</a:t>
            </a:fld>
            <a:endParaRPr lang="fr-FR" altLang="en-US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03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04802"/>
            <a:ext cx="6858000" cy="93768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4pPr marL="1242982" indent="-214307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57150" y="8570386"/>
            <a:ext cx="1600200" cy="486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72D7CCF4-F350-43BF-9224-C291A99EFEAE}" type="slidenum">
              <a:rPr lang="fr-FR" altLang="en-US">
                <a:latin typeface="Arial" pitchFamily="34" charset="0"/>
                <a:ea typeface="ＭＳ Ｐゴシック" pitchFamily="34" charset="-128"/>
                <a:cs typeface="+mn-cs"/>
              </a:rPr>
              <a:pPr>
                <a:defRPr/>
              </a:pPr>
              <a:t>‹#›</a:t>
            </a:fld>
            <a:endParaRPr lang="fr-FR" altLang="en-US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376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7CCF4-F350-43BF-9224-C291A99EFEAE}" type="slidenum">
              <a:rPr lang="fr-FR" altLang="en-US" smtClean="0">
                <a:latin typeface="Arial" pitchFamily="34" charset="0"/>
                <a:ea typeface="ＭＳ Ｐゴシック" pitchFamily="34" charset="-128"/>
                <a:cs typeface="+mn-cs"/>
              </a:rPr>
              <a:pPr>
                <a:defRPr/>
              </a:pPr>
              <a:t>‹#›</a:t>
            </a:fld>
            <a:endParaRPr lang="fr-FR" altLang="en-US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5993" y="1691219"/>
            <a:ext cx="2430065" cy="65294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3042048" y="1691218"/>
            <a:ext cx="3509963" cy="6529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527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57150" y="8570386"/>
            <a:ext cx="1600200" cy="486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72D7CCF4-F350-43BF-9224-C291A99EFEAE}" type="slidenum">
              <a:rPr lang="fr-FR" altLang="en-US">
                <a:latin typeface="Arial" pitchFamily="34" charset="0"/>
                <a:ea typeface="ＭＳ Ｐゴシック" pitchFamily="34" charset="-128"/>
                <a:cs typeface="+mn-cs"/>
              </a:rPr>
              <a:pPr>
                <a:defRPr/>
              </a:pPr>
              <a:t>‹#›</a:t>
            </a:fld>
            <a:endParaRPr lang="fr-FR" altLang="en-US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304802"/>
            <a:ext cx="6858000" cy="93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fr-FR" altLang="en-US" dirty="0"/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25710" y="1524000"/>
            <a:ext cx="623563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fr-FR" altLang="en-US" dirty="0"/>
          </a:p>
          <a:p>
            <a:pPr lvl="3"/>
            <a:endParaRPr lang="fr-CH" altLang="en-US" dirty="0"/>
          </a:p>
        </p:txBody>
      </p:sp>
    </p:spTree>
    <p:extLst>
      <p:ext uri="{BB962C8B-B14F-4D97-AF65-F5344CB8AC3E}">
        <p14:creationId xmlns:p14="http://schemas.microsoft.com/office/powerpoint/2010/main" val="214110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hf sldNum="0" hdr="0" ftr="0" dt="0"/>
  <p:txStyles>
    <p:titleStyle>
      <a:lvl1pPr algn="ctr" defTabSz="342892" rtl="0" eaLnBrk="1" fontAlgn="base" hangingPunct="1">
        <a:spcBef>
          <a:spcPct val="0"/>
        </a:spcBef>
        <a:spcAft>
          <a:spcPct val="0"/>
        </a:spcAft>
        <a:defRPr sz="2250" b="1" kern="1200">
          <a:solidFill>
            <a:schemeClr val="accent1"/>
          </a:solidFill>
          <a:latin typeface="Helvetica" pitchFamily="34" charset="0"/>
          <a:ea typeface="ＭＳ Ｐゴシック" pitchFamily="34" charset="-128"/>
          <a:cs typeface="Helvetica" pitchFamily="34" charset="0"/>
        </a:defRPr>
      </a:lvl1pPr>
      <a:lvl2pPr algn="ctr" defTabSz="342892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8F296B"/>
          </a:solidFill>
          <a:latin typeface="Arial" charset="0"/>
          <a:ea typeface="ＭＳ Ｐゴシック" pitchFamily="34" charset="-128"/>
          <a:cs typeface="ＭＳ Ｐゴシック" pitchFamily="-110" charset="-128"/>
        </a:defRPr>
      </a:lvl2pPr>
      <a:lvl3pPr algn="ctr" defTabSz="342892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8F296B"/>
          </a:solidFill>
          <a:latin typeface="Arial" charset="0"/>
          <a:ea typeface="ＭＳ Ｐゴシック" pitchFamily="34" charset="-128"/>
          <a:cs typeface="ＭＳ Ｐゴシック" pitchFamily="-110" charset="-128"/>
        </a:defRPr>
      </a:lvl3pPr>
      <a:lvl4pPr algn="ctr" defTabSz="342892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8F296B"/>
          </a:solidFill>
          <a:latin typeface="Arial" charset="0"/>
          <a:ea typeface="ＭＳ Ｐゴシック" pitchFamily="34" charset="-128"/>
          <a:cs typeface="ＭＳ Ｐゴシック" pitchFamily="-110" charset="-128"/>
        </a:defRPr>
      </a:lvl4pPr>
      <a:lvl5pPr algn="ctr" defTabSz="342892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8F296B"/>
          </a:solidFill>
          <a:latin typeface="Arial" charset="0"/>
          <a:ea typeface="ＭＳ Ｐゴシック" pitchFamily="34" charset="-128"/>
          <a:cs typeface="ＭＳ Ｐゴシック" pitchFamily="-110" charset="-128"/>
        </a:defRPr>
      </a:lvl5pPr>
      <a:lvl6pPr marL="342892" algn="l" defTabSz="342892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FFFFFF"/>
          </a:solidFill>
          <a:latin typeface="Arial" charset="0"/>
          <a:ea typeface="ＭＳ Ｐゴシック" charset="-128"/>
        </a:defRPr>
      </a:lvl6pPr>
      <a:lvl7pPr marL="685784" algn="l" defTabSz="342892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FFFFFF"/>
          </a:solidFill>
          <a:latin typeface="Arial" charset="0"/>
          <a:ea typeface="ＭＳ Ｐゴシック" charset="-128"/>
        </a:defRPr>
      </a:lvl7pPr>
      <a:lvl8pPr marL="1028675" algn="l" defTabSz="342892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FFFFFF"/>
          </a:solidFill>
          <a:latin typeface="Arial" charset="0"/>
          <a:ea typeface="ＭＳ Ｐゴシック" charset="-128"/>
        </a:defRPr>
      </a:lvl8pPr>
      <a:lvl9pPr marL="1371566" algn="l" defTabSz="342892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FFFFFF"/>
          </a:solidFill>
          <a:latin typeface="Arial" charset="0"/>
          <a:ea typeface="ＭＳ Ｐゴシック" charset="-128"/>
        </a:defRPr>
      </a:lvl9pPr>
    </p:titleStyle>
    <p:bodyStyle>
      <a:lvl1pPr marL="257169" indent="-257169" algn="l" defTabSz="342892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20000"/>
        <a:buFont typeface="Arial" pitchFamily="34" charset="0"/>
        <a:buChar char="•"/>
        <a:defRPr sz="1800" b="1" kern="1200">
          <a:solidFill>
            <a:schemeClr val="tx1"/>
          </a:solidFill>
          <a:latin typeface="Arial"/>
          <a:ea typeface="ＭＳ Ｐゴシック" pitchFamily="34" charset="-128"/>
          <a:cs typeface="ＭＳ Ｐゴシック" pitchFamily="34" charset="-128"/>
        </a:defRPr>
      </a:lvl1pPr>
      <a:lvl2pPr marL="557198" indent="-214307" algn="l" defTabSz="34289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Arial" pitchFamily="34" charset="0"/>
        <a:buChar char="•"/>
        <a:defRPr sz="15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2pPr>
      <a:lvl3pPr marL="857229" indent="-171446" algn="l" defTabSz="342892" rtl="0" eaLnBrk="1" fontAlgn="base" hangingPunct="1">
        <a:spcBef>
          <a:spcPct val="20000"/>
        </a:spcBef>
        <a:spcAft>
          <a:spcPct val="0"/>
        </a:spcAft>
        <a:buClr>
          <a:schemeClr val="accent3"/>
        </a:buClr>
        <a:buFont typeface="Arial" pitchFamily="34" charset="0"/>
        <a:buChar char="•"/>
        <a:defRPr kern="1200">
          <a:solidFill>
            <a:schemeClr val="tx1"/>
          </a:solidFill>
          <a:latin typeface="Arial"/>
          <a:ea typeface="Arial" charset="0"/>
          <a:cs typeface="Arial"/>
        </a:defRPr>
      </a:lvl3pPr>
      <a:lvl4pPr marL="1242982" indent="-214307" algn="l" defTabSz="342892" rtl="0" eaLnBrk="1" fontAlgn="base" hangingPunct="1">
        <a:spcBef>
          <a:spcPct val="20000"/>
        </a:spcBef>
        <a:spcAft>
          <a:spcPct val="0"/>
        </a:spcAft>
        <a:buSzPct val="70000"/>
        <a:buFont typeface="Arial" panose="020B0604020202020204" pitchFamily="34" charset="0"/>
        <a:buChar char="•"/>
        <a:defRPr sz="1200" b="0" kern="1200">
          <a:solidFill>
            <a:schemeClr val="tx1"/>
          </a:solidFill>
          <a:latin typeface="Arial"/>
          <a:ea typeface="Arial" charset="0"/>
          <a:cs typeface="Arial"/>
        </a:defRPr>
      </a:lvl4pPr>
      <a:lvl5pPr marL="1543011" indent="-171446" algn="l" defTabSz="342892" rtl="0" eaLnBrk="1" fontAlgn="base" hangingPunct="1">
        <a:spcBef>
          <a:spcPct val="20000"/>
        </a:spcBef>
        <a:spcAft>
          <a:spcPct val="0"/>
        </a:spcAft>
        <a:defRPr sz="1200" kern="1200">
          <a:solidFill>
            <a:srgbClr val="000000"/>
          </a:solidFill>
          <a:latin typeface="Arial"/>
          <a:ea typeface="Arial" charset="0"/>
          <a:cs typeface="Arial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4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eroyd@mmv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819A49-ED30-4A04-A477-77F9DDADB986}"/>
              </a:ext>
            </a:extLst>
          </p:cNvPr>
          <p:cNvSpPr txBox="1"/>
          <p:nvPr/>
        </p:nvSpPr>
        <p:spPr>
          <a:xfrm>
            <a:off x="602686" y="611560"/>
            <a:ext cx="5652628" cy="6689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Supplementary file</a:t>
            </a:r>
          </a:p>
          <a:p>
            <a:endParaRPr lang="en-US" sz="1600" b="1" dirty="0"/>
          </a:p>
          <a:p>
            <a:r>
              <a:rPr lang="en-US" sz="1600" b="1" dirty="0"/>
              <a:t>Assessing Risks of </a:t>
            </a:r>
            <a:r>
              <a:rPr lang="en-US" sz="1600" b="1" i="1" dirty="0"/>
              <a:t>Plasmodium falciparum</a:t>
            </a:r>
            <a:r>
              <a:rPr lang="en-US" sz="1600" b="1" dirty="0"/>
              <a:t> Resistance to Select Next-Generation Antimalarials</a:t>
            </a:r>
            <a:endParaRPr lang="en-US" sz="1600" dirty="0"/>
          </a:p>
          <a:p>
            <a:r>
              <a:rPr lang="en-US" sz="1600" b="1" dirty="0"/>
              <a:t> </a:t>
            </a:r>
            <a:endParaRPr lang="en-US" sz="1600" dirty="0"/>
          </a:p>
          <a:p>
            <a:r>
              <a:rPr lang="en-US" sz="1600" dirty="0" err="1"/>
              <a:t>Maëlle</a:t>
            </a:r>
            <a:r>
              <a:rPr lang="en-US" sz="1600" dirty="0"/>
              <a:t> Duffey</a:t>
            </a:r>
            <a:r>
              <a:rPr lang="en-US" sz="1600" baseline="30000" dirty="0"/>
              <a:t>1</a:t>
            </a:r>
            <a:r>
              <a:rPr lang="en-US" sz="1600" dirty="0"/>
              <a:t>, Benjamin Blasco</a:t>
            </a:r>
            <a:r>
              <a:rPr lang="en-US" sz="1600" baseline="30000" dirty="0"/>
              <a:t>1,2</a:t>
            </a:r>
            <a:r>
              <a:rPr lang="en-US" sz="1600" dirty="0"/>
              <a:t>, Jeremy N. Burrows</a:t>
            </a:r>
            <a:r>
              <a:rPr lang="en-US" sz="1600" baseline="30000" dirty="0"/>
              <a:t>1</a:t>
            </a:r>
            <a:r>
              <a:rPr lang="en-US" sz="1600" dirty="0"/>
              <a:t>, Timothy N.C. Wells</a:t>
            </a:r>
            <a:r>
              <a:rPr lang="en-US" sz="1600" baseline="30000" dirty="0"/>
              <a:t>1</a:t>
            </a:r>
            <a:r>
              <a:rPr lang="en-US" sz="1600" dirty="0"/>
              <a:t>,</a:t>
            </a:r>
            <a:r>
              <a:rPr lang="en-US" sz="1600" baseline="30000" dirty="0"/>
              <a:t> </a:t>
            </a:r>
            <a:r>
              <a:rPr lang="en-US" sz="1600" dirty="0"/>
              <a:t>David A. Fidock</a:t>
            </a:r>
            <a:r>
              <a:rPr lang="en-US" sz="1600" baseline="30000" dirty="0"/>
              <a:t>3</a:t>
            </a:r>
            <a:r>
              <a:rPr lang="en-US" sz="1600" dirty="0"/>
              <a:t> and Didier Leroy</a:t>
            </a:r>
            <a:r>
              <a:rPr lang="en-US" sz="1600" baseline="30000" dirty="0"/>
              <a:t>1</a:t>
            </a:r>
            <a:r>
              <a:rPr lang="en-US" sz="1600" dirty="0"/>
              <a:t>*</a:t>
            </a:r>
          </a:p>
          <a:p>
            <a:endParaRPr lang="en-US" sz="1600" b="1" baseline="30000" dirty="0"/>
          </a:p>
          <a:p>
            <a:r>
              <a:rPr lang="en-US" sz="1600" b="1" baseline="30000" dirty="0"/>
              <a:t>1</a:t>
            </a:r>
            <a:r>
              <a:rPr lang="en-US" sz="1600" dirty="0"/>
              <a:t>Medicines for Malaria Venture, Geneva, Switzerland</a:t>
            </a:r>
          </a:p>
          <a:p>
            <a:r>
              <a:rPr lang="en-US" sz="1600" b="1" baseline="30000" dirty="0"/>
              <a:t>2</a:t>
            </a:r>
            <a:r>
              <a:rPr lang="en-US" sz="1600" dirty="0"/>
              <a:t>Global Antibiotic Research and Development Partnership, Geneva, Switzerland </a:t>
            </a:r>
          </a:p>
          <a:p>
            <a:r>
              <a:rPr lang="en-US" sz="1600" b="1" baseline="30000" dirty="0"/>
              <a:t>3</a:t>
            </a:r>
            <a:r>
              <a:rPr lang="en-US" sz="1600" dirty="0"/>
              <a:t>Department of Microbiology &amp; Immunology and Division of Infectious Diseases, Department of Medicine, Columbia University Irving Medical Center, New York, NY, USA</a:t>
            </a:r>
          </a:p>
          <a:p>
            <a:r>
              <a:rPr lang="en-US" sz="1600" dirty="0"/>
              <a:t>*Correspondence: </a:t>
            </a:r>
            <a:r>
              <a:rPr lang="en-US" sz="1600" u="sng" dirty="0">
                <a:hlinkClick r:id="rId2"/>
              </a:rPr>
              <a:t>leroyd@mmv.org</a:t>
            </a:r>
            <a:r>
              <a:rPr lang="en-US" sz="1600" dirty="0"/>
              <a:t> (D. Leroy)</a:t>
            </a:r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Figure S1. Examples of risk of resistance scoring with MMV portfolio and marketed compounds.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Table S1. P. falciparum field-isolated strains cross-resistant with existing antimalarials.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Table S2. Cross-resistant genetically engineered P. falciparum strains. </a:t>
            </a:r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3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26F9639-538E-4076-A97C-36B8ECD23F26}"/>
              </a:ext>
            </a:extLst>
          </p:cNvPr>
          <p:cNvGrpSpPr/>
          <p:nvPr/>
        </p:nvGrpSpPr>
        <p:grpSpPr>
          <a:xfrm>
            <a:off x="533827" y="569071"/>
            <a:ext cx="5917909" cy="2571802"/>
            <a:chOff x="533827" y="-88034"/>
            <a:chExt cx="5917909" cy="257180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459EA64-9D16-4517-9964-3AEA04C51B92}"/>
                </a:ext>
              </a:extLst>
            </p:cNvPr>
            <p:cNvSpPr txBox="1"/>
            <p:nvPr/>
          </p:nvSpPr>
          <p:spPr>
            <a:xfrm>
              <a:off x="1156339" y="251520"/>
              <a:ext cx="1697972" cy="7617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b="1" dirty="0"/>
                <a:t>DSM265</a:t>
              </a:r>
              <a:endParaRPr lang="fr-CH" sz="1050" b="1" dirty="0"/>
            </a:p>
            <a:p>
              <a:r>
                <a:rPr lang="fr-CH" sz="1000" dirty="0"/>
                <a:t>Additive score = </a:t>
              </a:r>
              <a:r>
                <a:rPr lang="fr-CH" sz="1000" dirty="0">
                  <a:solidFill>
                    <a:srgbClr val="FF0000"/>
                  </a:solidFill>
                </a:rPr>
                <a:t>45</a:t>
              </a:r>
            </a:p>
            <a:p>
              <a:r>
                <a:rPr lang="fr-CH" sz="1000" dirty="0"/>
                <a:t>Graphic score = </a:t>
              </a:r>
              <a:r>
                <a:rPr lang="fr-CH" sz="1000" dirty="0">
                  <a:solidFill>
                    <a:srgbClr val="FF0000"/>
                  </a:solidFill>
                </a:rPr>
                <a:t>60%</a:t>
              </a:r>
              <a:r>
                <a:rPr lang="fr-CH" sz="1000" dirty="0"/>
                <a:t> </a:t>
              </a:r>
            </a:p>
            <a:p>
              <a:r>
                <a:rPr lang="fr-CH" sz="1000" dirty="0">
                  <a:solidFill>
                    <a:srgbClr val="FF0000"/>
                  </a:solidFill>
                </a:rPr>
                <a:t>High Risk Zone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30767DD-C22B-47AD-A33A-157BF87CB276}"/>
                </a:ext>
              </a:extLst>
            </p:cNvPr>
            <p:cNvGrpSpPr/>
            <p:nvPr/>
          </p:nvGrpSpPr>
          <p:grpSpPr>
            <a:xfrm>
              <a:off x="3281076" y="-88034"/>
              <a:ext cx="3170660" cy="2571802"/>
              <a:chOff x="3021553" y="-108520"/>
              <a:chExt cx="3170660" cy="2571802"/>
            </a:xfrm>
          </p:grpSpPr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315437E4-380F-4B43-B927-F8872C8085F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89014679"/>
                  </p:ext>
                </p:extLst>
              </p:nvPr>
            </p:nvGraphicFramePr>
            <p:xfrm>
              <a:off x="3021553" y="-108520"/>
              <a:ext cx="3119958" cy="257180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2C37221-0557-41C6-9982-0227073C21DC}"/>
                  </a:ext>
                </a:extLst>
              </p:cNvPr>
              <p:cNvSpPr txBox="1"/>
              <p:nvPr/>
            </p:nvSpPr>
            <p:spPr>
              <a:xfrm>
                <a:off x="5133797" y="867277"/>
                <a:ext cx="91440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800" dirty="0"/>
                  <a:t>EC</a:t>
                </a:r>
                <a:r>
                  <a:rPr lang="fr-CH" sz="800" baseline="-25000" dirty="0"/>
                  <a:t>50</a:t>
                </a:r>
                <a:r>
                  <a:rPr lang="fr-CH" sz="800" dirty="0"/>
                  <a:t> shift</a:t>
                </a:r>
                <a:endParaRPr lang="en-US" sz="800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96F9257-C2BA-4333-A48B-36BAF35BDE92}"/>
                  </a:ext>
                </a:extLst>
              </p:cNvPr>
              <p:cNvSpPr txBox="1"/>
              <p:nvPr/>
            </p:nvSpPr>
            <p:spPr>
              <a:xfrm>
                <a:off x="5133797" y="1442826"/>
                <a:ext cx="105841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In vitro </a:t>
                </a:r>
                <a:r>
                  <a:rPr lang="en-US" sz="800" dirty="0"/>
                  <a:t>resistance genotype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ED2D410-02E0-4236-862F-48D6C878630F}"/>
                  </a:ext>
                </a:extLst>
              </p:cNvPr>
              <p:cNvSpPr txBox="1"/>
              <p:nvPr/>
            </p:nvSpPr>
            <p:spPr>
              <a:xfrm>
                <a:off x="3080373" y="1442826"/>
                <a:ext cx="104522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i="1" dirty="0"/>
                  <a:t>In vivo </a:t>
                </a:r>
                <a:r>
                  <a:rPr lang="en-US" sz="800" dirty="0"/>
                  <a:t>resistance genotype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FA3DAE9-B7AE-4EE1-B988-954C33C90BA5}"/>
                </a:ext>
              </a:extLst>
            </p:cNvPr>
            <p:cNvSpPr txBox="1"/>
            <p:nvPr/>
          </p:nvSpPr>
          <p:spPr>
            <a:xfrm>
              <a:off x="533827" y="251520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(A)</a:t>
              </a:r>
              <a:endParaRPr lang="en-GB" dirty="0"/>
            </a:p>
          </p:txBody>
        </p:sp>
      </p:grp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DBBF99C-7235-4B2D-8E7C-69975B6D4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504257"/>
              </p:ext>
            </p:extLst>
          </p:nvPr>
        </p:nvGraphicFramePr>
        <p:xfrm>
          <a:off x="631114" y="1698486"/>
          <a:ext cx="2797883" cy="1151998"/>
        </p:xfrm>
        <a:graphic>
          <a:graphicData uri="http://schemas.openxmlformats.org/drawingml/2006/table">
            <a:tbl>
              <a:tblPr/>
              <a:tblGrid>
                <a:gridCol w="1280343">
                  <a:extLst>
                    <a:ext uri="{9D8B030D-6E8A-4147-A177-3AD203B41FA5}">
                      <a16:colId xmlns:a16="http://schemas.microsoft.com/office/drawing/2014/main" val="4268067549"/>
                    </a:ext>
                  </a:extLst>
                </a:gridCol>
                <a:gridCol w="303845">
                  <a:extLst>
                    <a:ext uri="{9D8B030D-6E8A-4147-A177-3AD203B41FA5}">
                      <a16:colId xmlns:a16="http://schemas.microsoft.com/office/drawing/2014/main" val="3238193155"/>
                    </a:ext>
                  </a:extLst>
                </a:gridCol>
                <a:gridCol w="379806">
                  <a:extLst>
                    <a:ext uri="{9D8B030D-6E8A-4147-A177-3AD203B41FA5}">
                      <a16:colId xmlns:a16="http://schemas.microsoft.com/office/drawing/2014/main" val="2915093250"/>
                    </a:ext>
                  </a:extLst>
                </a:gridCol>
                <a:gridCol w="379806">
                  <a:extLst>
                    <a:ext uri="{9D8B030D-6E8A-4147-A177-3AD203B41FA5}">
                      <a16:colId xmlns:a16="http://schemas.microsoft.com/office/drawing/2014/main" val="433727670"/>
                    </a:ext>
                  </a:extLst>
                </a:gridCol>
                <a:gridCol w="454083">
                  <a:extLst>
                    <a:ext uri="{9D8B030D-6E8A-4147-A177-3AD203B41FA5}">
                      <a16:colId xmlns:a16="http://schemas.microsoft.com/office/drawing/2014/main" val="2069238829"/>
                    </a:ext>
                  </a:extLst>
                </a:gridCol>
              </a:tblGrid>
              <a:tr h="25195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High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Medium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70AD47"/>
                          </a:solidFill>
                          <a:effectLst/>
                          <a:latin typeface="Arial" panose="020B0604020202020204" pitchFamily="34" charset="0"/>
                        </a:rPr>
                        <a:t>Low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DSM265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01585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MIR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4176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EC</a:t>
                      </a:r>
                      <a:r>
                        <a:rPr lang="en-US" sz="7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shift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273351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vitro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74595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Time of recrudescence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75100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vivo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271281"/>
                  </a:ext>
                </a:extLst>
              </a:tr>
              <a:tr h="251954">
                <a:tc>
                  <a:txBody>
                    <a:bodyPr/>
                    <a:lstStyle/>
                    <a:p>
                      <a:pPr marL="26988" indent="-26988" algn="l" rtl="0" fontAlgn="ctr">
                        <a:tabLst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Pre-existing resistance in the     field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376337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C052038E-EAB8-45AF-BD6D-6151AC88805D}"/>
              </a:ext>
            </a:extLst>
          </p:cNvPr>
          <p:cNvGrpSpPr/>
          <p:nvPr/>
        </p:nvGrpSpPr>
        <p:grpSpPr>
          <a:xfrm>
            <a:off x="533827" y="2996857"/>
            <a:ext cx="5917909" cy="2500052"/>
            <a:chOff x="533827" y="2483768"/>
            <a:chExt cx="5917909" cy="250005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3AC961-CE51-4A35-8013-515E6EB80FBA}"/>
                </a:ext>
              </a:extLst>
            </p:cNvPr>
            <p:cNvSpPr txBox="1"/>
            <p:nvPr/>
          </p:nvSpPr>
          <p:spPr>
            <a:xfrm>
              <a:off x="1150475" y="2648012"/>
              <a:ext cx="2030656" cy="7617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b="1" dirty="0" err="1"/>
                <a:t>Atovaquone</a:t>
              </a:r>
              <a:endParaRPr lang="fr-CH" sz="1050" b="1" dirty="0"/>
            </a:p>
            <a:p>
              <a:r>
                <a:rPr lang="fr-CH" sz="1000" dirty="0"/>
                <a:t>Additive score = </a:t>
              </a:r>
              <a:r>
                <a:rPr lang="fr-CH" sz="1000" dirty="0">
                  <a:solidFill>
                    <a:srgbClr val="FF0000"/>
                  </a:solidFill>
                </a:rPr>
                <a:t>47.5</a:t>
              </a:r>
            </a:p>
            <a:p>
              <a:r>
                <a:rPr lang="fr-CH" sz="1000" dirty="0"/>
                <a:t>Graphic score = </a:t>
              </a:r>
              <a:r>
                <a:rPr lang="fr-CH" sz="1000" dirty="0">
                  <a:solidFill>
                    <a:srgbClr val="FF0000"/>
                  </a:solidFill>
                </a:rPr>
                <a:t>70%</a:t>
              </a:r>
              <a:endParaRPr lang="fr-CH" sz="1000" dirty="0"/>
            </a:p>
            <a:p>
              <a:r>
                <a:rPr lang="fr-CH" sz="1000" dirty="0">
                  <a:solidFill>
                    <a:srgbClr val="FF0000"/>
                  </a:solidFill>
                </a:rPr>
                <a:t>High Risk Zone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154466D-5996-4E30-96DF-547B6B787888}"/>
                </a:ext>
              </a:extLst>
            </p:cNvPr>
            <p:cNvGrpSpPr/>
            <p:nvPr/>
          </p:nvGrpSpPr>
          <p:grpSpPr>
            <a:xfrm>
              <a:off x="3330985" y="2483768"/>
              <a:ext cx="3120751" cy="2500052"/>
              <a:chOff x="3267210" y="2648012"/>
              <a:chExt cx="3120751" cy="2500052"/>
            </a:xfrm>
          </p:grpSpPr>
          <p:graphicFrame>
            <p:nvGraphicFramePr>
              <p:cNvPr id="17" name="Chart 16">
                <a:extLst>
                  <a:ext uri="{FF2B5EF4-FFF2-40B4-BE49-F238E27FC236}">
                    <a16:creationId xmlns:a16="http://schemas.microsoft.com/office/drawing/2014/main" id="{94FF35CC-4E71-4DF5-9B57-0427A425B4E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16960878"/>
                  </p:ext>
                </p:extLst>
              </p:nvPr>
            </p:nvGraphicFramePr>
            <p:xfrm>
              <a:off x="3267210" y="2648012"/>
              <a:ext cx="3034672" cy="250005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50D9B70-6082-4C8D-A441-AB740F6CF10C}"/>
                  </a:ext>
                </a:extLst>
              </p:cNvPr>
              <p:cNvSpPr txBox="1"/>
              <p:nvPr/>
            </p:nvSpPr>
            <p:spPr>
              <a:xfrm>
                <a:off x="5318349" y="3570623"/>
                <a:ext cx="91440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800" dirty="0"/>
                  <a:t>EC</a:t>
                </a:r>
                <a:r>
                  <a:rPr lang="fr-CH" sz="800" baseline="-25000" dirty="0"/>
                  <a:t>50</a:t>
                </a:r>
                <a:r>
                  <a:rPr lang="fr-CH" sz="800" dirty="0"/>
                  <a:t> shift</a:t>
                </a:r>
                <a:endParaRPr lang="en-US" sz="800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9836491-4D8C-4CE9-9D44-B2F17157ECD3}"/>
                  </a:ext>
                </a:extLst>
              </p:cNvPr>
              <p:cNvSpPr txBox="1"/>
              <p:nvPr/>
            </p:nvSpPr>
            <p:spPr>
              <a:xfrm>
                <a:off x="5329545" y="4120236"/>
                <a:ext cx="105841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In vitro </a:t>
                </a:r>
                <a:r>
                  <a:rPr lang="en-US" sz="800" dirty="0"/>
                  <a:t>resistance genotype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FD2C082-44DD-42CA-A51A-5BC0CE284341}"/>
                  </a:ext>
                </a:extLst>
              </p:cNvPr>
              <p:cNvSpPr txBox="1"/>
              <p:nvPr/>
            </p:nvSpPr>
            <p:spPr>
              <a:xfrm>
                <a:off x="3292833" y="4088172"/>
                <a:ext cx="103578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i="1" dirty="0"/>
                  <a:t>In vivo </a:t>
                </a:r>
                <a:r>
                  <a:rPr lang="en-US" sz="800" dirty="0"/>
                  <a:t>resistance genotype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CE8D0BA-8012-490D-8711-C6EC223A767F}"/>
                </a:ext>
              </a:extLst>
            </p:cNvPr>
            <p:cNvSpPr txBox="1"/>
            <p:nvPr/>
          </p:nvSpPr>
          <p:spPr>
            <a:xfrm>
              <a:off x="533827" y="2648012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(B)</a:t>
              </a:r>
            </a:p>
          </p:txBody>
        </p: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CCB0223-CBA5-4B82-BDF2-4CF77B6DD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695151"/>
              </p:ext>
            </p:extLst>
          </p:nvPr>
        </p:nvGraphicFramePr>
        <p:xfrm>
          <a:off x="622870" y="3975183"/>
          <a:ext cx="2806128" cy="1151998"/>
        </p:xfrm>
        <a:graphic>
          <a:graphicData uri="http://schemas.openxmlformats.org/drawingml/2006/table">
            <a:tbl>
              <a:tblPr/>
              <a:tblGrid>
                <a:gridCol w="1221954">
                  <a:extLst>
                    <a:ext uri="{9D8B030D-6E8A-4147-A177-3AD203B41FA5}">
                      <a16:colId xmlns:a16="http://schemas.microsoft.com/office/drawing/2014/main" val="4268067549"/>
                    </a:ext>
                  </a:extLst>
                </a:gridCol>
                <a:gridCol w="290718">
                  <a:extLst>
                    <a:ext uri="{9D8B030D-6E8A-4147-A177-3AD203B41FA5}">
                      <a16:colId xmlns:a16="http://schemas.microsoft.com/office/drawing/2014/main" val="3238193155"/>
                    </a:ext>
                  </a:extLst>
                </a:gridCol>
                <a:gridCol w="380925">
                  <a:extLst>
                    <a:ext uri="{9D8B030D-6E8A-4147-A177-3AD203B41FA5}">
                      <a16:colId xmlns:a16="http://schemas.microsoft.com/office/drawing/2014/main" val="2915093250"/>
                    </a:ext>
                  </a:extLst>
                </a:gridCol>
                <a:gridCol w="304740">
                  <a:extLst>
                    <a:ext uri="{9D8B030D-6E8A-4147-A177-3AD203B41FA5}">
                      <a16:colId xmlns:a16="http://schemas.microsoft.com/office/drawing/2014/main" val="433727670"/>
                    </a:ext>
                  </a:extLst>
                </a:gridCol>
                <a:gridCol w="607791">
                  <a:extLst>
                    <a:ext uri="{9D8B030D-6E8A-4147-A177-3AD203B41FA5}">
                      <a16:colId xmlns:a16="http://schemas.microsoft.com/office/drawing/2014/main" val="2069238829"/>
                    </a:ext>
                  </a:extLst>
                </a:gridCol>
              </a:tblGrid>
              <a:tr h="25195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High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Medium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70AD47"/>
                          </a:solidFill>
                          <a:effectLst/>
                          <a:latin typeface="Arial" panose="020B0604020202020204" pitchFamily="34" charset="0"/>
                        </a:rPr>
                        <a:t>Low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Atovaquone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01585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4176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EC</a:t>
                      </a:r>
                      <a:r>
                        <a:rPr lang="en-US" sz="7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shift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273351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vitro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74595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Time of recrudescence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751004"/>
                  </a:ext>
                </a:extLst>
              </a:tr>
              <a:tr h="12961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vivo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10(*)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271281"/>
                  </a:ext>
                </a:extLst>
              </a:tr>
              <a:tr h="251954">
                <a:tc>
                  <a:txBody>
                    <a:bodyPr/>
                    <a:lstStyle/>
                    <a:p>
                      <a:pPr marL="31750" indent="-31750" algn="l" rtl="0" fontAlgn="ctr">
                        <a:tabLst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Pre-existing resistance in the field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376337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7A518871-FA45-417D-90D4-9AA737063090}"/>
              </a:ext>
            </a:extLst>
          </p:cNvPr>
          <p:cNvSpPr/>
          <p:nvPr/>
        </p:nvSpPr>
        <p:spPr>
          <a:xfrm>
            <a:off x="533827" y="5504750"/>
            <a:ext cx="5854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dirty="0"/>
              <a:t>(*) To our knowledge, no phenotyping and genotyping of recrudescing parasites from </a:t>
            </a:r>
            <a:r>
              <a:rPr lang="en-US" sz="800" i="1" dirty="0"/>
              <a:t>in vivo </a:t>
            </a:r>
            <a:r>
              <a:rPr lang="en-US" sz="800" dirty="0"/>
              <a:t>studies have been performed. However, recrudescent parasites collected from patients treated with Atovaquone-Proguanil showed SNPs in the </a:t>
            </a:r>
            <a:r>
              <a:rPr lang="en-US" sz="800" i="1" dirty="0" err="1"/>
              <a:t>cytb</a:t>
            </a:r>
            <a:r>
              <a:rPr lang="en-US" sz="800" dirty="0"/>
              <a:t> gene, associated with </a:t>
            </a:r>
            <a:r>
              <a:rPr lang="en-US" sz="800" i="1" dirty="0"/>
              <a:t>in vitro </a:t>
            </a:r>
            <a:r>
              <a:rPr lang="en-US" sz="800" dirty="0"/>
              <a:t>resistance.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A4CBA2C0-BF49-4369-BFF3-31A761B96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527340"/>
              </p:ext>
            </p:extLst>
          </p:nvPr>
        </p:nvGraphicFramePr>
        <p:xfrm>
          <a:off x="622870" y="7046532"/>
          <a:ext cx="2806126" cy="1151998"/>
        </p:xfrm>
        <a:graphic>
          <a:graphicData uri="http://schemas.openxmlformats.org/drawingml/2006/table">
            <a:tbl>
              <a:tblPr/>
              <a:tblGrid>
                <a:gridCol w="1221954">
                  <a:extLst>
                    <a:ext uri="{9D8B030D-6E8A-4147-A177-3AD203B41FA5}">
                      <a16:colId xmlns:a16="http://schemas.microsoft.com/office/drawing/2014/main" val="4268067549"/>
                    </a:ext>
                  </a:extLst>
                </a:gridCol>
                <a:gridCol w="373983">
                  <a:extLst>
                    <a:ext uri="{9D8B030D-6E8A-4147-A177-3AD203B41FA5}">
                      <a16:colId xmlns:a16="http://schemas.microsoft.com/office/drawing/2014/main" val="3238193155"/>
                    </a:ext>
                  </a:extLst>
                </a:gridCol>
                <a:gridCol w="416843">
                  <a:extLst>
                    <a:ext uri="{9D8B030D-6E8A-4147-A177-3AD203B41FA5}">
                      <a16:colId xmlns:a16="http://schemas.microsoft.com/office/drawing/2014/main" val="2915093250"/>
                    </a:ext>
                  </a:extLst>
                </a:gridCol>
                <a:gridCol w="217286">
                  <a:extLst>
                    <a:ext uri="{9D8B030D-6E8A-4147-A177-3AD203B41FA5}">
                      <a16:colId xmlns:a16="http://schemas.microsoft.com/office/drawing/2014/main" val="433727670"/>
                    </a:ext>
                  </a:extLst>
                </a:gridCol>
                <a:gridCol w="576060">
                  <a:extLst>
                    <a:ext uri="{9D8B030D-6E8A-4147-A177-3AD203B41FA5}">
                      <a16:colId xmlns:a16="http://schemas.microsoft.com/office/drawing/2014/main" val="2069238829"/>
                    </a:ext>
                  </a:extLst>
                </a:gridCol>
              </a:tblGrid>
              <a:tr h="25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High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Medium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70AD47"/>
                          </a:solidFill>
                          <a:effectLst/>
                          <a:latin typeface="Arial" panose="020B0604020202020204" pitchFamily="34" charset="0"/>
                        </a:rPr>
                        <a:t>Low Risk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Pyronaridine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015854"/>
                  </a:ext>
                </a:extLst>
              </a:tr>
              <a:tr h="1293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MIR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41764"/>
                  </a:ext>
                </a:extLst>
              </a:tr>
              <a:tr h="1293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EC</a:t>
                      </a:r>
                      <a:r>
                        <a:rPr lang="en-US" sz="7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shift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273351"/>
                  </a:ext>
                </a:extLst>
              </a:tr>
              <a:tr h="1293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vitro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74595"/>
                  </a:ext>
                </a:extLst>
              </a:tr>
              <a:tr h="1293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Time of recrudescence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751004"/>
                  </a:ext>
                </a:extLst>
              </a:tr>
              <a:tr h="1293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vivo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Resistance genotype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5/1(*)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271281"/>
                  </a:ext>
                </a:extLst>
              </a:tr>
              <a:tr h="2515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Pre-existing resistance in the field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376337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AE0659E5-A665-4772-A95B-938BCDF690A5}"/>
              </a:ext>
            </a:extLst>
          </p:cNvPr>
          <p:cNvSpPr/>
          <p:nvPr/>
        </p:nvSpPr>
        <p:spPr>
          <a:xfrm>
            <a:off x="533827" y="8553319"/>
            <a:ext cx="58318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dirty="0"/>
              <a:t>(*) To our knowledge, no phenotyping and genotyping of recrudescing parasites from </a:t>
            </a:r>
            <a:r>
              <a:rPr lang="en-US" sz="800" i="1" dirty="0"/>
              <a:t>in vivo </a:t>
            </a:r>
            <a:r>
              <a:rPr lang="en-US" sz="800" dirty="0"/>
              <a:t>studies have been performed. It is however highly likely that such parasites would show no </a:t>
            </a:r>
            <a:r>
              <a:rPr lang="en-US" sz="800" i="1" dirty="0"/>
              <a:t>ex vivo </a:t>
            </a:r>
            <a:r>
              <a:rPr lang="en-US" sz="800" dirty="0"/>
              <a:t>IC</a:t>
            </a:r>
            <a:r>
              <a:rPr lang="en-US" sz="800" baseline="-25000" dirty="0"/>
              <a:t>50</a:t>
            </a:r>
            <a:r>
              <a:rPr lang="en-US" sz="800" dirty="0"/>
              <a:t> fold shift, and </a:t>
            </a:r>
            <a:r>
              <a:rPr lang="en-US" sz="800"/>
              <a:t>instead give </a:t>
            </a:r>
            <a:r>
              <a:rPr lang="en-US" sz="800" dirty="0"/>
              <a:t>a score of 1 for this criterion. Therefore, the additive score would be </a:t>
            </a:r>
            <a:r>
              <a:rPr lang="en-US" sz="800" dirty="0">
                <a:solidFill>
                  <a:srgbClr val="00B050"/>
                </a:solidFill>
              </a:rPr>
              <a:t>4</a:t>
            </a:r>
            <a:r>
              <a:rPr lang="en-US" sz="800" dirty="0"/>
              <a:t>, and the graphic one of </a:t>
            </a:r>
            <a:r>
              <a:rPr lang="en-US" sz="800" dirty="0">
                <a:solidFill>
                  <a:srgbClr val="00B050"/>
                </a:solidFill>
              </a:rPr>
              <a:t>0.6%</a:t>
            </a:r>
            <a:r>
              <a:rPr lang="en-US" sz="800" dirty="0"/>
              <a:t>, placing Pyronaridine in the </a:t>
            </a:r>
            <a:r>
              <a:rPr lang="en-US" sz="800" dirty="0">
                <a:solidFill>
                  <a:srgbClr val="00B050"/>
                </a:solidFill>
              </a:rPr>
              <a:t>Low Risk Zone</a:t>
            </a:r>
            <a:r>
              <a:rPr lang="en-US" sz="800" dirty="0"/>
              <a:t>. Here, the worse case scenario is graphically depicted.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534334-083B-4FF9-A479-60E8424424E4}"/>
              </a:ext>
            </a:extLst>
          </p:cNvPr>
          <p:cNvGrpSpPr/>
          <p:nvPr/>
        </p:nvGrpSpPr>
        <p:grpSpPr>
          <a:xfrm>
            <a:off x="631114" y="5870707"/>
            <a:ext cx="5756987" cy="2814782"/>
            <a:chOff x="631114" y="5213602"/>
            <a:chExt cx="5756987" cy="281478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4B38862-CB85-4516-9E4C-4FB07B758D07}"/>
                </a:ext>
              </a:extLst>
            </p:cNvPr>
            <p:cNvGrpSpPr/>
            <p:nvPr/>
          </p:nvGrpSpPr>
          <p:grpSpPr>
            <a:xfrm>
              <a:off x="631114" y="5213602"/>
              <a:ext cx="5756987" cy="2814782"/>
              <a:chOff x="631114" y="5213602"/>
              <a:chExt cx="5756987" cy="281478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A223C25-9528-48F5-A28B-AAF8127E52B3}"/>
                  </a:ext>
                </a:extLst>
              </p:cNvPr>
              <p:cNvSpPr txBox="1"/>
              <p:nvPr/>
            </p:nvSpPr>
            <p:spPr>
              <a:xfrm>
                <a:off x="1161288" y="5537834"/>
                <a:ext cx="2534712" cy="761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b="1" dirty="0" err="1"/>
                  <a:t>Pyronaridine</a:t>
                </a:r>
                <a:endParaRPr lang="fr-CH" sz="1050" b="1" dirty="0"/>
              </a:p>
              <a:p>
                <a:r>
                  <a:rPr lang="fr-CH" sz="1000" dirty="0"/>
                  <a:t>Additive score = </a:t>
                </a:r>
                <a:r>
                  <a:rPr lang="fr-CH" sz="1000" dirty="0">
                    <a:solidFill>
                      <a:schemeClr val="accent6">
                        <a:lumMod val="75000"/>
                      </a:schemeClr>
                    </a:solidFill>
                  </a:rPr>
                  <a:t>8</a:t>
                </a:r>
                <a:r>
                  <a:rPr lang="fr-CH" sz="1000" dirty="0"/>
                  <a:t>/</a:t>
                </a:r>
                <a:r>
                  <a:rPr lang="fr-CH" sz="1000" dirty="0">
                    <a:solidFill>
                      <a:srgbClr val="00B050"/>
                    </a:solidFill>
                  </a:rPr>
                  <a:t>4</a:t>
                </a:r>
              </a:p>
              <a:p>
                <a:r>
                  <a:rPr lang="fr-CH" sz="1000" dirty="0"/>
                  <a:t>Graphic score = </a:t>
                </a:r>
                <a:r>
                  <a:rPr lang="fr-CH" sz="1000" dirty="0">
                    <a:solidFill>
                      <a:schemeClr val="accent6">
                        <a:lumMod val="75000"/>
                      </a:schemeClr>
                    </a:solidFill>
                  </a:rPr>
                  <a:t>1.4%</a:t>
                </a:r>
                <a:r>
                  <a:rPr lang="fr-CH" sz="1000" dirty="0"/>
                  <a:t>/</a:t>
                </a:r>
                <a:r>
                  <a:rPr lang="fr-CH" sz="1000" dirty="0">
                    <a:solidFill>
                      <a:srgbClr val="00B050"/>
                    </a:solidFill>
                  </a:rPr>
                  <a:t>0.6%</a:t>
                </a:r>
              </a:p>
              <a:p>
                <a:r>
                  <a:rPr lang="fr-CH" sz="1000" dirty="0">
                    <a:solidFill>
                      <a:schemeClr val="accent6">
                        <a:lumMod val="75000"/>
                      </a:schemeClr>
                    </a:solidFill>
                  </a:rPr>
                  <a:t>Medium Risk Zone</a:t>
                </a:r>
                <a:r>
                  <a:rPr lang="fr-CH" sz="1000" dirty="0"/>
                  <a:t>/</a:t>
                </a:r>
                <a:r>
                  <a:rPr lang="fr-CH" sz="1000" dirty="0">
                    <a:solidFill>
                      <a:srgbClr val="00B050"/>
                    </a:solidFill>
                  </a:rPr>
                  <a:t>Low Risk Zone</a:t>
                </a:r>
                <a:endParaRPr lang="en-US" sz="100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2DC2F84-9CCF-4C38-B637-7E360BD38B82}"/>
                  </a:ext>
                </a:extLst>
              </p:cNvPr>
              <p:cNvGrpSpPr/>
              <p:nvPr/>
            </p:nvGrpSpPr>
            <p:grpSpPr>
              <a:xfrm>
                <a:off x="3356992" y="5213602"/>
                <a:ext cx="3031109" cy="2814782"/>
                <a:chOff x="3356992" y="4932040"/>
                <a:chExt cx="3031109" cy="2814782"/>
              </a:xfrm>
            </p:grpSpPr>
            <p:graphicFrame>
              <p:nvGraphicFramePr>
                <p:cNvPr id="29" name="Chart 28">
                  <a:extLst>
                    <a:ext uri="{FF2B5EF4-FFF2-40B4-BE49-F238E27FC236}">
                      <a16:creationId xmlns:a16="http://schemas.microsoft.com/office/drawing/2014/main" id="{4D0EB051-6D09-4794-BABC-E7F430DF8B46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468433841"/>
                    </p:ext>
                  </p:extLst>
                </p:nvPr>
              </p:nvGraphicFramePr>
              <p:xfrm>
                <a:off x="3356992" y="4932040"/>
                <a:ext cx="3001733" cy="281478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433A612-0452-4BE3-BFA6-E1DE1A99B418}"/>
                    </a:ext>
                  </a:extLst>
                </p:cNvPr>
                <p:cNvSpPr txBox="1"/>
                <p:nvPr/>
              </p:nvSpPr>
              <p:spPr>
                <a:xfrm>
                  <a:off x="5399488" y="6031049"/>
                  <a:ext cx="914400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800" dirty="0"/>
                    <a:t>EC</a:t>
                  </a:r>
                  <a:r>
                    <a:rPr lang="fr-CH" sz="800" baseline="-25000" dirty="0"/>
                    <a:t>50</a:t>
                  </a:r>
                  <a:r>
                    <a:rPr lang="fr-CH" sz="800" dirty="0"/>
                    <a:t> shift</a:t>
                  </a:r>
                  <a:endParaRPr lang="en-US" sz="8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3734539-111E-4E4B-AB0C-80A780847E28}"/>
                    </a:ext>
                  </a:extLst>
                </p:cNvPr>
                <p:cNvSpPr txBox="1"/>
                <p:nvPr/>
              </p:nvSpPr>
              <p:spPr>
                <a:xfrm>
                  <a:off x="5399488" y="6560470"/>
                  <a:ext cx="988613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/>
                    <a:t>In vitro </a:t>
                  </a:r>
                  <a:r>
                    <a:rPr lang="en-US" sz="800" dirty="0"/>
                    <a:t>resistance genotype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31FE9A3-27A5-4A57-A789-3F354374C783}"/>
                    </a:ext>
                  </a:extLst>
                </p:cNvPr>
                <p:cNvSpPr txBox="1"/>
                <p:nvPr/>
              </p:nvSpPr>
              <p:spPr>
                <a:xfrm>
                  <a:off x="3501007" y="6560470"/>
                  <a:ext cx="897511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36000" rIns="36000" rtlCol="0">
                  <a:spAutoFit/>
                </a:bodyPr>
                <a:lstStyle/>
                <a:p>
                  <a:pPr algn="r"/>
                  <a:r>
                    <a:rPr lang="en-US" sz="800" i="1" dirty="0"/>
                    <a:t>In vivo </a:t>
                  </a:r>
                  <a:r>
                    <a:rPr lang="en-US" sz="800" dirty="0"/>
                    <a:t>resistance genotype</a:t>
                  </a:r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0C33545-DE9D-44FD-9ED3-FFE4B6F52BD7}"/>
                  </a:ext>
                </a:extLst>
              </p:cNvPr>
              <p:cNvSpPr txBox="1"/>
              <p:nvPr/>
            </p:nvSpPr>
            <p:spPr>
              <a:xfrm>
                <a:off x="631114" y="554274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/>
                  <a:t>(C)</a:t>
                </a:r>
                <a:endParaRPr lang="en-GB" dirty="0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553827-2E40-4A73-9FF7-78E52C04E8D6}"/>
                </a:ext>
              </a:extLst>
            </p:cNvPr>
            <p:cNvSpPr txBox="1"/>
            <p:nvPr/>
          </p:nvSpPr>
          <p:spPr>
            <a:xfrm>
              <a:off x="5614341" y="7611098"/>
              <a:ext cx="68218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r>
                <a:rPr lang="en-US" sz="800"/>
                <a:t>Pyronaridine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A8D4FC42-9689-434C-AB26-69AE75CC4564}"/>
              </a:ext>
            </a:extLst>
          </p:cNvPr>
          <p:cNvSpPr/>
          <p:nvPr/>
        </p:nvSpPr>
        <p:spPr>
          <a:xfrm>
            <a:off x="494973" y="10533"/>
            <a:ext cx="593198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100" b="1" dirty="0"/>
              <a:t>Figure S1. Examples of risk of resistance scoring with MMV portfolio and marketed compounds.</a:t>
            </a:r>
            <a:r>
              <a:rPr lang="en-US" altLang="en-US" sz="1100" dirty="0"/>
              <a:t> Previous and current MMV portfolio compounds were submitted to our quantitative resistance risk evaluation system (Figure 4). DSM265 (A) [S1,S2] and Atovaquone (B) [S3,S4] showed a high risk of resistance, whereas Pyronaridine (C) showed a medium to low risk. 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9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2670B5F-9B95-44A0-9B6B-6ACCD0746A15}"/>
              </a:ext>
            </a:extLst>
          </p:cNvPr>
          <p:cNvSpPr txBox="1"/>
          <p:nvPr/>
        </p:nvSpPr>
        <p:spPr>
          <a:xfrm>
            <a:off x="332656" y="610450"/>
            <a:ext cx="619268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S1. </a:t>
            </a:r>
            <a:r>
              <a:rPr lang="en-US" sz="11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 falciparum </a:t>
            </a:r>
            <a:r>
              <a:rPr lang="en-US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field-isolated strains cross-resistant with existing antimalarials. 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Five genetic backgrounds are represented in this sub-panel (7G8 – South America; TM90C2B, Dd2, K1 – South-East Asia; NF54 Africa). NF54 is considered the reference pan-sensitive strain and TM90C2B, PH1263-C, 7G8, Dd2, K1 are multi-drug resistant (MDR) strains, in which seven drug resistant genes are represented. The resulting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values are displayed in regular characters, and the associated fold shift in term of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comparison with the NF54 strain in italic characters, in a color-coded manner. Green corresponds to an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ratio below 5; yellow, between 5 and 10; and red, above 10. Data generated at the Swiss Tropical and Public Health (STPH)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Institute [S5].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DC8549B-4448-4591-B25A-3E1B48ABF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434954"/>
              </p:ext>
            </p:extLst>
          </p:nvPr>
        </p:nvGraphicFramePr>
        <p:xfrm>
          <a:off x="321082" y="2689478"/>
          <a:ext cx="6192690" cy="2950210"/>
        </p:xfrm>
        <a:graphic>
          <a:graphicData uri="http://schemas.openxmlformats.org/drawingml/2006/table">
            <a:tbl>
              <a:tblPr/>
              <a:tblGrid>
                <a:gridCol w="760506">
                  <a:extLst>
                    <a:ext uri="{9D8B030D-6E8A-4147-A177-3AD203B41FA5}">
                      <a16:colId xmlns:a16="http://schemas.microsoft.com/office/drawing/2014/main" val="1398020950"/>
                    </a:ext>
                  </a:extLst>
                </a:gridCol>
                <a:gridCol w="1358046">
                  <a:extLst>
                    <a:ext uri="{9D8B030D-6E8A-4147-A177-3AD203B41FA5}">
                      <a16:colId xmlns:a16="http://schemas.microsoft.com/office/drawing/2014/main" val="1729008709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130095717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1990315358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2798001388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1543984659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616938211"/>
                    </a:ext>
                  </a:extLst>
                </a:gridCol>
                <a:gridCol w="679023">
                  <a:extLst>
                    <a:ext uri="{9D8B030D-6E8A-4147-A177-3AD203B41FA5}">
                      <a16:colId xmlns:a16="http://schemas.microsoft.com/office/drawing/2014/main" val="561120217"/>
                    </a:ext>
                  </a:extLst>
                </a:gridCol>
              </a:tblGrid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CQ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PYR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PPQ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97339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1000" kern="1200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000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8203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l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Mutated locus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Fold Shift Relative to NF54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812038"/>
                  </a:ext>
                </a:extLst>
              </a:tr>
              <a:tr h="18796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NF54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534822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525173"/>
                  </a:ext>
                </a:extLst>
              </a:tr>
              <a:tr h="18796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7G8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pfcrt</a:t>
                      </a: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pfmdr1, </a:t>
                      </a:r>
                      <a:r>
                        <a:rPr lang="en-US" sz="1000" i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pfdhfr</a:t>
                      </a: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00" i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pfdhps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632792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en-US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028154"/>
                  </a:ext>
                </a:extLst>
              </a:tr>
              <a:tr h="18796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K1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pfcrt, pfmdr1, pfdhfr, pfdhps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0461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654338"/>
                  </a:ext>
                </a:extLst>
              </a:tr>
              <a:tr h="18796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pfcrt, pfmdr1, pfdhfr, pfdhps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143924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99456"/>
                  </a:ext>
                </a:extLst>
              </a:tr>
              <a:tr h="18796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TM90C2B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pfcrt, pfmdr1, pfdhfr, pfdhps, pfcytb Q</a:t>
                      </a:r>
                      <a:r>
                        <a:rPr lang="en-US" sz="1000" i="1" kern="120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75547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 588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181640"/>
                  </a:ext>
                </a:extLst>
              </a:tr>
              <a:tr h="31242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PH1263-C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pfcrt, pfmdr1, </a:t>
                      </a:r>
                      <a:r>
                        <a:rPr lang="en-US" sz="1000" i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pfdhfr</a:t>
                      </a: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00" i="1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pfdhps</a:t>
                      </a:r>
                      <a:r>
                        <a:rPr lang="en-US" sz="1000" i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pfK13, plasmepsin II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5462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2.1(*)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Incomplete killing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3520"/>
                  </a:ext>
                </a:extLst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CH" sz="1000" i="1" kern="1200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1249</a:t>
                      </a:r>
                      <a:endParaRPr lang="en-US" sz="1000" i="1" kern="1200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BB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CH" sz="1000" i="1" kern="1200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&gt; 640</a:t>
                      </a:r>
                      <a:endParaRPr lang="en-US" sz="1000" i="1" kern="1200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BB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CH" sz="1000" i="1" kern="1200" dirty="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000" i="1" kern="1200" dirty="0">
                        <a:solidFill>
                          <a:srgbClr val="0061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F0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200" dirty="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86278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FD938A76-CE1F-49A8-8874-034169123C0D}"/>
              </a:ext>
            </a:extLst>
          </p:cNvPr>
          <p:cNvSpPr txBox="1"/>
          <p:nvPr/>
        </p:nvSpPr>
        <p:spPr>
          <a:xfrm>
            <a:off x="260648" y="5708132"/>
            <a:ext cx="62646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CQ: Chloroquine; CYC: cycloguanil, PYR: Pyrimethamine; ATO: Atovaquone; ART: Artesunate; PPQ: Piperaquine. (*)This strain is ART-resistant as measured using the Ring-stage Survival Assay. </a:t>
            </a:r>
            <a:endParaRPr lang="en-US" sz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3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77EA224-E20D-4E72-B1C4-750BDBFDFA87}"/>
              </a:ext>
            </a:extLst>
          </p:cNvPr>
          <p:cNvSpPr txBox="1"/>
          <p:nvPr/>
        </p:nvSpPr>
        <p:spPr>
          <a:xfrm>
            <a:off x="404664" y="611560"/>
            <a:ext cx="619268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S2. Cross-resistant genetically engineered </a:t>
            </a:r>
            <a:r>
              <a:rPr lang="en-US" sz="11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 falciparum </a:t>
            </a:r>
            <a:r>
              <a:rPr lang="en-US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strains. 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Mutations correlated with resistance to the advanced MMV portfolio molecules were introduced into the Dd2 parental strain. The resulting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values are displayed in regular characters, and the associated fold shift in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shown in comparison with parental Dd2 in italic characters, in a color-coded manner. Green corresponds to an EC</a:t>
            </a:r>
            <a:r>
              <a:rPr lang="en-US" sz="11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ratio below 5; yellow is between 5 and 10; and red is above 10. Data generated at the Swiss Tropical and Public Health (STPH)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Institute [S5]. </a:t>
            </a:r>
            <a:r>
              <a: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DDD498 is DDD107498 and also known as M5717; MMV048 is MMV0390048.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4A92AA-28F7-4867-8CBA-DEEA4AD3B8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657978"/>
              </p:ext>
            </p:extLst>
          </p:nvPr>
        </p:nvGraphicFramePr>
        <p:xfrm>
          <a:off x="708998" y="1979712"/>
          <a:ext cx="5613398" cy="2423293"/>
        </p:xfrm>
        <a:graphic>
          <a:graphicData uri="http://schemas.openxmlformats.org/drawingml/2006/table">
            <a:tbl>
              <a:tblPr/>
              <a:tblGrid>
                <a:gridCol w="910281">
                  <a:extLst>
                    <a:ext uri="{9D8B030D-6E8A-4147-A177-3AD203B41FA5}">
                      <a16:colId xmlns:a16="http://schemas.microsoft.com/office/drawing/2014/main" val="987732601"/>
                    </a:ext>
                  </a:extLst>
                </a:gridCol>
                <a:gridCol w="847067">
                  <a:extLst>
                    <a:ext uri="{9D8B030D-6E8A-4147-A177-3AD203B41FA5}">
                      <a16:colId xmlns:a16="http://schemas.microsoft.com/office/drawing/2014/main" val="3362802285"/>
                    </a:ext>
                  </a:extLst>
                </a:gridCol>
                <a:gridCol w="1201065">
                  <a:extLst>
                    <a:ext uri="{9D8B030D-6E8A-4147-A177-3AD203B41FA5}">
                      <a16:colId xmlns:a16="http://schemas.microsoft.com/office/drawing/2014/main" val="1406391084"/>
                    </a:ext>
                  </a:extLst>
                </a:gridCol>
                <a:gridCol w="530997">
                  <a:extLst>
                    <a:ext uri="{9D8B030D-6E8A-4147-A177-3AD203B41FA5}">
                      <a16:colId xmlns:a16="http://schemas.microsoft.com/office/drawing/2014/main" val="3496080345"/>
                    </a:ext>
                  </a:extLst>
                </a:gridCol>
                <a:gridCol w="530997">
                  <a:extLst>
                    <a:ext uri="{9D8B030D-6E8A-4147-A177-3AD203B41FA5}">
                      <a16:colId xmlns:a16="http://schemas.microsoft.com/office/drawing/2014/main" val="2697173468"/>
                    </a:ext>
                  </a:extLst>
                </a:gridCol>
                <a:gridCol w="530997">
                  <a:extLst>
                    <a:ext uri="{9D8B030D-6E8A-4147-A177-3AD203B41FA5}">
                      <a16:colId xmlns:a16="http://schemas.microsoft.com/office/drawing/2014/main" val="551085312"/>
                    </a:ext>
                  </a:extLst>
                </a:gridCol>
                <a:gridCol w="530997">
                  <a:extLst>
                    <a:ext uri="{9D8B030D-6E8A-4147-A177-3AD203B41FA5}">
                      <a16:colId xmlns:a16="http://schemas.microsoft.com/office/drawing/2014/main" val="2284353098"/>
                    </a:ext>
                  </a:extLst>
                </a:gridCol>
                <a:gridCol w="530997">
                  <a:extLst>
                    <a:ext uri="{9D8B030D-6E8A-4147-A177-3AD203B41FA5}">
                      <a16:colId xmlns:a16="http://schemas.microsoft.com/office/drawing/2014/main" val="3689356974"/>
                    </a:ext>
                  </a:extLst>
                </a:gridCol>
              </a:tblGrid>
              <a:tr h="103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DDD498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MMV048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DSM265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KAF156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ELQ300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55073"/>
                  </a:ext>
                </a:extLst>
              </a:tr>
              <a:tr h="107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</a:t>
                      </a:r>
                      <a:r>
                        <a:rPr lang="en-US" sz="900" kern="1200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900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303729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algn="l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Mutated locus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688" indent="-39688" algn="l" fontAlgn="b">
                        <a:lnSpc>
                          <a:spcPct val="107000"/>
                        </a:lnSpc>
                        <a:spcAft>
                          <a:spcPts val="800"/>
                        </a:spcAft>
                        <a:tabLst/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Mutations (Amino    Acid changes)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Fold Shift Relative to Dd2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176048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932596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861313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 DDD498</a:t>
                      </a:r>
                      <a:r>
                        <a:rPr lang="en-US" sz="900" b="1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pfeEF2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Y186N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314157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943180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 MMV048</a:t>
                      </a:r>
                      <a:r>
                        <a:rPr lang="en-US" sz="900" b="1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pfpi4k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S743T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793863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84602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 DSM265</a:t>
                      </a:r>
                      <a:r>
                        <a:rPr lang="en-US" sz="900" b="1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pfdhodh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C276F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571460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219105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 KAF156</a:t>
                      </a:r>
                      <a:r>
                        <a:rPr lang="en-US" sz="900" b="1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pfcarl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a-DK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I1139K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679231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500387"/>
                  </a:ext>
                </a:extLst>
              </a:tr>
              <a:tr h="103505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Dd2 ELQ300</a:t>
                      </a:r>
                      <a:r>
                        <a:rPr lang="en-US" sz="900" b="1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pfcytB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a-DK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I22L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965987"/>
                  </a:ext>
                </a:extLst>
              </a:tr>
              <a:tr h="103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i="1" kern="1200" dirty="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55102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899780D-303B-4F80-90DA-6239578C3933}"/>
              </a:ext>
            </a:extLst>
          </p:cNvPr>
          <p:cNvSpPr txBox="1"/>
          <p:nvPr/>
        </p:nvSpPr>
        <p:spPr>
          <a:xfrm>
            <a:off x="622300" y="5076056"/>
            <a:ext cx="57000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References</a:t>
            </a:r>
            <a:endParaRPr lang="en-US" sz="1100" dirty="0"/>
          </a:p>
          <a:p>
            <a:r>
              <a:rPr lang="en-US" sz="1100" dirty="0"/>
              <a:t>S1. White, J. </a:t>
            </a:r>
            <a:r>
              <a:rPr lang="en-US" sz="1100" i="1" dirty="0"/>
              <a:t>et al.</a:t>
            </a:r>
            <a:r>
              <a:rPr lang="en-US" sz="1100" dirty="0"/>
              <a:t> (2019) Identification and mechanistic understanding of dihydroorotate dehydrogenase point mutations in </a:t>
            </a:r>
            <a:r>
              <a:rPr lang="en-US" sz="1100" i="1" dirty="0"/>
              <a:t>Plasmodium falciparum</a:t>
            </a:r>
            <a:r>
              <a:rPr lang="en-US" sz="1100" dirty="0"/>
              <a:t> that confer in Vitro resistance to the clinical candidate DSM265. </a:t>
            </a:r>
            <a:r>
              <a:rPr lang="en-US" sz="1100" i="1" dirty="0"/>
              <a:t>ACS Infect. Dis.</a:t>
            </a:r>
            <a:r>
              <a:rPr lang="en-US" sz="1100" dirty="0"/>
              <a:t> 5, 90–101</a:t>
            </a:r>
          </a:p>
          <a:p>
            <a:r>
              <a:rPr lang="en-US" sz="1100" dirty="0"/>
              <a:t>S2. Phillips, M.A. </a:t>
            </a:r>
            <a:r>
              <a:rPr lang="en-US" sz="1100" i="1" dirty="0"/>
              <a:t>et al.</a:t>
            </a:r>
            <a:r>
              <a:rPr lang="en-US" sz="1100" dirty="0"/>
              <a:t> (2015) A long-duration dihydroorotate dehydrogenase inhibitor (DSM265) for prevention and treatment of malaria. </a:t>
            </a:r>
            <a:r>
              <a:rPr lang="en-US" sz="1100" i="1" dirty="0"/>
              <a:t>Sci. Transl. Med.</a:t>
            </a:r>
            <a:r>
              <a:rPr lang="en-US" sz="1100" dirty="0"/>
              <a:t> 7, 296ra111</a:t>
            </a:r>
          </a:p>
          <a:p>
            <a:r>
              <a:rPr lang="en-US" sz="1100" dirty="0"/>
              <a:t>S3. Fisher, N. </a:t>
            </a:r>
            <a:r>
              <a:rPr lang="en-US" sz="1100" i="1" dirty="0"/>
              <a:t>et al.</a:t>
            </a:r>
            <a:r>
              <a:rPr lang="en-US" sz="1100" dirty="0"/>
              <a:t> (2012) Cytochrome b mutation Y268S conferring atovaquone resistance phenotype in malaria parasite results in reduced parasite bc1 catalytic turnover and protein expression. </a:t>
            </a:r>
            <a:r>
              <a:rPr lang="en-US" sz="1100" i="1" dirty="0"/>
              <a:t>J. Biol. Chem.</a:t>
            </a:r>
            <a:r>
              <a:rPr lang="en-US" sz="1100" dirty="0"/>
              <a:t> 287, 9731–41</a:t>
            </a:r>
          </a:p>
          <a:p>
            <a:r>
              <a:rPr lang="en-US" sz="1100" dirty="0"/>
              <a:t>S4. Musset, L. </a:t>
            </a:r>
            <a:r>
              <a:rPr lang="en-US" sz="1100" i="1" dirty="0"/>
              <a:t>et al.</a:t>
            </a:r>
            <a:r>
              <a:rPr lang="en-US" sz="1100" dirty="0"/>
              <a:t> (2007) Parallel evolution of adaptive mutations in </a:t>
            </a:r>
            <a:r>
              <a:rPr lang="en-US" sz="1100" i="1" dirty="0"/>
              <a:t>Plasmodium falciparum</a:t>
            </a:r>
            <a:r>
              <a:rPr lang="en-US" sz="1100" dirty="0"/>
              <a:t> mitochondrial DNA during atovaquone-proguanil treatment. </a:t>
            </a:r>
            <a:r>
              <a:rPr lang="en-US" sz="1100" i="1" dirty="0"/>
              <a:t>Mol. Biol. </a:t>
            </a:r>
            <a:r>
              <a:rPr lang="en-US" sz="1100" i="1" dirty="0" err="1"/>
              <a:t>Evol</a:t>
            </a:r>
            <a:r>
              <a:rPr lang="en-US" sz="1100" i="1" dirty="0"/>
              <a:t>.</a:t>
            </a:r>
            <a:r>
              <a:rPr lang="en-US" sz="1100" dirty="0"/>
              <a:t> 24, 1582–1585</a:t>
            </a:r>
          </a:p>
          <a:p>
            <a:r>
              <a:rPr lang="en-US" sz="1100" dirty="0"/>
              <a:t>S5. Delves, M. </a:t>
            </a:r>
            <a:r>
              <a:rPr lang="en-US" sz="1100" i="1" dirty="0"/>
              <a:t>et al.</a:t>
            </a:r>
            <a:r>
              <a:rPr lang="en-US" sz="1100" dirty="0"/>
              <a:t> (2012) The activities of current antimalarial drugs on the life cycle stages of </a:t>
            </a:r>
            <a:r>
              <a:rPr lang="en-US" sz="1100" i="1" dirty="0"/>
              <a:t>Plasmodium</a:t>
            </a:r>
            <a:r>
              <a:rPr lang="en-US" sz="1100" dirty="0"/>
              <a:t>: a comparative study with human and rodent parasites. </a:t>
            </a:r>
            <a:r>
              <a:rPr lang="en-US" sz="1100" i="1" dirty="0" err="1"/>
              <a:t>PLoS</a:t>
            </a:r>
            <a:r>
              <a:rPr lang="en-US" sz="1100" i="1" dirty="0"/>
              <a:t> Med.</a:t>
            </a:r>
            <a:r>
              <a:rPr lang="en-US" sz="1100" dirty="0"/>
              <a:t> 9, e1001169</a:t>
            </a:r>
          </a:p>
        </p:txBody>
      </p:sp>
    </p:spTree>
    <p:extLst>
      <p:ext uri="{BB962C8B-B14F-4D97-AF65-F5344CB8AC3E}">
        <p14:creationId xmlns:p14="http://schemas.microsoft.com/office/powerpoint/2010/main" val="1897057932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MMV logo theme 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7005F"/>
      </a:accent1>
      <a:accent2>
        <a:srgbClr val="EA5100"/>
      </a:accent2>
      <a:accent3>
        <a:srgbClr val="E4B0BB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TPC H2L_MMV update_next" id="{4E43A841-2FA3-4592-A279-8F7E7C088B7F}" vid="{2A687393-59FE-47FA-A28A-D1F6FBE60CA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FFormData xmlns="2e5def8d-af3a-43fe-9491-a26b9c547ff0" xsi:nil="true"/>
    <Status xmlns="2e5def8d-af3a-43fe-9491-a26b9c547f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F34B3FB8CB024DA524B6B26945BC18" ma:contentTypeVersion="22" ma:contentTypeDescription="Create a new document." ma:contentTypeScope="" ma:versionID="69a9c3f95398566c9fdf723d4f4fc151">
  <xsd:schema xmlns:xsd="http://www.w3.org/2001/XMLSchema" xmlns:xs="http://www.w3.org/2001/XMLSchema" xmlns:p="http://schemas.microsoft.com/office/2006/metadata/properties" xmlns:ns2="2e5def8d-af3a-43fe-9491-a26b9c547ff0" targetNamespace="http://schemas.microsoft.com/office/2006/metadata/properties" ma:root="true" ma:fieldsID="db0bf0b17e63c6cc978884129636465a" ns2:_="">
    <xsd:import namespace="2e5def8d-af3a-43fe-9491-a26b9c547ff0"/>
    <xsd:element name="properties">
      <xsd:complexType>
        <xsd:sequence>
          <xsd:element name="documentManagement">
            <xsd:complexType>
              <xsd:all>
                <xsd:element ref="ns2:NFFormData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5def8d-af3a-43fe-9491-a26b9c547ff0" elementFormDefault="qualified">
    <xsd:import namespace="http://schemas.microsoft.com/office/2006/documentManagement/types"/>
    <xsd:import namespace="http://schemas.microsoft.com/office/infopath/2007/PartnerControls"/>
    <xsd:element name="NFFormData" ma:index="8" nillable="true" ma:displayName="NFFormData" ma:hidden="true" ma:internalName="NFFormData" ma:readOnly="false">
      <xsd:simpleType>
        <xsd:restriction base="dms:Not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Status" ma:index="18" nillable="true" ma:displayName="Status" ma:format="Dropdown" ma:internalName="Status">
      <xsd:simpleType>
        <xsd:restriction base="dms:Choice">
          <xsd:enumeration value="Final published articl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71E552FD-1BCA-4DAE-BEB9-B7331099795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e5def8d-af3a-43fe-9491-a26b9c547ff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8EB3B77-3515-4289-8D3B-5EE4A4EF15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5def8d-af3a-43fe-9491-a26b9c547f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14D80C-F562-46BD-B844-8564F75B3E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16221</TotalTime>
  <Words>1350</Words>
  <Application>Microsoft Office PowerPoint</Application>
  <PresentationFormat>On-screen Show (4:3)</PresentationFormat>
  <Paragraphs>320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Helvetica</vt:lpstr>
      <vt:lpstr>3_Thème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 of possible resistance-conferring mutations of MMV’s portfolio</dc:title>
  <dc:creator>Benjamin Blasco</dc:creator>
  <cp:lastModifiedBy>Kong, Pengfei (ELS-CMA)</cp:lastModifiedBy>
  <cp:revision>464</cp:revision>
  <cp:lastPrinted>2019-09-02T13:17:37Z</cp:lastPrinted>
  <dcterms:created xsi:type="dcterms:W3CDTF">2018-07-18T08:03:30Z</dcterms:created>
  <dcterms:modified xsi:type="dcterms:W3CDTF">2021-04-07T20:47:45Z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0x010100EBF34B3FB8CB024DA524B6B26945BC18</vt:lpwstr>
  </property>
  <property fmtid="{D5CDD505-2E9C-101B-9397-08002B2CF9AE}" pid="3" name="MSIP_Label_549ac42a-3eb4-4074-b885-aea26bd6241e_Enabled">
    <vt:lpwstr>true</vt:lpwstr>
  </property>
  <property fmtid="{D5CDD505-2E9C-101B-9397-08002B2CF9AE}" pid="4" name="MSIP_Label_549ac42a-3eb4-4074-b885-aea26bd6241e_SetDate">
    <vt:lpwstr>2021-04-07T19:40:43Z</vt:lpwstr>
  </property>
  <property fmtid="{D5CDD505-2E9C-101B-9397-08002B2CF9AE}" pid="5" name="MSIP_Label_549ac42a-3eb4-4074-b885-aea26bd6241e_Method">
    <vt:lpwstr>Standard</vt:lpwstr>
  </property>
  <property fmtid="{D5CDD505-2E9C-101B-9397-08002B2CF9AE}" pid="6" name="MSIP_Label_549ac42a-3eb4-4074-b885-aea26bd6241e_Name">
    <vt:lpwstr>General Business</vt:lpwstr>
  </property>
  <property fmtid="{D5CDD505-2E9C-101B-9397-08002B2CF9AE}" pid="7" name="MSIP_Label_549ac42a-3eb4-4074-b885-aea26bd6241e_SiteId">
    <vt:lpwstr>9274ee3f-9425-4109-a27f-9fb15c10675d</vt:lpwstr>
  </property>
  <property fmtid="{D5CDD505-2E9C-101B-9397-08002B2CF9AE}" pid="8" name="MSIP_Label_549ac42a-3eb4-4074-b885-aea26bd6241e_ActionId">
    <vt:lpwstr>bba1c7a2-a84b-4310-91a2-65719291c2a2</vt:lpwstr>
  </property>
  <property fmtid="{D5CDD505-2E9C-101B-9397-08002B2CF9AE}" pid="9" name="MSIP_Label_549ac42a-3eb4-4074-b885-aea26bd6241e_ContentBits">
    <vt:lpwstr>0</vt:lpwstr>
  </property>
</Properties>
</file>