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24" r:id="rId2"/>
    <p:sldId id="429" r:id="rId3"/>
    <p:sldId id="425" r:id="rId4"/>
    <p:sldId id="426" r:id="rId5"/>
    <p:sldId id="427" r:id="rId6"/>
    <p:sldId id="428" r:id="rId7"/>
    <p:sldId id="417" r:id="rId8"/>
    <p:sldId id="365" r:id="rId9"/>
    <p:sldId id="418" r:id="rId10"/>
    <p:sldId id="405" r:id="rId11"/>
    <p:sldId id="419" r:id="rId12"/>
    <p:sldId id="387" r:id="rId13"/>
    <p:sldId id="420" r:id="rId14"/>
    <p:sldId id="416" r:id="rId15"/>
    <p:sldId id="421" r:id="rId16"/>
    <p:sldId id="412" r:id="rId17"/>
    <p:sldId id="413" r:id="rId18"/>
    <p:sldId id="414" r:id="rId19"/>
    <p:sldId id="422" r:id="rId2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quel Laza-Briviesca" initials="RL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C6E7"/>
    <a:srgbClr val="F8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85" autoAdjust="0"/>
    <p:restoredTop sz="94660"/>
  </p:normalViewPr>
  <p:slideViewPr>
    <p:cSldViewPr snapToGrid="0">
      <p:cViewPr>
        <p:scale>
          <a:sx n="75" d="100"/>
          <a:sy n="75" d="100"/>
        </p:scale>
        <p:origin x="-29" y="2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08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29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45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671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59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176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97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51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116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476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007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66394-88AD-4315-8B0B-764F431BFCA9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974A3-2D76-4544-9DC4-F21ECEC66C0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897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emf"/><Relationship Id="rId3" Type="http://schemas.openxmlformats.org/officeDocument/2006/relationships/image" Target="../media/image61.emf"/><Relationship Id="rId7" Type="http://schemas.openxmlformats.org/officeDocument/2006/relationships/image" Target="../media/image65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Relationship Id="rId9" Type="http://schemas.openxmlformats.org/officeDocument/2006/relationships/image" Target="../media/image6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69.emf"/><Relationship Id="rId7" Type="http://schemas.openxmlformats.org/officeDocument/2006/relationships/image" Target="../media/image73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10" Type="http://schemas.openxmlformats.org/officeDocument/2006/relationships/image" Target="../media/image76.emf"/><Relationship Id="rId4" Type="http://schemas.openxmlformats.org/officeDocument/2006/relationships/image" Target="../media/image70.emf"/><Relationship Id="rId9" Type="http://schemas.openxmlformats.org/officeDocument/2006/relationships/image" Target="../media/image7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emf"/><Relationship Id="rId3" Type="http://schemas.openxmlformats.org/officeDocument/2006/relationships/image" Target="../media/image78.emf"/><Relationship Id="rId7" Type="http://schemas.openxmlformats.org/officeDocument/2006/relationships/image" Target="../media/image82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emf"/><Relationship Id="rId11" Type="http://schemas.openxmlformats.org/officeDocument/2006/relationships/image" Target="../media/image86.emf"/><Relationship Id="rId5" Type="http://schemas.openxmlformats.org/officeDocument/2006/relationships/image" Target="../media/image80.emf"/><Relationship Id="rId10" Type="http://schemas.openxmlformats.org/officeDocument/2006/relationships/image" Target="../media/image85.emf"/><Relationship Id="rId4" Type="http://schemas.openxmlformats.org/officeDocument/2006/relationships/image" Target="../media/image79.emf"/><Relationship Id="rId9" Type="http://schemas.openxmlformats.org/officeDocument/2006/relationships/image" Target="../media/image8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45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id="{EE89B7B7-17D9-406E-A7B4-F3F6553B2006}"/>
              </a:ext>
            </a:extLst>
          </p:cNvPr>
          <p:cNvSpPr/>
          <p:nvPr/>
        </p:nvSpPr>
        <p:spPr>
          <a:xfrm>
            <a:off x="32503" y="24881"/>
            <a:ext cx="5240833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1.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Gating strategy: FMOs and Stained samples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67C3E6F-7073-4CA4-9923-A045EB550EA5}"/>
              </a:ext>
            </a:extLst>
          </p:cNvPr>
          <p:cNvSpPr txBox="1"/>
          <p:nvPr/>
        </p:nvSpPr>
        <p:spPr>
          <a:xfrm>
            <a:off x="2340171" y="672790"/>
            <a:ext cx="75116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Initial selection of lymphocytes, single cells and alive cells</a:t>
            </a:r>
            <a:endParaRPr lang="es-ES" sz="2400" b="1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B334817-EA00-427A-BBB4-93BDCC6C008D}"/>
              </a:ext>
            </a:extLst>
          </p:cNvPr>
          <p:cNvSpPr txBox="1"/>
          <p:nvPr/>
        </p:nvSpPr>
        <p:spPr>
          <a:xfrm>
            <a:off x="219393" y="636419"/>
            <a:ext cx="420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/>
              <a:t>A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2C835DA0-5C4B-475F-BFC8-B3899F103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082" y="1769630"/>
            <a:ext cx="8273640" cy="238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168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/>
        </p:nvSpPr>
        <p:spPr>
          <a:xfrm>
            <a:off x="-44083" y="0"/>
            <a:ext cx="881510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3. Correlations between cells and cytokines described as predictive biomarkers at diagnosis 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2764855" y="2735597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368838" y="2738312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2749699" y="877436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68838" y="877436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5463578" y="2678211"/>
            <a:ext cx="28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2"/>
          <a:srcRect l="38009" t="46496" r="34759" b="1668"/>
          <a:stretch/>
        </p:blipFill>
        <p:spPr>
          <a:xfrm>
            <a:off x="8335923" y="5009392"/>
            <a:ext cx="1653188" cy="1836876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3"/>
          <a:srcRect l="35492" t="45934" r="25715" b="2409"/>
          <a:stretch/>
        </p:blipFill>
        <p:spPr>
          <a:xfrm>
            <a:off x="8325718" y="2952002"/>
            <a:ext cx="1673598" cy="1836876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4"/>
          <a:srcRect l="29910" t="44844" r="39518" b="1728"/>
          <a:stretch/>
        </p:blipFill>
        <p:spPr>
          <a:xfrm>
            <a:off x="8108412" y="955908"/>
            <a:ext cx="1890904" cy="1836876"/>
          </a:xfrm>
          <a:prstGeom prst="rect">
            <a:avLst/>
          </a:prstGeom>
        </p:spPr>
      </p:pic>
      <p:sp>
        <p:nvSpPr>
          <p:cNvPr id="26" name="CuadroTexto 25"/>
          <p:cNvSpPr txBox="1"/>
          <p:nvPr/>
        </p:nvSpPr>
        <p:spPr>
          <a:xfrm>
            <a:off x="8225382" y="817156"/>
            <a:ext cx="279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8225382" y="4729858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8225382" y="2670755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</a:t>
            </a: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 rotWithShape="1">
          <a:blip r:embed="rId5"/>
          <a:srcRect l="39610" t="40856" r="2901" b="1703"/>
          <a:stretch/>
        </p:blipFill>
        <p:spPr>
          <a:xfrm>
            <a:off x="318453" y="3030485"/>
            <a:ext cx="2262856" cy="1800000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 rotWithShape="1">
          <a:blip r:embed="rId6"/>
          <a:srcRect l="33275" t="37523" r="2265" b="1889"/>
          <a:stretch/>
        </p:blipFill>
        <p:spPr>
          <a:xfrm>
            <a:off x="205840" y="1036634"/>
            <a:ext cx="2409796" cy="1800000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 rotWithShape="1">
          <a:blip r:embed="rId7"/>
          <a:srcRect l="31435" t="39528" r="2480" b="2829"/>
          <a:stretch/>
        </p:blipFill>
        <p:spPr>
          <a:xfrm>
            <a:off x="2776424" y="968426"/>
            <a:ext cx="2538462" cy="1800000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 rotWithShape="1">
          <a:blip r:embed="rId8"/>
          <a:srcRect l="35268" t="39641" r="3253" b="2219"/>
          <a:stretch/>
        </p:blipFill>
        <p:spPr>
          <a:xfrm>
            <a:off x="2836978" y="2941590"/>
            <a:ext cx="2417354" cy="1800000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 rotWithShape="1">
          <a:blip r:embed="rId9"/>
          <a:srcRect l="33150" t="38002" r="3375" b="1741"/>
          <a:stretch/>
        </p:blipFill>
        <p:spPr>
          <a:xfrm>
            <a:off x="5340746" y="2904874"/>
            <a:ext cx="2361134" cy="1800000"/>
          </a:xfrm>
          <a:prstGeom prst="rect">
            <a:avLst/>
          </a:prstGeom>
        </p:spPr>
      </p:pic>
      <p:sp>
        <p:nvSpPr>
          <p:cNvPr id="40" name="Rectángulo 39"/>
          <p:cNvSpPr/>
          <p:nvPr/>
        </p:nvSpPr>
        <p:spPr>
          <a:xfrm>
            <a:off x="1125203" y="543089"/>
            <a:ext cx="5073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PANEL 1. CORRELATIONS PRE TREATMENT BETWEEN CELLS AND CITOKINES</a:t>
            </a:r>
            <a:endParaRPr lang="es-ES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7652088" y="504068"/>
            <a:ext cx="3430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PANEL 2. ROC CURVES CITOKINES INDEPENDENTLY </a:t>
            </a:r>
            <a:endParaRPr lang="es-ES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9027923" y="2316333"/>
            <a:ext cx="961188" cy="113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ángulo 29"/>
          <p:cNvSpPr/>
          <p:nvPr/>
        </p:nvSpPr>
        <p:spPr>
          <a:xfrm>
            <a:off x="9114637" y="4282198"/>
            <a:ext cx="961188" cy="113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ángulo 30"/>
          <p:cNvSpPr/>
          <p:nvPr/>
        </p:nvSpPr>
        <p:spPr>
          <a:xfrm>
            <a:off x="9038128" y="6314388"/>
            <a:ext cx="961188" cy="113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898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98763" y="778823"/>
            <a:ext cx="11055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Supplementary figure 3. Correlations between cells and cytokines described as predictive biomarkers at diagnosis at diagnosis.</a:t>
            </a:r>
            <a:r>
              <a:rPr lang="en-US" b="1" dirty="0"/>
              <a:t> Panel 1 shows correlations at diagnosis. (A) </a:t>
            </a:r>
            <a:r>
              <a:rPr lang="en-US" dirty="0"/>
              <a:t>Correlation between NT-3 and MFI NKG2D on T-NK like cells. </a:t>
            </a:r>
            <a:r>
              <a:rPr lang="en-US" b="1" dirty="0"/>
              <a:t>(B) </a:t>
            </a:r>
            <a:r>
              <a:rPr lang="en-US" dirty="0"/>
              <a:t>Correlation between NT-3 and MFI NKG2D on CD8 T cells.</a:t>
            </a:r>
            <a:r>
              <a:rPr lang="en-US" b="1" dirty="0"/>
              <a:t> (C) </a:t>
            </a:r>
            <a:r>
              <a:rPr lang="en-US" dirty="0"/>
              <a:t>Correlation between VEGF-D and MFI NKG2D on T-NK like cells.</a:t>
            </a:r>
            <a:r>
              <a:rPr lang="en-US" b="1" dirty="0"/>
              <a:t> (D) </a:t>
            </a:r>
            <a:r>
              <a:rPr lang="en-US" dirty="0"/>
              <a:t>Correlation between VEGF-D and MFI NKG2D on CD8 T cells.</a:t>
            </a:r>
            <a:r>
              <a:rPr lang="en-US" b="1" dirty="0"/>
              <a:t> (E) </a:t>
            </a:r>
            <a:r>
              <a:rPr lang="en-US" dirty="0"/>
              <a:t>Correlation between b-NGF and MFI CD56 on T-NK like cells. </a:t>
            </a:r>
            <a:r>
              <a:rPr lang="en-US" b="1" dirty="0"/>
              <a:t>Panel 2 shows AUC ROC curves for predictive cytokines (F)</a:t>
            </a:r>
            <a:r>
              <a:rPr lang="en-US" dirty="0"/>
              <a:t> AUC ROC curve of b-NGF. </a:t>
            </a:r>
            <a:r>
              <a:rPr lang="en-US" b="1" dirty="0"/>
              <a:t>(G)</a:t>
            </a:r>
            <a:r>
              <a:rPr lang="en-US" dirty="0"/>
              <a:t> AUC ROC curve of NT-3. </a:t>
            </a:r>
            <a:r>
              <a:rPr lang="en-US" b="1" dirty="0"/>
              <a:t>(H)</a:t>
            </a:r>
            <a:r>
              <a:rPr lang="en-US" dirty="0"/>
              <a:t> AUC ROC curve of VEGF-D. Spearman´s correlation showing R and p-value and Receiver Operating Characteristic (ROC) curve analysis showing AUC ROC curve, p-value and optimum cut-off.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99546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32752" t="38629" r="1642" b="1552"/>
          <a:stretch/>
        </p:blipFill>
        <p:spPr>
          <a:xfrm>
            <a:off x="566511" y="5094269"/>
            <a:ext cx="2513363" cy="1800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34787" t="39152" r="4953" b="2194"/>
          <a:stretch/>
        </p:blipFill>
        <p:spPr>
          <a:xfrm>
            <a:off x="557959" y="990593"/>
            <a:ext cx="2497958" cy="1800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32837" t="35788" r="1275" b="1924"/>
          <a:stretch/>
        </p:blipFill>
        <p:spPr>
          <a:xfrm>
            <a:off x="580591" y="3128430"/>
            <a:ext cx="2373799" cy="1800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/>
          <a:srcRect l="32261" t="36902" r="1648" b="1930"/>
          <a:stretch/>
        </p:blipFill>
        <p:spPr>
          <a:xfrm>
            <a:off x="3579685" y="2996109"/>
            <a:ext cx="2410435" cy="18000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6"/>
          <a:srcRect l="32022" t="37168" r="1087" b="1930"/>
          <a:stretch/>
        </p:blipFill>
        <p:spPr>
          <a:xfrm>
            <a:off x="3579685" y="5025246"/>
            <a:ext cx="2475982" cy="18000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7"/>
          <a:srcRect l="31656" t="33667" b="2379"/>
          <a:stretch/>
        </p:blipFill>
        <p:spPr>
          <a:xfrm>
            <a:off x="3579685" y="966972"/>
            <a:ext cx="2534066" cy="1800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8"/>
          <a:srcRect l="32021" t="36975" b="2461"/>
          <a:stretch/>
        </p:blipFill>
        <p:spPr>
          <a:xfrm>
            <a:off x="7179352" y="4809516"/>
            <a:ext cx="2516264" cy="1800000"/>
          </a:xfrm>
          <a:prstGeom prst="rect">
            <a:avLst/>
          </a:prstGeom>
        </p:spPr>
      </p:pic>
      <p:sp>
        <p:nvSpPr>
          <p:cNvPr id="20" name="Rectángulo 19"/>
          <p:cNvSpPr/>
          <p:nvPr/>
        </p:nvSpPr>
        <p:spPr>
          <a:xfrm>
            <a:off x="-44082" y="0"/>
            <a:ext cx="1046824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4. Correlations between described cell biomarkers 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1720746" y="384003"/>
            <a:ext cx="3915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PANEL 1. CORRELATIONS PRE TREATMENT BETWEEN CELLS</a:t>
            </a:r>
            <a:endParaRPr lang="es-ES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6488982" y="383093"/>
            <a:ext cx="449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PANEL 2. CORRELATIONS POST TREATMENT BETWEEN CELLS</a:t>
            </a:r>
            <a:endParaRPr lang="es-ES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756873" y="2839930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93468" y="761456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756873" y="4796109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3458534" y="2839930"/>
            <a:ext cx="28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3395129" y="761456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3458534" y="4796109"/>
            <a:ext cx="279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</a:t>
            </a:r>
          </a:p>
        </p:txBody>
      </p:sp>
      <p:sp>
        <p:nvSpPr>
          <p:cNvPr id="32" name="CuadroTexto 31"/>
          <p:cNvSpPr txBox="1"/>
          <p:nvPr/>
        </p:nvSpPr>
        <p:spPr>
          <a:xfrm>
            <a:off x="6747439" y="2714472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6684034" y="763594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6785911" y="4817375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</a:t>
            </a: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9"/>
          <a:srcRect l="34938" t="38978" r="2365" b="2381"/>
          <a:stretch/>
        </p:blipFill>
        <p:spPr>
          <a:xfrm>
            <a:off x="6998544" y="822939"/>
            <a:ext cx="2416666" cy="18000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10"/>
          <a:srcRect l="35502" t="42682" r="1721" b="3299"/>
          <a:stretch/>
        </p:blipFill>
        <p:spPr>
          <a:xfrm>
            <a:off x="6998544" y="2809005"/>
            <a:ext cx="2854829" cy="174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17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75013" y="703567"/>
            <a:ext cx="110915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Supplementary figure 4. Correlations between described cell biomarkers</a:t>
            </a:r>
            <a:r>
              <a:rPr lang="en-US" b="1" dirty="0"/>
              <a:t>. Panel 1 shows correlations at diagnosis. (A) </a:t>
            </a:r>
            <a:r>
              <a:rPr lang="en-US" dirty="0"/>
              <a:t>MFI CD19 on B cells </a:t>
            </a:r>
            <a:r>
              <a:rPr lang="en-US" i="1" dirty="0"/>
              <a:t>versus</a:t>
            </a:r>
            <a:r>
              <a:rPr lang="en-US" dirty="0"/>
              <a:t> CD4</a:t>
            </a:r>
            <a:r>
              <a:rPr lang="en-US" baseline="30000" dirty="0"/>
              <a:t>+</a:t>
            </a:r>
            <a:r>
              <a:rPr lang="en-US" dirty="0"/>
              <a:t>PD-1</a:t>
            </a:r>
            <a:r>
              <a:rPr lang="en-US" baseline="30000" dirty="0"/>
              <a:t>+</a:t>
            </a:r>
            <a:r>
              <a:rPr lang="en-US" dirty="0"/>
              <a:t> cells. </a:t>
            </a:r>
            <a:r>
              <a:rPr lang="en-US" b="1" dirty="0"/>
              <a:t>(B) </a:t>
            </a:r>
            <a:r>
              <a:rPr lang="en-US" dirty="0"/>
              <a:t>MFI CD19 on B cells </a:t>
            </a:r>
            <a:r>
              <a:rPr lang="en-US" i="1" dirty="0"/>
              <a:t>versus</a:t>
            </a:r>
            <a:r>
              <a:rPr lang="en-US" dirty="0"/>
              <a:t> MFI CD25 on CD4</a:t>
            </a:r>
            <a:r>
              <a:rPr lang="en-US" baseline="30000" dirty="0"/>
              <a:t>+</a:t>
            </a:r>
            <a:r>
              <a:rPr lang="en-US" dirty="0"/>
              <a:t>CD25</a:t>
            </a:r>
            <a:r>
              <a:rPr lang="en-US" baseline="30000" dirty="0"/>
              <a:t>hi</a:t>
            </a:r>
            <a:r>
              <a:rPr lang="en-US" dirty="0"/>
              <a:t>.</a:t>
            </a:r>
            <a:r>
              <a:rPr lang="en-US" b="1" dirty="0"/>
              <a:t> (C) </a:t>
            </a:r>
            <a:r>
              <a:rPr lang="en-US" dirty="0"/>
              <a:t>MFI CD19 on B cells </a:t>
            </a:r>
            <a:r>
              <a:rPr lang="en-US" i="1" dirty="0"/>
              <a:t>versus</a:t>
            </a:r>
            <a:r>
              <a:rPr lang="en-US" dirty="0"/>
              <a:t> MFI CD56 on T-NK like cells.</a:t>
            </a:r>
            <a:r>
              <a:rPr lang="en-US" b="1" dirty="0"/>
              <a:t> (D) </a:t>
            </a:r>
            <a:r>
              <a:rPr lang="en-US" dirty="0"/>
              <a:t>MFI CD56 on T-NK like cells </a:t>
            </a:r>
            <a:r>
              <a:rPr lang="en-US" i="1" dirty="0"/>
              <a:t>versus</a:t>
            </a:r>
            <a:r>
              <a:rPr lang="en-US" dirty="0"/>
              <a:t> MFI CD25 on CD4</a:t>
            </a:r>
            <a:r>
              <a:rPr lang="en-US" baseline="30000" dirty="0"/>
              <a:t>+</a:t>
            </a:r>
            <a:r>
              <a:rPr lang="en-US" dirty="0"/>
              <a:t>CD25</a:t>
            </a:r>
            <a:r>
              <a:rPr lang="en-US" baseline="30000" dirty="0"/>
              <a:t>hi</a:t>
            </a:r>
            <a:r>
              <a:rPr lang="en-US" dirty="0"/>
              <a:t>.</a:t>
            </a:r>
            <a:r>
              <a:rPr lang="en-US" b="1" dirty="0"/>
              <a:t> (E) </a:t>
            </a:r>
            <a:r>
              <a:rPr lang="en-US" dirty="0"/>
              <a:t>MFI NKG2D on T cells </a:t>
            </a:r>
            <a:r>
              <a:rPr lang="en-US" i="1" dirty="0"/>
              <a:t>versus</a:t>
            </a:r>
            <a:r>
              <a:rPr lang="en-US" dirty="0"/>
              <a:t> MFI CD56 on T-NK like cells. </a:t>
            </a:r>
            <a:r>
              <a:rPr lang="en-US" b="1" dirty="0"/>
              <a:t>(F)</a:t>
            </a:r>
            <a:r>
              <a:rPr lang="en-US" dirty="0"/>
              <a:t> MFI NKG2D on T cells </a:t>
            </a:r>
            <a:r>
              <a:rPr lang="en-US" i="1" dirty="0"/>
              <a:t>versus</a:t>
            </a:r>
            <a:r>
              <a:rPr lang="en-US" dirty="0"/>
              <a:t> MFI NKG2D on T-NK like cells. </a:t>
            </a:r>
            <a:r>
              <a:rPr lang="en-US" b="1" dirty="0"/>
              <a:t>Panel 2 shows correlations after neoadjuvant treatment.</a:t>
            </a:r>
            <a:r>
              <a:rPr lang="en-US" dirty="0"/>
              <a:t> </a:t>
            </a:r>
            <a:r>
              <a:rPr lang="en-US" b="1" dirty="0"/>
              <a:t>(G)</a:t>
            </a:r>
            <a:r>
              <a:rPr lang="en-US" dirty="0"/>
              <a:t> MFI CD19 on B cells </a:t>
            </a:r>
            <a:r>
              <a:rPr lang="en-US" i="1" dirty="0"/>
              <a:t>versus</a:t>
            </a:r>
            <a:r>
              <a:rPr lang="en-US" dirty="0"/>
              <a:t> MFI NKG2D on T cells. </a:t>
            </a:r>
            <a:r>
              <a:rPr lang="en-US" b="1" dirty="0"/>
              <a:t>(H)</a:t>
            </a:r>
            <a:r>
              <a:rPr lang="en-US" dirty="0"/>
              <a:t> MFI CD19 on B cells </a:t>
            </a:r>
            <a:r>
              <a:rPr lang="en-US" i="1" dirty="0"/>
              <a:t>versus</a:t>
            </a:r>
            <a:r>
              <a:rPr lang="en-US" dirty="0"/>
              <a:t> MFI NKG2D on T-NK like cells. </a:t>
            </a:r>
            <a:r>
              <a:rPr lang="en-US" b="1" dirty="0"/>
              <a:t>(I)</a:t>
            </a:r>
            <a:r>
              <a:rPr lang="en-US" dirty="0"/>
              <a:t> MFI NKG2D on T cells </a:t>
            </a:r>
            <a:r>
              <a:rPr lang="en-US" i="1" dirty="0"/>
              <a:t>versus</a:t>
            </a:r>
            <a:r>
              <a:rPr lang="en-US" dirty="0"/>
              <a:t> MFI NKG2D on T-NK like cells. Spearman´s correlation showing R and p-value.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7857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/>
          <p:cNvSpPr/>
          <p:nvPr/>
        </p:nvSpPr>
        <p:spPr>
          <a:xfrm>
            <a:off x="0" y="0"/>
            <a:ext cx="883539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5. Correlations between described cytokines biomarkers at diagnosis</a:t>
            </a:r>
            <a:endParaRPr lang="es-E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483788" y="449278"/>
            <a:ext cx="3753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CORRELATIONS PRE TREATMENT BETWEEN CITOQUINES</a:t>
            </a:r>
            <a:endParaRPr lang="es-ES" sz="11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634041" y="2758042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570636" y="761456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</a:t>
            </a:r>
          </a:p>
        </p:txBody>
      </p:sp>
      <p:sp>
        <p:nvSpPr>
          <p:cNvPr id="28" name="CuadroTexto 27"/>
          <p:cNvSpPr txBox="1"/>
          <p:nvPr/>
        </p:nvSpPr>
        <p:spPr>
          <a:xfrm>
            <a:off x="634041" y="4809757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3130987" y="2839930"/>
            <a:ext cx="28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3067582" y="761456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3130987" y="4796109"/>
            <a:ext cx="279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</a:t>
            </a:r>
          </a:p>
        </p:txBody>
      </p:sp>
      <p:sp>
        <p:nvSpPr>
          <p:cNvPr id="32" name="CuadroTexto 31"/>
          <p:cNvSpPr txBox="1"/>
          <p:nvPr/>
        </p:nvSpPr>
        <p:spPr>
          <a:xfrm>
            <a:off x="5643425" y="4809757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5554321" y="753312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G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5643425" y="2900023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36030" t="39270"/>
          <a:stretch/>
        </p:blipFill>
        <p:spPr>
          <a:xfrm>
            <a:off x="455285" y="862506"/>
            <a:ext cx="2385924" cy="18000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/>
          <a:srcRect l="35583" t="34782" r="2667"/>
          <a:stretch/>
        </p:blipFill>
        <p:spPr>
          <a:xfrm>
            <a:off x="455285" y="2755160"/>
            <a:ext cx="2385924" cy="200255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/>
          <a:srcRect l="34915" t="39270" r="2889" b="2382"/>
          <a:stretch/>
        </p:blipFill>
        <p:spPr>
          <a:xfrm>
            <a:off x="504327" y="4909080"/>
            <a:ext cx="2400173" cy="178937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5"/>
          <a:srcRect l="33355" t="41845" r="2890"/>
          <a:stretch/>
        </p:blipFill>
        <p:spPr>
          <a:xfrm>
            <a:off x="2795981" y="950038"/>
            <a:ext cx="2649109" cy="1800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6"/>
          <a:srcRect l="36253" t="37587" r="2890" b="3224"/>
          <a:stretch/>
        </p:blipFill>
        <p:spPr>
          <a:xfrm>
            <a:off x="3030183" y="2897134"/>
            <a:ext cx="2328911" cy="180000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7"/>
          <a:srcRect l="35808" t="35904" r="4005" b="3504"/>
          <a:stretch/>
        </p:blipFill>
        <p:spPr>
          <a:xfrm>
            <a:off x="2918505" y="4952288"/>
            <a:ext cx="2250000" cy="180000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8"/>
          <a:srcRect l="34470" t="38989" r="3558" b="2382"/>
          <a:stretch/>
        </p:blipFill>
        <p:spPr>
          <a:xfrm>
            <a:off x="5335678" y="866614"/>
            <a:ext cx="2394259" cy="1800000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9"/>
          <a:srcRect l="36030" t="36185" r="1998" b="2382"/>
          <a:stretch/>
        </p:blipFill>
        <p:spPr>
          <a:xfrm>
            <a:off x="5445090" y="2925408"/>
            <a:ext cx="2284932" cy="1800000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10"/>
          <a:srcRect l="34693" t="35342" r="2667" b="2383"/>
          <a:stretch/>
        </p:blipFill>
        <p:spPr>
          <a:xfrm>
            <a:off x="5554792" y="4881064"/>
            <a:ext cx="2278378" cy="1800000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 rotWithShape="1">
          <a:blip r:embed="rId11"/>
          <a:srcRect l="34112" t="34962" r="2134" b="2202"/>
          <a:stretch/>
        </p:blipFill>
        <p:spPr>
          <a:xfrm>
            <a:off x="7693495" y="818610"/>
            <a:ext cx="2298214" cy="1800000"/>
          </a:xfrm>
          <a:prstGeom prst="rect">
            <a:avLst/>
          </a:prstGeom>
        </p:spPr>
      </p:pic>
      <p:sp>
        <p:nvSpPr>
          <p:cNvPr id="36" name="CuadroTexto 35"/>
          <p:cNvSpPr txBox="1"/>
          <p:nvPr/>
        </p:nvSpPr>
        <p:spPr>
          <a:xfrm>
            <a:off x="7933462" y="753312"/>
            <a:ext cx="250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J</a:t>
            </a:r>
          </a:p>
        </p:txBody>
      </p:sp>
    </p:spTree>
    <p:extLst>
      <p:ext uri="{BB962C8B-B14F-4D97-AF65-F5344CB8AC3E}">
        <p14:creationId xmlns:p14="http://schemas.microsoft.com/office/powerpoint/2010/main" val="788341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51262" y="869546"/>
            <a:ext cx="109252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Supplementary figure 5. Correlations between described cytokines biomarkers at diagnosis</a:t>
            </a:r>
            <a:r>
              <a:rPr lang="en-US" b="1" dirty="0"/>
              <a:t>. (A) </a:t>
            </a:r>
            <a:r>
              <a:rPr lang="en-US" dirty="0"/>
              <a:t>NT-3 </a:t>
            </a:r>
            <a:r>
              <a:rPr lang="en-US" i="1" dirty="0"/>
              <a:t>versus</a:t>
            </a:r>
            <a:r>
              <a:rPr lang="en-US" dirty="0"/>
              <a:t> VEGF-D. </a:t>
            </a:r>
            <a:r>
              <a:rPr lang="en-US" b="1" dirty="0"/>
              <a:t>(B) </a:t>
            </a:r>
            <a:r>
              <a:rPr lang="en-US" dirty="0"/>
              <a:t>NT-3 </a:t>
            </a:r>
            <a:r>
              <a:rPr lang="en-US" i="1" dirty="0"/>
              <a:t>versus</a:t>
            </a:r>
            <a:r>
              <a:rPr lang="en-US" dirty="0"/>
              <a:t> Flt-3L.</a:t>
            </a:r>
            <a:r>
              <a:rPr lang="en-US" b="1" dirty="0"/>
              <a:t> (C) </a:t>
            </a:r>
            <a:r>
              <a:rPr lang="en-US" dirty="0"/>
              <a:t>NT-3 </a:t>
            </a:r>
            <a:r>
              <a:rPr lang="en-US" i="1" dirty="0"/>
              <a:t>versus</a:t>
            </a:r>
            <a:r>
              <a:rPr lang="en-US" dirty="0"/>
              <a:t> PARC.</a:t>
            </a:r>
            <a:r>
              <a:rPr lang="en-US" b="1" dirty="0"/>
              <a:t> (D) </a:t>
            </a:r>
            <a:r>
              <a:rPr lang="en-US" dirty="0"/>
              <a:t>NT-3 </a:t>
            </a:r>
            <a:r>
              <a:rPr lang="en-US" i="1" dirty="0"/>
              <a:t>versus</a:t>
            </a:r>
            <a:r>
              <a:rPr lang="en-US" dirty="0"/>
              <a:t> MPIF-1.</a:t>
            </a:r>
            <a:r>
              <a:rPr lang="en-US" b="1" dirty="0"/>
              <a:t> (E) </a:t>
            </a:r>
            <a:r>
              <a:rPr lang="en-US" dirty="0"/>
              <a:t>VEGF-D </a:t>
            </a:r>
            <a:r>
              <a:rPr lang="en-US" i="1" dirty="0"/>
              <a:t>versus</a:t>
            </a:r>
            <a:r>
              <a:rPr lang="en-US" dirty="0"/>
              <a:t> b-NGF.</a:t>
            </a:r>
            <a:r>
              <a:rPr lang="en-US" b="1" dirty="0"/>
              <a:t> (F) </a:t>
            </a:r>
            <a:r>
              <a:rPr lang="en-US" dirty="0"/>
              <a:t>VEGF-D </a:t>
            </a:r>
            <a:r>
              <a:rPr lang="en-US" i="1" dirty="0"/>
              <a:t>versus</a:t>
            </a:r>
            <a:r>
              <a:rPr lang="en-US" dirty="0"/>
              <a:t> Flt-3L.</a:t>
            </a:r>
            <a:r>
              <a:rPr lang="en-US" b="1" dirty="0"/>
              <a:t> (G) </a:t>
            </a:r>
            <a:r>
              <a:rPr lang="en-US" dirty="0"/>
              <a:t>VEGF-D </a:t>
            </a:r>
            <a:r>
              <a:rPr lang="en-US" i="1" dirty="0"/>
              <a:t>versus</a:t>
            </a:r>
            <a:r>
              <a:rPr lang="en-US" dirty="0"/>
              <a:t> PARC.</a:t>
            </a:r>
            <a:r>
              <a:rPr lang="en-US" b="1" dirty="0"/>
              <a:t> (I) </a:t>
            </a:r>
            <a:r>
              <a:rPr lang="en-US" dirty="0"/>
              <a:t>PARC </a:t>
            </a:r>
            <a:r>
              <a:rPr lang="en-US" i="1" dirty="0"/>
              <a:t>versus</a:t>
            </a:r>
            <a:r>
              <a:rPr lang="en-US" dirty="0"/>
              <a:t> Flt-3L.</a:t>
            </a:r>
            <a:r>
              <a:rPr lang="en-US" b="1" dirty="0"/>
              <a:t> (H) </a:t>
            </a:r>
            <a:r>
              <a:rPr lang="en-US" dirty="0"/>
              <a:t>PARC </a:t>
            </a:r>
            <a:r>
              <a:rPr lang="en-US" i="1" dirty="0"/>
              <a:t>versus</a:t>
            </a:r>
            <a:r>
              <a:rPr lang="en-US" dirty="0"/>
              <a:t> MPIF-1.</a:t>
            </a:r>
            <a:r>
              <a:rPr lang="en-US" b="1" dirty="0"/>
              <a:t> (J)</a:t>
            </a:r>
            <a:r>
              <a:rPr lang="en-US" dirty="0"/>
              <a:t> 4-1BB </a:t>
            </a:r>
            <a:r>
              <a:rPr lang="en-US" i="1" dirty="0"/>
              <a:t>versus</a:t>
            </a:r>
            <a:r>
              <a:rPr lang="en-US" dirty="0"/>
              <a:t> BCMA.</a:t>
            </a:r>
            <a:r>
              <a:rPr lang="en-US" b="1" dirty="0"/>
              <a:t> </a:t>
            </a:r>
            <a:r>
              <a:rPr lang="en-US" dirty="0"/>
              <a:t>Spearman´s correlation showing R and p-value.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50410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29111" y="0"/>
            <a:ext cx="18678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table 1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1264948"/>
              </p:ext>
            </p:extLst>
          </p:nvPr>
        </p:nvGraphicFramePr>
        <p:xfrm>
          <a:off x="274321" y="457592"/>
          <a:ext cx="4782022" cy="6400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o" r:id="rId2" imgW="5401235" imgH="7228755" progId="Word.Document.12">
                  <p:embed/>
                </p:oleObj>
              </mc:Choice>
              <mc:Fallback>
                <p:oleObj name="Documento" r:id="rId2" imgW="5401235" imgH="7228755" progId="Word.Document.12">
                  <p:embed/>
                  <p:pic>
                    <p:nvPicPr>
                      <p:cNvPr id="5" name="Objeto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74321" y="457592"/>
                        <a:ext cx="4782022" cy="64004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939380"/>
              </p:ext>
            </p:extLst>
          </p:nvPr>
        </p:nvGraphicFramePr>
        <p:xfrm>
          <a:off x="6211285" y="552496"/>
          <a:ext cx="4317365" cy="3089529"/>
        </p:xfrm>
        <a:graphic>
          <a:graphicData uri="http://schemas.openxmlformats.org/drawingml/2006/table">
            <a:tbl>
              <a:tblPr firstRow="1" firstCol="1" bandRow="1"/>
              <a:tblGrid>
                <a:gridCol w="1618059">
                  <a:extLst>
                    <a:ext uri="{9D8B030D-6E8A-4147-A177-3AD203B41FA5}">
                      <a16:colId xmlns:a16="http://schemas.microsoft.com/office/drawing/2014/main" val="2007391882"/>
                    </a:ext>
                  </a:extLst>
                </a:gridCol>
                <a:gridCol w="1260396">
                  <a:extLst>
                    <a:ext uri="{9D8B030D-6E8A-4147-A177-3AD203B41FA5}">
                      <a16:colId xmlns:a16="http://schemas.microsoft.com/office/drawing/2014/main" val="3829038321"/>
                    </a:ext>
                  </a:extLst>
                </a:gridCol>
                <a:gridCol w="1438910">
                  <a:extLst>
                    <a:ext uri="{9D8B030D-6E8A-4147-A177-3AD203B41FA5}">
                      <a16:colId xmlns:a16="http://schemas.microsoft.com/office/drawing/2014/main" val="3043706596"/>
                    </a:ext>
                  </a:extLst>
                </a:gridCol>
              </a:tblGrid>
              <a:tr h="195580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Supplementary table 2</a:t>
                      </a:r>
                      <a:r>
                        <a:rPr lang="en-US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 Hospitals and principal investigator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450999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Hospital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Principal Investigator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Patient included (N=31)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5192818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Puerta de Hierro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M. Provencio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954059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ICO Bellvitge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E. Nadal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3700491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C.H.U. A Coruña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R. García Campelo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429428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Fundación Jiménez Díaz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M. Dominé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545044"/>
                  </a:ext>
                </a:extLst>
              </a:tr>
              <a:tr h="908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Gral de Alicante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B. Massuti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220997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Vall d'Hebrón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A. Martinez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007248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U. La Paz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J. de Castro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252297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Cínico U. de Valencia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A. Insa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125782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Clínic Barcelona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N. Viñolas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9479182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C.H.U. de Vigo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G.</a:t>
                      </a:r>
                      <a:r>
                        <a:rPr lang="es-ES" sz="10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Huidobro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8343735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C.H.U. Insular G.C.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D. Rodriguez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364789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Reina Sofía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I. Barneto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3857867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Sant Pau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M. Majem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083958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H. U. Salamanca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E. Del Barco</a:t>
                      </a:r>
                      <a:endParaRPr lang="es-E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226683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6089017" y="0"/>
            <a:ext cx="18678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table 2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883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1109280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table 4. Effect of chemo-immunotherapy on immune cells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631239" y="600938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48128" y="600938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481588"/>
              </p:ext>
            </p:extLst>
          </p:nvPr>
        </p:nvGraphicFramePr>
        <p:xfrm>
          <a:off x="351416" y="675369"/>
          <a:ext cx="2744414" cy="5405400"/>
        </p:xfrm>
        <a:graphic>
          <a:graphicData uri="http://schemas.openxmlformats.org/drawingml/2006/table">
            <a:tbl>
              <a:tblPr/>
              <a:tblGrid>
                <a:gridCol w="1232414">
                  <a:extLst>
                    <a:ext uri="{9D8B030D-6E8A-4147-A177-3AD203B41FA5}">
                      <a16:colId xmlns:a16="http://schemas.microsoft.com/office/drawing/2014/main" val="271205026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4263767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7153404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644862029"/>
                    </a:ext>
                  </a:extLst>
                </a:gridCol>
              </a:tblGrid>
              <a:tr h="3053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PERCENTAGE OF</a:t>
                      </a:r>
                      <a:r>
                        <a:rPr lang="es-ES" sz="900" b="1" baseline="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CELLS</a:t>
                      </a:r>
                      <a:endParaRPr lang="es-E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69" marR="42369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 TOTAL</a:t>
                      </a:r>
                      <a:endParaRPr lang="es-E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69" marR="42369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 CPR</a:t>
                      </a:r>
                      <a:endParaRPr lang="es-E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69" marR="42369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 non-CPR</a:t>
                      </a:r>
                      <a:endParaRPr lang="es-E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369" marR="42369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827325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 err="1">
                          <a:effectLst/>
                          <a:latin typeface="+mn-lt"/>
                        </a:rPr>
                        <a:t>Classical</a:t>
                      </a:r>
                      <a:endParaRPr lang="es-ES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0,100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013849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CD14++CD16-CTLA4+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0,712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4218821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CD14++CD16+CD107a+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0,388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4483534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CD14++CD16+CD69+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0,073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0,695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431415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Non-</a:t>
                      </a:r>
                      <a:r>
                        <a:rPr lang="es-ES" sz="900" b="0" i="0" u="none" strike="noStrike" dirty="0" err="1">
                          <a:effectLst/>
                          <a:latin typeface="+mn-lt"/>
                        </a:rPr>
                        <a:t>classical</a:t>
                      </a:r>
                      <a:endParaRPr lang="es-ES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9158211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CD14+CD16+CD69+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0,099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197759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CD14+CD16+NKp44+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0,084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15864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CD14+CD16+PD1+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0,084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4746155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CD3+CD56-CD16+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0,388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205042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CD3+CD56-CD107a+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4096185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CD3+CD56-CTLA4+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0,307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1856453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CD3+CD56-NKp44+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0,136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413589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CD3+CD56-PD1+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331874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CD3+NKG2D+PD1+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925067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CD3+NKG2D-PD1+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1623896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CD3+CD4+CD69+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0,308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579699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CD3+CD4+NKG2D+PD1+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8100712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CD3+CD4+PD1+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389221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CD3+CD4+PD1+NKG2D-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1123151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CD3+CD4+CD8d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0,139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0,327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77511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CD3+CD8+NKG2D-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0,347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85073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CD3+CD8+NKG2D+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0,480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22719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CD3+CD8+PD1-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0,695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18097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533586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CD3+CD8+NKG2D+PD1+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5860445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CD3+CD8+PD1+NKG2D-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240939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CD3+CD56+CD16-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0,666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525898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CD3+CD56+NKG2D-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0,530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78392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0,050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5086056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CD3-CD56+CD107a+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930384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CD3-CD56+CTLA4+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0,191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0,071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95775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CD3-CD56+NKp44+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0,530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218368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CD3-CD56+PD1+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0,530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044144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CD3-CD56+NKG2D+PD1+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0,080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0,875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3052568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CD3-CD56+NKG2D-PD1+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0,388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6558831"/>
                  </a:ext>
                </a:extLst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633478"/>
              </p:ext>
            </p:extLst>
          </p:nvPr>
        </p:nvGraphicFramePr>
        <p:xfrm>
          <a:off x="3934527" y="675369"/>
          <a:ext cx="3269613" cy="5405400"/>
        </p:xfrm>
        <a:graphic>
          <a:graphicData uri="http://schemas.openxmlformats.org/drawingml/2006/table">
            <a:tbl>
              <a:tblPr/>
              <a:tblGrid>
                <a:gridCol w="1757613">
                  <a:extLst>
                    <a:ext uri="{9D8B030D-6E8A-4147-A177-3AD203B41FA5}">
                      <a16:colId xmlns:a16="http://schemas.microsoft.com/office/drawing/2014/main" val="271205026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4263767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7153404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644862029"/>
                    </a:ext>
                  </a:extLst>
                </a:gridCol>
              </a:tblGrid>
              <a:tr h="3053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EXPRESION OF IMMUNE MARKER (MFI)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 TOTAL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 CPR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 non-CPR</a:t>
                      </a:r>
                      <a:endParaRPr lang="es-E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4539535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CD14++CD16-CTLA4+_MFICTLA4+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0,379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50649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CD14++CD16-NKp44+_MFINKp44+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0,092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0,394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4044879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CD14++CD16+CD69+_MFICD69+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0,088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0,308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491334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CD14++CD16+NKp44+_MFINKp44+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0,140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510984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CD14++CD16+PD1+_MFIPD1+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0,136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920662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CD3+CD56-CD16+_MFICD16+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0,125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0,060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1807842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CD3+CD56-CD69+_MFICD69+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0,141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0,820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592374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CD3+CD56-PD1+_MFIPD1+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0,091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3748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CD3+NKG2D+PD1+_MFIPD1+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0,347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226301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CD3+NKG2D-PD1+_MFIPD1+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0,272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76355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CD3+CD4+PD1+_MFIPD1+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0,099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0478743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CD3+CD4+PD1+NKG2D-_MFIPD1+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0,530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67681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CD3+CD4+Treg_MFICD25+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0,427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6906524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CD3+CD8+_MFICD8+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82669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CD3+CD8+CD69+_MFICD69+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0,069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53959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CD3+CD8+CD69-_MFICD8+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0,056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440256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CD3+CD8+NKG2D-_MFICD8+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0,061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0,071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2681468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CD3+CD8+NKG2D+_MFICD8+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258799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CD3+CD8+PD1-_MFICD8+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537493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CD3+CD8+PD1+_MFICD8+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0,005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116691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0,112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0,878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33899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CD3+CD8+NKG2D+PD1+_MFIPD1+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0,122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0,953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962006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CD3+CD56+_MFICD56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0,056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0,637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87071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CD3+CD56+CD16+_MFICD16+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0,112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0,388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6060470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CD3+CD56+CD16+_MFICD56+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0,068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0,570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0707658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CD3+CD56+CD69-_MFICD56+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0,551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162913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CD3+CD56+CD69+_MFICD69+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0,140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0,209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75577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CD3+CD56+NKG2D+_MFICD56+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0,443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278280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CD3+CD56+NKp44+_MFICD56+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0,030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0,209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0,241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21136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CD3+CD56+PD1-_MFICD56+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0,044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0,496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0,023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5971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CD3+CD56+PD1+_MFICD56+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0,048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0,397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0,147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03174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CD3-CD56+_MFICD56+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0,031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0,071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547817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CD3-CD56+PD1+_MFIPD1+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0,001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0,092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0283459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CD3-CD56+NKG2D+PD1+_MFIPD1+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0,047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0,423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576086"/>
                  </a:ext>
                </a:extLst>
              </a:tr>
              <a:tr h="145716"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CD3-CD56+NKG2D-PD1+_MFIPD1+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0,016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+mn-lt"/>
                        </a:rPr>
                        <a:t>0,133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+mn-lt"/>
                        </a:rPr>
                        <a:t>0,173</a:t>
                      </a:r>
                    </a:p>
                  </a:txBody>
                  <a:tcPr marL="2904" marR="2904" marT="2904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6268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5065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0904" y="-43576"/>
            <a:ext cx="916024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table 5. Effect of chemo-immunotherapy on plasma factors</a:t>
            </a:r>
            <a:endParaRPr lang="es-E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125078"/>
              </p:ext>
            </p:extLst>
          </p:nvPr>
        </p:nvGraphicFramePr>
        <p:xfrm>
          <a:off x="5864626" y="428961"/>
          <a:ext cx="2486130" cy="2110556"/>
        </p:xfrm>
        <a:graphic>
          <a:graphicData uri="http://schemas.openxmlformats.org/drawingml/2006/table">
            <a:tbl>
              <a:tblPr firstRow="1" firstCol="1" bandRow="1"/>
              <a:tblGrid>
                <a:gridCol w="684000">
                  <a:extLst>
                    <a:ext uri="{9D8B030D-6E8A-4147-A177-3AD203B41FA5}">
                      <a16:colId xmlns:a16="http://schemas.microsoft.com/office/drawing/2014/main" val="3455290238"/>
                    </a:ext>
                  </a:extLst>
                </a:gridCol>
                <a:gridCol w="600710">
                  <a:extLst>
                    <a:ext uri="{9D8B030D-6E8A-4147-A177-3AD203B41FA5}">
                      <a16:colId xmlns:a16="http://schemas.microsoft.com/office/drawing/2014/main" val="433989678"/>
                    </a:ext>
                  </a:extLst>
                </a:gridCol>
                <a:gridCol w="600710">
                  <a:extLst>
                    <a:ext uri="{9D8B030D-6E8A-4147-A177-3AD203B41FA5}">
                      <a16:colId xmlns:a16="http://schemas.microsoft.com/office/drawing/2014/main" val="190025535"/>
                    </a:ext>
                  </a:extLst>
                </a:gridCol>
                <a:gridCol w="600710">
                  <a:extLst>
                    <a:ext uri="{9D8B030D-6E8A-4147-A177-3AD203B41FA5}">
                      <a16:colId xmlns:a16="http://schemas.microsoft.com/office/drawing/2014/main" val="1846752223"/>
                    </a:ext>
                  </a:extLst>
                </a:gridCol>
              </a:tblGrid>
              <a:tr h="1079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SOLUBLE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FACTOR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 TOTAL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 CPR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P-VALUE non-CPR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746851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BTLA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0,004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0,281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0,006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8848836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CD28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0,004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0,363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0,002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355744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CD80/B7-1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0,012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0,691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0,006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0193599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CD86/B7-2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0,023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0,691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0,019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812766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CTLA-4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0,010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0,478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0,008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811656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GITR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0,008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0,570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0,004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7731506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GITRL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0,014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0,394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0,028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041145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HVEM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0,141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0,233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0,050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895012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ICOS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0,022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0,532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0,034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0737362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LAG-3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0,001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0,125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0,003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182444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PD-L1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0,010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0,460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0,017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001073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TIM-3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0,001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0,100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0,002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060250"/>
                  </a:ext>
                </a:extLst>
              </a:tr>
              <a:tr h="107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TLR-2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0,003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0,281</a:t>
                      </a:r>
                      <a:endParaRPr lang="es-ES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" sz="9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0,006</a:t>
                      </a:r>
                      <a:endParaRPr lang="es-E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7795528"/>
                  </a:ext>
                </a:extLst>
              </a:tr>
            </a:tbl>
          </a:graphicData>
        </a:graphic>
      </p:graphicFrame>
      <p:graphicFrame>
        <p:nvGraphicFramePr>
          <p:cNvPr id="12" name="Tab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646196"/>
              </p:ext>
            </p:extLst>
          </p:nvPr>
        </p:nvGraphicFramePr>
        <p:xfrm>
          <a:off x="343811" y="428961"/>
          <a:ext cx="2241444" cy="6385053"/>
        </p:xfrm>
        <a:graphic>
          <a:graphicData uri="http://schemas.openxmlformats.org/drawingml/2006/table">
            <a:tbl>
              <a:tblPr/>
              <a:tblGrid>
                <a:gridCol w="720000">
                  <a:extLst>
                    <a:ext uri="{9D8B030D-6E8A-4147-A177-3AD203B41FA5}">
                      <a16:colId xmlns:a16="http://schemas.microsoft.com/office/drawing/2014/main" val="1673437343"/>
                    </a:ext>
                  </a:extLst>
                </a:gridCol>
                <a:gridCol w="507148">
                  <a:extLst>
                    <a:ext uri="{9D8B030D-6E8A-4147-A177-3AD203B41FA5}">
                      <a16:colId xmlns:a16="http://schemas.microsoft.com/office/drawing/2014/main" val="14945360"/>
                    </a:ext>
                  </a:extLst>
                </a:gridCol>
                <a:gridCol w="507148">
                  <a:extLst>
                    <a:ext uri="{9D8B030D-6E8A-4147-A177-3AD203B41FA5}">
                      <a16:colId xmlns:a16="http://schemas.microsoft.com/office/drawing/2014/main" val="1588509932"/>
                    </a:ext>
                  </a:extLst>
                </a:gridCol>
                <a:gridCol w="507148">
                  <a:extLst>
                    <a:ext uri="{9D8B030D-6E8A-4147-A177-3AD203B41FA5}">
                      <a16:colId xmlns:a16="http://schemas.microsoft.com/office/drawing/2014/main" val="2593161634"/>
                    </a:ext>
                  </a:extLst>
                </a:gridCol>
              </a:tblGrid>
              <a:tr h="28378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CYTOKINE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effectLst/>
                          <a:latin typeface="Calibri" panose="020F0502020204030204" pitchFamily="34" charset="0"/>
                        </a:rPr>
                        <a:t>P-VALUE TOTAL</a:t>
                      </a:r>
                    </a:p>
                  </a:txBody>
                  <a:tcPr marL="4730" marR="4730" marT="47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effectLst/>
                          <a:latin typeface="Calibri" panose="020F0502020204030204" pitchFamily="34" charset="0"/>
                        </a:rPr>
                        <a:t>P-VALUE CPR</a:t>
                      </a:r>
                    </a:p>
                  </a:txBody>
                  <a:tcPr marL="4730" marR="4730" marT="47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effectLst/>
                          <a:latin typeface="Calibri" panose="020F0502020204030204" pitchFamily="34" charset="0"/>
                        </a:rPr>
                        <a:t>P-VALUER non-CPR</a:t>
                      </a:r>
                    </a:p>
                  </a:txBody>
                  <a:tcPr marL="4730" marR="4730" marT="47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20262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 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0,052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0,027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0,695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27821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ANG-1 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0,053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122641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Angiostatin 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0,480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777798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BDNF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0,017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63903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BMP-4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0,191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0,182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71107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BMP-5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0,171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0,955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0,050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366448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b-NGF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0,112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0,084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2074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BTC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0,233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976899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CD40L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0,363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0000709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CTACK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0,272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6679680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DR6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0,027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0,015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445538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EGF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0,053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731028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EGF R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0,140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7627577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ENA-78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0,308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47413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Eotaxin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0,173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0,084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938189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0,007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0,158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5725219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Fcr RIIB/C 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0,593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0,045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0,213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960847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Flt-3L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0,005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980318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Follistatin 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0,281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0,117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8026043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GDF-15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30290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GM-CSF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0,036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03718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0,036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0,638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49925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HCC-1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0,004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0,239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9338637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HGF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0,156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0,182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315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IFNg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0,053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359947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IGFBP-4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0,329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0,156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877876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IL-10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334729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IL-11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3805103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IL-12p40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0,017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0,239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710704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IL-12p70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0,006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4493381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IL-13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0,140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35294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IL-15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0,125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0,570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0,034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400989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IL-16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0,116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0,532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41488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IL-17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0,112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0,005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189238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IL-17B 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221103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IL-17R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0,078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0,209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2990675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IL-1a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0,006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0,363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616734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IL-1ra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0,005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0,394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0,004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055067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IL-2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378739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IL-29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0,058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0,776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3026602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IL-5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0,069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9127789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IL-6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0,078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2358873"/>
                  </a:ext>
                </a:extLst>
              </a:tr>
              <a:tr h="94594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IL-6sR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0,028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0,233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0,084</a:t>
                      </a:r>
                    </a:p>
                  </a:txBody>
                  <a:tcPr marL="4730" marR="4730" marT="47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256432"/>
                  </a:ext>
                </a:extLst>
              </a:tr>
            </a:tbl>
          </a:graphicData>
        </a:graphic>
      </p:graphicFrame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531509"/>
              </p:ext>
            </p:extLst>
          </p:nvPr>
        </p:nvGraphicFramePr>
        <p:xfrm>
          <a:off x="2915044" y="428961"/>
          <a:ext cx="2526696" cy="6257078"/>
        </p:xfrm>
        <a:graphic>
          <a:graphicData uri="http://schemas.openxmlformats.org/drawingml/2006/table">
            <a:tbl>
              <a:tblPr/>
              <a:tblGrid>
                <a:gridCol w="720000">
                  <a:extLst>
                    <a:ext uri="{9D8B030D-6E8A-4147-A177-3AD203B41FA5}">
                      <a16:colId xmlns:a16="http://schemas.microsoft.com/office/drawing/2014/main" val="530073454"/>
                    </a:ext>
                  </a:extLst>
                </a:gridCol>
                <a:gridCol w="602232">
                  <a:extLst>
                    <a:ext uri="{9D8B030D-6E8A-4147-A177-3AD203B41FA5}">
                      <a16:colId xmlns:a16="http://schemas.microsoft.com/office/drawing/2014/main" val="1938244189"/>
                    </a:ext>
                  </a:extLst>
                </a:gridCol>
                <a:gridCol w="602232">
                  <a:extLst>
                    <a:ext uri="{9D8B030D-6E8A-4147-A177-3AD203B41FA5}">
                      <a16:colId xmlns:a16="http://schemas.microsoft.com/office/drawing/2014/main" val="2570024763"/>
                    </a:ext>
                  </a:extLst>
                </a:gridCol>
                <a:gridCol w="602232">
                  <a:extLst>
                    <a:ext uri="{9D8B030D-6E8A-4147-A177-3AD203B41FA5}">
                      <a16:colId xmlns:a16="http://schemas.microsoft.com/office/drawing/2014/main" val="3806089033"/>
                    </a:ext>
                  </a:extLst>
                </a:gridCol>
              </a:tblGrid>
              <a:tr h="19783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CYTOKINE</a:t>
                      </a:r>
                    </a:p>
                  </a:txBody>
                  <a:tcPr marL="4730" marR="4730" marT="473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effectLst/>
                          <a:latin typeface="Calibri" panose="020F0502020204030204" pitchFamily="34" charset="0"/>
                        </a:rPr>
                        <a:t>P-VALUE TOTAL</a:t>
                      </a:r>
                    </a:p>
                  </a:txBody>
                  <a:tcPr marL="4730" marR="4730" marT="47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effectLst/>
                          <a:latin typeface="Calibri" panose="020F0502020204030204" pitchFamily="34" charset="0"/>
                        </a:rPr>
                        <a:t>P-VALUE CPR</a:t>
                      </a:r>
                    </a:p>
                  </a:txBody>
                  <a:tcPr marL="4730" marR="4730" marT="47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effectLst/>
                          <a:latin typeface="Calibri" panose="020F0502020204030204" pitchFamily="34" charset="0"/>
                        </a:rPr>
                        <a:t>P-VALUE non-CPR</a:t>
                      </a:r>
                    </a:p>
                  </a:txBody>
                  <a:tcPr marL="4730" marR="4730" marT="47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792315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IL-7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0,078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755544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IL-8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0,363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6164514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IL-9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1873855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Insulin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0,027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5530615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IP-10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0,211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0,182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6767675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LAP 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0,007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0,140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057360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L-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Selectin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0,530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3638736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MCP-1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0,532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5395485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MCP-3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0,394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0,050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1381726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MCSF R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104560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MICA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0,405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0,347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992502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MIF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0,006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9229141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0,078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543162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MIP-1d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0,140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6032369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MIP-3a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0,244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0,136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9444869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MIP-3b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0,049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0,307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0,158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469902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MSPa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0,078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729343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NGF R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0,532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625761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NT-3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0,496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669497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PAI-I 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0,009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0,363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0,006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4933901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PDGF-AA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6527477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PDGF-AB 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6704010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PDGF-BB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0,027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983219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PECAM-1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0,017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0,211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0,099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4047656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PF4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0,078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0,004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430777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PIGF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0,019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0,191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0,182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592424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RAGE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0,117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2320563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SCF R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678042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TARC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0,116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0,875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0690645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TGFb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0,066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0,865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758302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TIM-1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0,530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213465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TIMP-1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0,006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0,256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0,023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326541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TIMP-2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0,136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9680773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TNF RI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0,078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3469467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TNF RII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0,173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0,004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465562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TNFa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0,088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160305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TNFb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0,000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153355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TRAIL R3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0,004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0,125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0,034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0036502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TRAIL-R4 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0,339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0,814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4752367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VCAM-1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0,045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0,112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0,433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327288"/>
                  </a:ext>
                </a:extLst>
              </a:tr>
              <a:tr h="130287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VEGF R3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0,033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0,233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0,239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449801"/>
                  </a:ext>
                </a:extLst>
              </a:tr>
              <a:tr h="136802"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VEGF</a:t>
                      </a:r>
                    </a:p>
                  </a:txBody>
                  <a:tcPr marL="5174" marR="5174" marT="51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0,003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effectLst/>
                          <a:latin typeface="Calibri" panose="020F0502020204030204" pitchFamily="34" charset="0"/>
                        </a:rPr>
                        <a:t>0,069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effectLst/>
                          <a:latin typeface="Calibri" panose="020F0502020204030204" pitchFamily="34" charset="0"/>
                        </a:rPr>
                        <a:t>0,071</a:t>
                      </a:r>
                    </a:p>
                  </a:txBody>
                  <a:tcPr marL="5174" marR="5174" marT="51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094479"/>
                  </a:ext>
                </a:extLst>
              </a:tr>
            </a:tbl>
          </a:graphicData>
        </a:graphic>
      </p:graphicFrame>
      <p:sp>
        <p:nvSpPr>
          <p:cNvPr id="14" name="CuadroTexto 13"/>
          <p:cNvSpPr txBox="1"/>
          <p:nvPr/>
        </p:nvSpPr>
        <p:spPr>
          <a:xfrm>
            <a:off x="5567750" y="384362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2688802" y="384362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6096" y="384362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27582912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51263" y="1166843"/>
            <a:ext cx="111746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Supplementary Table 1. Characteristics of patients with blood sample at diagnosis and surgery.</a:t>
            </a:r>
            <a:endParaRPr lang="es-ES" dirty="0"/>
          </a:p>
          <a:p>
            <a:r>
              <a:rPr lang="en-GB" dirty="0"/>
              <a:t> </a:t>
            </a:r>
            <a:endParaRPr lang="es-ES" dirty="0"/>
          </a:p>
          <a:p>
            <a:r>
              <a:rPr lang="en-GB" b="1" u="sng" dirty="0"/>
              <a:t>Supplementary Table 2: Hospitals and principal investigator with the number of patients recruited into the study. </a:t>
            </a:r>
            <a:endParaRPr lang="es-ES" dirty="0"/>
          </a:p>
          <a:p>
            <a:r>
              <a:rPr lang="en-GB" b="1" dirty="0"/>
              <a:t> </a:t>
            </a:r>
            <a:endParaRPr lang="es-ES" dirty="0"/>
          </a:p>
          <a:p>
            <a:r>
              <a:rPr lang="en-GB" b="1" u="sng" dirty="0"/>
              <a:t>Supplementary Table 3. Raw data generated from this study.</a:t>
            </a:r>
            <a:r>
              <a:rPr lang="en-GB" dirty="0"/>
              <a:t> </a:t>
            </a:r>
            <a:r>
              <a:rPr lang="en-GB" dirty="0" err="1"/>
              <a:t>xsl</a:t>
            </a:r>
            <a:r>
              <a:rPr lang="en-GB" dirty="0"/>
              <a:t> file containing all raw data associated to flow cytometry and cytokine analysis. </a:t>
            </a:r>
            <a:endParaRPr lang="es-ES" dirty="0"/>
          </a:p>
          <a:p>
            <a:endParaRPr lang="en-GB" b="1" u="sng" dirty="0"/>
          </a:p>
          <a:p>
            <a:r>
              <a:rPr lang="en-GB" b="1" u="sng" dirty="0"/>
              <a:t>Supplementary Table 4. Effect of chemo-immunotherapy on immune cells.</a:t>
            </a:r>
            <a:r>
              <a:rPr lang="en-GB" b="1" dirty="0"/>
              <a:t> </a:t>
            </a:r>
            <a:r>
              <a:rPr lang="en-GB" dirty="0"/>
              <a:t>P-values for percentage of immune cells </a:t>
            </a:r>
            <a:r>
              <a:rPr lang="en-GB" b="1" dirty="0"/>
              <a:t>(A) </a:t>
            </a:r>
            <a:r>
              <a:rPr lang="en-GB" dirty="0"/>
              <a:t>and median fluorescence intensity </a:t>
            </a:r>
            <a:r>
              <a:rPr lang="en-GB" b="1" dirty="0"/>
              <a:t>(B)</a:t>
            </a:r>
            <a:r>
              <a:rPr lang="en-GB" dirty="0"/>
              <a:t> in peripheral blood, affected by neoadjuvant treatment. Significant p-values are identified by bold and red font. </a:t>
            </a:r>
            <a:endParaRPr lang="es-ES" dirty="0"/>
          </a:p>
          <a:p>
            <a:r>
              <a:rPr lang="en-GB" dirty="0"/>
              <a:t> </a:t>
            </a:r>
            <a:endParaRPr lang="es-ES" dirty="0"/>
          </a:p>
          <a:p>
            <a:r>
              <a:rPr lang="en-GB" b="1" u="sng" dirty="0"/>
              <a:t>Supplementary Table 5. Effect of chemo-immunotherapy on plasma factors.</a:t>
            </a:r>
            <a:r>
              <a:rPr lang="en-GB" b="1" dirty="0"/>
              <a:t> </a:t>
            </a:r>
            <a:r>
              <a:rPr lang="en-GB" dirty="0"/>
              <a:t>P-values for cytokines </a:t>
            </a:r>
            <a:r>
              <a:rPr lang="en-GB" b="1" dirty="0"/>
              <a:t>(A-B) </a:t>
            </a:r>
            <a:r>
              <a:rPr lang="en-GB" dirty="0"/>
              <a:t>and soluble factors </a:t>
            </a:r>
            <a:r>
              <a:rPr lang="en-GB" b="1" dirty="0"/>
              <a:t>(B)</a:t>
            </a:r>
            <a:r>
              <a:rPr lang="en-GB" dirty="0"/>
              <a:t> in plasma, affected by neoadjuvant treatment. Significant p-values are identified by bold and red font. </a:t>
            </a:r>
          </a:p>
          <a:p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383364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3A777F0-CBCC-489D-A2FE-8969D17C2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5" y="2071448"/>
            <a:ext cx="5410335" cy="3688863"/>
          </a:xfrm>
          <a:prstGeom prst="rect">
            <a:avLst/>
          </a:prstGeom>
        </p:spPr>
      </p:pic>
      <p:grpSp>
        <p:nvGrpSpPr>
          <p:cNvPr id="5" name="Grupo 4">
            <a:extLst>
              <a:ext uri="{FF2B5EF4-FFF2-40B4-BE49-F238E27FC236}">
                <a16:creationId xmlns:a16="http://schemas.microsoft.com/office/drawing/2014/main" id="{2FB56305-D8C1-4FED-ABA5-C47D9F314FE6}"/>
              </a:ext>
            </a:extLst>
          </p:cNvPr>
          <p:cNvGrpSpPr>
            <a:grpSpLocks noChangeAspect="1"/>
          </p:cNvGrpSpPr>
          <p:nvPr/>
        </p:nvGrpSpPr>
        <p:grpSpPr>
          <a:xfrm>
            <a:off x="5926579" y="2222368"/>
            <a:ext cx="6101243" cy="3204000"/>
            <a:chOff x="368484" y="576851"/>
            <a:chExt cx="5214765" cy="2738474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640CC3A7-9F4D-46B8-AC00-BC2275AA2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2780" y="1036836"/>
              <a:ext cx="897821" cy="972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C56B352C-BF2C-4D93-A96E-598649451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08269" y="1716399"/>
              <a:ext cx="908053" cy="972000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D03EA5B2-D564-4053-873A-A3519CD66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8484" y="1716399"/>
              <a:ext cx="908053" cy="972000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64266E5-4BE9-499F-BD51-D8271BB20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31893" y="1460088"/>
              <a:ext cx="908053" cy="972000"/>
            </a:xfrm>
            <a:prstGeom prst="rect">
              <a:avLst/>
            </a:prstGeom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84856321-FFBC-470A-9F45-ACFC5FA4A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61416" y="1460088"/>
              <a:ext cx="908053" cy="97200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50EE5E81-D280-41A7-BA7B-5AF75D4F3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37009" y="576851"/>
              <a:ext cx="897821" cy="97200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D27DCAC3-DD30-4FAF-9D0C-D340C24EF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66532" y="576851"/>
              <a:ext cx="897821" cy="972000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AC2F4C7F-7A7C-41A8-AC21-934003F04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097664" y="2343325"/>
              <a:ext cx="908053" cy="972000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B200BC01-7904-4DF3-9286-C7A7C0E29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964515" y="2343325"/>
              <a:ext cx="900379" cy="972000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B85E815B-E85E-483A-8985-8A899E44F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682870" y="2343325"/>
              <a:ext cx="900379" cy="972000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9A97EC37-71C3-4F1E-8EA4-A40AABA3D9E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823692" y="2343325"/>
              <a:ext cx="900379" cy="972000"/>
            </a:xfrm>
            <a:prstGeom prst="rect">
              <a:avLst/>
            </a:prstGeom>
          </p:spPr>
        </p:pic>
        <p:cxnSp>
          <p:nvCxnSpPr>
            <p:cNvPr id="17" name="Conector recto de flecha 16">
              <a:extLst>
                <a:ext uri="{FF2B5EF4-FFF2-40B4-BE49-F238E27FC236}">
                  <a16:creationId xmlns:a16="http://schemas.microsoft.com/office/drawing/2014/main" id="{B147D5AA-E3C8-433E-872E-42BF4904A3F7}"/>
                </a:ext>
              </a:extLst>
            </p:cNvPr>
            <p:cNvCxnSpPr/>
            <p:nvPr/>
          </p:nvCxnSpPr>
          <p:spPr>
            <a:xfrm>
              <a:off x="855414" y="2343392"/>
              <a:ext cx="54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8EA52164-32E7-44A4-A906-6D14FF69E009}"/>
                </a:ext>
              </a:extLst>
            </p:cNvPr>
            <p:cNvCxnSpPr/>
            <p:nvPr/>
          </p:nvCxnSpPr>
          <p:spPr>
            <a:xfrm flipV="1">
              <a:off x="1915886" y="1668517"/>
              <a:ext cx="463720" cy="6439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Conector recto de flecha 18">
              <a:extLst>
                <a:ext uri="{FF2B5EF4-FFF2-40B4-BE49-F238E27FC236}">
                  <a16:creationId xmlns:a16="http://schemas.microsoft.com/office/drawing/2014/main" id="{7751AEEF-B598-48FB-8E42-A32FF12F06E3}"/>
                </a:ext>
              </a:extLst>
            </p:cNvPr>
            <p:cNvCxnSpPr/>
            <p:nvPr/>
          </p:nvCxnSpPr>
          <p:spPr>
            <a:xfrm>
              <a:off x="1662295" y="2356816"/>
              <a:ext cx="419494" cy="36247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0975927E-45F6-4985-A7BC-0689385778FF}"/>
                </a:ext>
              </a:extLst>
            </p:cNvPr>
            <p:cNvCxnSpPr/>
            <p:nvPr/>
          </p:nvCxnSpPr>
          <p:spPr>
            <a:xfrm flipV="1">
              <a:off x="2488163" y="1265306"/>
              <a:ext cx="607138" cy="223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E4AECD01-0E56-49B2-BA83-980535D58052}"/>
                </a:ext>
              </a:extLst>
            </p:cNvPr>
            <p:cNvCxnSpPr/>
            <p:nvPr/>
          </p:nvCxnSpPr>
          <p:spPr>
            <a:xfrm>
              <a:off x="2657505" y="1548851"/>
              <a:ext cx="437796" cy="1196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Conector recto de flecha 21">
              <a:extLst>
                <a:ext uri="{FF2B5EF4-FFF2-40B4-BE49-F238E27FC236}">
                  <a16:creationId xmlns:a16="http://schemas.microsoft.com/office/drawing/2014/main" id="{22D81961-BBAF-4C21-BD52-53CCF1392585}"/>
                </a:ext>
              </a:extLst>
            </p:cNvPr>
            <p:cNvCxnSpPr/>
            <p:nvPr/>
          </p:nvCxnSpPr>
          <p:spPr>
            <a:xfrm>
              <a:off x="2849015" y="2951585"/>
              <a:ext cx="396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4" name="Rectángulo 23">
            <a:extLst>
              <a:ext uri="{FF2B5EF4-FFF2-40B4-BE49-F238E27FC236}">
                <a16:creationId xmlns:a16="http://schemas.microsoft.com/office/drawing/2014/main" id="{EE89B7B7-17D9-406E-A7B4-F3F6553B2006}"/>
              </a:ext>
            </a:extLst>
          </p:cNvPr>
          <p:cNvSpPr/>
          <p:nvPr/>
        </p:nvSpPr>
        <p:spPr>
          <a:xfrm>
            <a:off x="32503" y="24881"/>
            <a:ext cx="5240833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1.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Gating strategy: FMOs and Stained samples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67C3E6F-7073-4CA4-9923-A045EB550EA5}"/>
              </a:ext>
            </a:extLst>
          </p:cNvPr>
          <p:cNvSpPr txBox="1"/>
          <p:nvPr/>
        </p:nvSpPr>
        <p:spPr>
          <a:xfrm>
            <a:off x="3197583" y="644736"/>
            <a:ext cx="6094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 T and B cells gating strategy from panel 3 </a:t>
            </a:r>
            <a:endParaRPr lang="es-ES" sz="2400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C04C4B-AAB6-4859-AA66-863E134445BC}"/>
              </a:ext>
            </a:extLst>
          </p:cNvPr>
          <p:cNvSpPr txBox="1"/>
          <p:nvPr/>
        </p:nvSpPr>
        <p:spPr>
          <a:xfrm>
            <a:off x="219393" y="1653322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FMOs</a:t>
            </a:r>
            <a:endParaRPr lang="es-E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4FE87E3-BEC1-4929-AF93-A4A6678A13E1}"/>
              </a:ext>
            </a:extLst>
          </p:cNvPr>
          <p:cNvSpPr txBox="1"/>
          <p:nvPr/>
        </p:nvSpPr>
        <p:spPr>
          <a:xfrm>
            <a:off x="5928775" y="1719382"/>
            <a:ext cx="4955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Stained Samples</a:t>
            </a:r>
            <a:endParaRPr lang="es-ES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B334817-EA00-427A-BBB4-93BDCC6C008D}"/>
              </a:ext>
            </a:extLst>
          </p:cNvPr>
          <p:cNvSpPr txBox="1"/>
          <p:nvPr/>
        </p:nvSpPr>
        <p:spPr>
          <a:xfrm>
            <a:off x="219393" y="636419"/>
            <a:ext cx="420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875127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id="{EE89B7B7-17D9-406E-A7B4-F3F6553B2006}"/>
              </a:ext>
            </a:extLst>
          </p:cNvPr>
          <p:cNvSpPr/>
          <p:nvPr/>
        </p:nvSpPr>
        <p:spPr>
          <a:xfrm>
            <a:off x="32503" y="24881"/>
            <a:ext cx="5240833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1.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Gating strategy: FMOs and Stained samples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67C3E6F-7073-4CA4-9923-A045EB550EA5}"/>
              </a:ext>
            </a:extLst>
          </p:cNvPr>
          <p:cNvSpPr txBox="1"/>
          <p:nvPr/>
        </p:nvSpPr>
        <p:spPr>
          <a:xfrm>
            <a:off x="3197583" y="644736"/>
            <a:ext cx="60945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T cells gating strategy from panel 4</a:t>
            </a:r>
            <a:endParaRPr lang="es-ES" sz="2400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C04C4B-AAB6-4859-AA66-863E134445BC}"/>
              </a:ext>
            </a:extLst>
          </p:cNvPr>
          <p:cNvSpPr txBox="1"/>
          <p:nvPr/>
        </p:nvSpPr>
        <p:spPr>
          <a:xfrm>
            <a:off x="169805" y="1121410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FMOs</a:t>
            </a:r>
            <a:endParaRPr lang="es-E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4FE87E3-BEC1-4929-AF93-A4A6678A13E1}"/>
              </a:ext>
            </a:extLst>
          </p:cNvPr>
          <p:cNvSpPr txBox="1"/>
          <p:nvPr/>
        </p:nvSpPr>
        <p:spPr>
          <a:xfrm>
            <a:off x="175104" y="4174784"/>
            <a:ext cx="4955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Stained Samples</a:t>
            </a:r>
            <a:endParaRPr lang="es-ES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B334817-EA00-427A-BBB4-93BDCC6C008D}"/>
              </a:ext>
            </a:extLst>
          </p:cNvPr>
          <p:cNvSpPr txBox="1"/>
          <p:nvPr/>
        </p:nvSpPr>
        <p:spPr>
          <a:xfrm>
            <a:off x="219393" y="636419"/>
            <a:ext cx="420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/>
              <a:t>C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CEC9F94D-A8DB-43F6-A4C6-386807A4D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931" y="1145910"/>
            <a:ext cx="8121040" cy="3026397"/>
          </a:xfrm>
          <a:prstGeom prst="rect">
            <a:avLst/>
          </a:prstGeom>
        </p:spPr>
      </p:pic>
      <p:grpSp>
        <p:nvGrpSpPr>
          <p:cNvPr id="31" name="Grupo 30">
            <a:extLst>
              <a:ext uri="{FF2B5EF4-FFF2-40B4-BE49-F238E27FC236}">
                <a16:creationId xmlns:a16="http://schemas.microsoft.com/office/drawing/2014/main" id="{2934ADDD-30DE-4303-842C-992DD8E99CCC}"/>
              </a:ext>
            </a:extLst>
          </p:cNvPr>
          <p:cNvGrpSpPr>
            <a:grpSpLocks noChangeAspect="1"/>
          </p:cNvGrpSpPr>
          <p:nvPr/>
        </p:nvGrpSpPr>
        <p:grpSpPr>
          <a:xfrm>
            <a:off x="788931" y="4101285"/>
            <a:ext cx="7243994" cy="2627989"/>
            <a:chOff x="425136" y="4115237"/>
            <a:chExt cx="5244419" cy="1902579"/>
          </a:xfrm>
        </p:grpSpPr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89EDCD5E-9BA7-449D-9ECE-A0D1788477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19391" y="4559816"/>
              <a:ext cx="897821" cy="972000"/>
            </a:xfrm>
            <a:prstGeom prst="rect">
              <a:avLst/>
            </a:prstGeom>
          </p:spPr>
        </p:pic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3FDDA2E5-5C79-48B1-9713-AAB7ED207C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72264" y="4559816"/>
              <a:ext cx="908053" cy="972000"/>
            </a:xfrm>
            <a:prstGeom prst="rect">
              <a:avLst/>
            </a:prstGeom>
          </p:spPr>
        </p:pic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F7919784-A6BB-4787-B7E1-3504EF43E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5136" y="4559816"/>
              <a:ext cx="908053" cy="972000"/>
            </a:xfrm>
            <a:prstGeom prst="rect">
              <a:avLst/>
            </a:prstGeom>
          </p:spPr>
        </p:pic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C9FD2A8F-19DE-42BE-906C-8E7800065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10113" y="5045816"/>
              <a:ext cx="908052" cy="972000"/>
            </a:xfrm>
            <a:prstGeom prst="rect">
              <a:avLst/>
            </a:prstGeom>
          </p:spPr>
        </p:pic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2A108D18-3D34-4216-9C3B-07A546BFE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39672" y="5045816"/>
              <a:ext cx="908053" cy="972000"/>
            </a:xfrm>
            <a:prstGeom prst="rect">
              <a:avLst/>
            </a:prstGeom>
          </p:spPr>
        </p:pic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DA838CDE-0B5F-484A-B772-1E5A1364C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61503" y="5045816"/>
              <a:ext cx="908052" cy="972000"/>
            </a:xfrm>
            <a:prstGeom prst="rect">
              <a:avLst/>
            </a:prstGeom>
          </p:spPr>
        </p:pic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F1B8526B-3D96-4667-987A-5DA9D96C8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63208" y="4115237"/>
              <a:ext cx="897821" cy="972000"/>
            </a:xfrm>
            <a:prstGeom prst="rect">
              <a:avLst/>
            </a:prstGeom>
          </p:spPr>
        </p:pic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B51B3E11-0CE8-4E39-A011-AC73B40E8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044788" y="4115237"/>
              <a:ext cx="897821" cy="972000"/>
            </a:xfrm>
            <a:prstGeom prst="rect">
              <a:avLst/>
            </a:prstGeom>
          </p:spPr>
        </p:pic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3672E815-EB22-4772-8319-CF12EDD63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913523" y="4115237"/>
              <a:ext cx="897821" cy="972000"/>
            </a:xfrm>
            <a:prstGeom prst="rect">
              <a:avLst/>
            </a:prstGeom>
          </p:spPr>
        </p:pic>
        <p:cxnSp>
          <p:nvCxnSpPr>
            <p:cNvPr id="41" name="Conector recto de flecha 40">
              <a:extLst>
                <a:ext uri="{FF2B5EF4-FFF2-40B4-BE49-F238E27FC236}">
                  <a16:creationId xmlns:a16="http://schemas.microsoft.com/office/drawing/2014/main" id="{99691AB8-80DD-4F29-81AA-5EFC6DF0873E}"/>
                </a:ext>
              </a:extLst>
            </p:cNvPr>
            <p:cNvCxnSpPr/>
            <p:nvPr/>
          </p:nvCxnSpPr>
          <p:spPr>
            <a:xfrm>
              <a:off x="883989" y="5221050"/>
              <a:ext cx="54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Conector recto de flecha 41">
              <a:extLst>
                <a:ext uri="{FF2B5EF4-FFF2-40B4-BE49-F238E27FC236}">
                  <a16:creationId xmlns:a16="http://schemas.microsoft.com/office/drawing/2014/main" id="{D40D4823-E1A3-4B84-9666-E127F11657EC}"/>
                </a:ext>
              </a:extLst>
            </p:cNvPr>
            <p:cNvCxnSpPr/>
            <p:nvPr/>
          </p:nvCxnSpPr>
          <p:spPr>
            <a:xfrm flipV="1">
              <a:off x="1934936" y="5230575"/>
              <a:ext cx="33040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Conector recto de flecha 42">
              <a:extLst>
                <a:ext uri="{FF2B5EF4-FFF2-40B4-BE49-F238E27FC236}">
                  <a16:creationId xmlns:a16="http://schemas.microsoft.com/office/drawing/2014/main" id="{35C0861C-8AA4-460C-80AD-F969491E2B8A}"/>
                </a:ext>
              </a:extLst>
            </p:cNvPr>
            <p:cNvCxnSpPr/>
            <p:nvPr/>
          </p:nvCxnSpPr>
          <p:spPr>
            <a:xfrm flipV="1">
              <a:off x="2528641" y="4296203"/>
              <a:ext cx="576185" cy="4322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Conector recto de flecha 43">
              <a:extLst>
                <a:ext uri="{FF2B5EF4-FFF2-40B4-BE49-F238E27FC236}">
                  <a16:creationId xmlns:a16="http://schemas.microsoft.com/office/drawing/2014/main" id="{2A88085F-BE04-4E4D-AC61-F5295D95F0B4}"/>
                </a:ext>
              </a:extLst>
            </p:cNvPr>
            <p:cNvCxnSpPr/>
            <p:nvPr/>
          </p:nvCxnSpPr>
          <p:spPr>
            <a:xfrm>
              <a:off x="2697983" y="5064723"/>
              <a:ext cx="437796" cy="1196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1598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id="{EE89B7B7-17D9-406E-A7B4-F3F6553B2006}"/>
              </a:ext>
            </a:extLst>
          </p:cNvPr>
          <p:cNvSpPr/>
          <p:nvPr/>
        </p:nvSpPr>
        <p:spPr>
          <a:xfrm>
            <a:off x="32503" y="24881"/>
            <a:ext cx="5240833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1.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Gating strategy: FMOs and Stained samples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67C3E6F-7073-4CA4-9923-A045EB550EA5}"/>
              </a:ext>
            </a:extLst>
          </p:cNvPr>
          <p:cNvSpPr txBox="1"/>
          <p:nvPr/>
        </p:nvSpPr>
        <p:spPr>
          <a:xfrm>
            <a:off x="2298751" y="591714"/>
            <a:ext cx="67897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NK and T-NK like cells gating strategy from panel 1</a:t>
            </a:r>
            <a:endParaRPr lang="es-ES" sz="2400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C04C4B-AAB6-4859-AA66-863E134445BC}"/>
              </a:ext>
            </a:extLst>
          </p:cNvPr>
          <p:cNvSpPr txBox="1"/>
          <p:nvPr/>
        </p:nvSpPr>
        <p:spPr>
          <a:xfrm>
            <a:off x="169805" y="1121410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FMOs</a:t>
            </a:r>
            <a:endParaRPr lang="es-E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4FE87E3-BEC1-4929-AF93-A4A6678A13E1}"/>
              </a:ext>
            </a:extLst>
          </p:cNvPr>
          <p:cNvSpPr txBox="1"/>
          <p:nvPr/>
        </p:nvSpPr>
        <p:spPr>
          <a:xfrm>
            <a:off x="175104" y="4174784"/>
            <a:ext cx="4955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Stained Samples</a:t>
            </a:r>
            <a:endParaRPr lang="es-ES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B334817-EA00-427A-BBB4-93BDCC6C008D}"/>
              </a:ext>
            </a:extLst>
          </p:cNvPr>
          <p:cNvSpPr txBox="1"/>
          <p:nvPr/>
        </p:nvSpPr>
        <p:spPr>
          <a:xfrm>
            <a:off x="219393" y="636419"/>
            <a:ext cx="420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/>
              <a:t>D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FF622EFF-3302-49A0-B1C4-A1BE4686E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105" y="1121410"/>
            <a:ext cx="7895258" cy="2970211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FDCD3A0F-B9AA-45BA-9349-70E86DD380EB}"/>
              </a:ext>
            </a:extLst>
          </p:cNvPr>
          <p:cNvGrpSpPr>
            <a:grpSpLocks noChangeAspect="1"/>
          </p:cNvGrpSpPr>
          <p:nvPr/>
        </p:nvGrpSpPr>
        <p:grpSpPr>
          <a:xfrm>
            <a:off x="1385679" y="4020600"/>
            <a:ext cx="7775313" cy="2718104"/>
            <a:chOff x="5261876" y="996796"/>
            <a:chExt cx="5302499" cy="1853654"/>
          </a:xfrm>
        </p:grpSpPr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A4A24E96-A9B0-4D21-A950-EB84460DB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66554" y="996796"/>
              <a:ext cx="897821" cy="972000"/>
            </a:xfrm>
            <a:prstGeom prst="rect">
              <a:avLst/>
            </a:prstGeom>
          </p:spPr>
        </p:pic>
        <p:pic>
          <p:nvPicPr>
            <p:cNvPr id="45" name="Imagen 44">
              <a:extLst>
                <a:ext uri="{FF2B5EF4-FFF2-40B4-BE49-F238E27FC236}">
                  <a16:creationId xmlns:a16="http://schemas.microsoft.com/office/drawing/2014/main" id="{10A3A884-3276-42BE-B5AC-E325E653D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6752" y="996796"/>
              <a:ext cx="897821" cy="972000"/>
            </a:xfrm>
            <a:prstGeom prst="rect">
              <a:avLst/>
            </a:prstGeom>
          </p:spPr>
        </p:pic>
        <p:pic>
          <p:nvPicPr>
            <p:cNvPr id="46" name="Imagen 45">
              <a:extLst>
                <a:ext uri="{FF2B5EF4-FFF2-40B4-BE49-F238E27FC236}">
                  <a16:creationId xmlns:a16="http://schemas.microsoft.com/office/drawing/2014/main" id="{6D090206-BF4E-4EA5-924F-EC1DEDD8D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1372" y="996796"/>
              <a:ext cx="897821" cy="972000"/>
            </a:xfrm>
            <a:prstGeom prst="rect">
              <a:avLst/>
            </a:prstGeom>
          </p:spPr>
        </p:pic>
        <p:pic>
          <p:nvPicPr>
            <p:cNvPr id="47" name="Imagen 46">
              <a:extLst>
                <a:ext uri="{FF2B5EF4-FFF2-40B4-BE49-F238E27FC236}">
                  <a16:creationId xmlns:a16="http://schemas.microsoft.com/office/drawing/2014/main" id="{34263183-29B8-4F20-987B-E419D61F4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21329" y="996796"/>
              <a:ext cx="897821" cy="972000"/>
            </a:xfrm>
            <a:prstGeom prst="rect">
              <a:avLst/>
            </a:prstGeom>
          </p:spPr>
        </p:pic>
        <p:pic>
          <p:nvPicPr>
            <p:cNvPr id="48" name="Imagen 47">
              <a:extLst>
                <a:ext uri="{FF2B5EF4-FFF2-40B4-BE49-F238E27FC236}">
                  <a16:creationId xmlns:a16="http://schemas.microsoft.com/office/drawing/2014/main" id="{1024C0DF-AEA6-4BD8-BC34-9E90E6D7F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661911" y="1878450"/>
              <a:ext cx="897821" cy="972000"/>
            </a:xfrm>
            <a:prstGeom prst="rect">
              <a:avLst/>
            </a:prstGeom>
          </p:spPr>
        </p:pic>
        <p:pic>
          <p:nvPicPr>
            <p:cNvPr id="49" name="Imagen 48">
              <a:extLst>
                <a:ext uri="{FF2B5EF4-FFF2-40B4-BE49-F238E27FC236}">
                  <a16:creationId xmlns:a16="http://schemas.microsoft.com/office/drawing/2014/main" id="{A2493DDA-9350-4A58-BD6F-EB4D3AD12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097357" y="1878450"/>
              <a:ext cx="897821" cy="972000"/>
            </a:xfrm>
            <a:prstGeom prst="rect">
              <a:avLst/>
            </a:prstGeom>
          </p:spPr>
        </p:pic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453415F0-E40B-4E7A-BC91-F3FDE5063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953561" y="1878450"/>
              <a:ext cx="897821" cy="972000"/>
            </a:xfrm>
            <a:prstGeom prst="rect">
              <a:avLst/>
            </a:prstGeom>
          </p:spPr>
        </p:pic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EE97FA79-1DCA-46D7-9C8F-988136AA3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15102" y="1878450"/>
              <a:ext cx="897821" cy="972000"/>
            </a:xfrm>
            <a:prstGeom prst="rect">
              <a:avLst/>
            </a:prstGeom>
          </p:spPr>
        </p:pic>
        <p:pic>
          <p:nvPicPr>
            <p:cNvPr id="52" name="Imagen 51">
              <a:extLst>
                <a:ext uri="{FF2B5EF4-FFF2-40B4-BE49-F238E27FC236}">
                  <a16:creationId xmlns:a16="http://schemas.microsoft.com/office/drawing/2014/main" id="{FABF8653-52D7-4C5D-861F-A622ED314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4233" y="1437623"/>
              <a:ext cx="897821" cy="972000"/>
            </a:xfrm>
            <a:prstGeom prst="rect">
              <a:avLst/>
            </a:prstGeom>
          </p:spPr>
        </p:pic>
        <p:pic>
          <p:nvPicPr>
            <p:cNvPr id="53" name="Imagen 52">
              <a:extLst>
                <a:ext uri="{FF2B5EF4-FFF2-40B4-BE49-F238E27FC236}">
                  <a16:creationId xmlns:a16="http://schemas.microsoft.com/office/drawing/2014/main" id="{010AB16A-2962-4749-88FA-6AEBD483E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261876" y="1437623"/>
              <a:ext cx="908053" cy="972000"/>
            </a:xfrm>
            <a:prstGeom prst="rect">
              <a:avLst/>
            </a:prstGeom>
          </p:spPr>
        </p:pic>
        <p:cxnSp>
          <p:nvCxnSpPr>
            <p:cNvPr id="54" name="Conector recto de flecha 53">
              <a:extLst>
                <a:ext uri="{FF2B5EF4-FFF2-40B4-BE49-F238E27FC236}">
                  <a16:creationId xmlns:a16="http://schemas.microsoft.com/office/drawing/2014/main" id="{12BF9A9A-2E22-4C31-9EBE-AFE879EFF81D}"/>
                </a:ext>
              </a:extLst>
            </p:cNvPr>
            <p:cNvCxnSpPr/>
            <p:nvPr/>
          </p:nvCxnSpPr>
          <p:spPr>
            <a:xfrm>
              <a:off x="5692988" y="2108895"/>
              <a:ext cx="54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Conector recto de flecha 54">
              <a:extLst>
                <a:ext uri="{FF2B5EF4-FFF2-40B4-BE49-F238E27FC236}">
                  <a16:creationId xmlns:a16="http://schemas.microsoft.com/office/drawing/2014/main" id="{6BE18549-BEC7-4D95-8A3F-1BD10999B694}"/>
                </a:ext>
              </a:extLst>
            </p:cNvPr>
            <p:cNvCxnSpPr/>
            <p:nvPr/>
          </p:nvCxnSpPr>
          <p:spPr>
            <a:xfrm flipV="1">
              <a:off x="6596444" y="1296691"/>
              <a:ext cx="500913" cy="3613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Conector recto de flecha 55">
              <a:extLst>
                <a:ext uri="{FF2B5EF4-FFF2-40B4-BE49-F238E27FC236}">
                  <a16:creationId xmlns:a16="http://schemas.microsoft.com/office/drawing/2014/main" id="{811A83BA-A7C0-4317-8DB1-51D2C3A32D9F}"/>
                </a:ext>
              </a:extLst>
            </p:cNvPr>
            <p:cNvCxnSpPr/>
            <p:nvPr/>
          </p:nvCxnSpPr>
          <p:spPr>
            <a:xfrm>
              <a:off x="6923642" y="2026838"/>
              <a:ext cx="3305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687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id="{EE89B7B7-17D9-406E-A7B4-F3F6553B2006}"/>
              </a:ext>
            </a:extLst>
          </p:cNvPr>
          <p:cNvSpPr/>
          <p:nvPr/>
        </p:nvSpPr>
        <p:spPr>
          <a:xfrm>
            <a:off x="32503" y="24881"/>
            <a:ext cx="5240833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1.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Gating strategy: FMOs and Stained samples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67C3E6F-7073-4CA4-9923-A045EB550EA5}"/>
              </a:ext>
            </a:extLst>
          </p:cNvPr>
          <p:cNvSpPr txBox="1"/>
          <p:nvPr/>
        </p:nvSpPr>
        <p:spPr>
          <a:xfrm>
            <a:off x="2298751" y="591714"/>
            <a:ext cx="67897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/>
              <a:t>NK and T-NK like cells gating strategy from panel 2</a:t>
            </a:r>
            <a:endParaRPr lang="es-ES" sz="2400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C04C4B-AAB6-4859-AA66-863E134445BC}"/>
              </a:ext>
            </a:extLst>
          </p:cNvPr>
          <p:cNvSpPr txBox="1"/>
          <p:nvPr/>
        </p:nvSpPr>
        <p:spPr>
          <a:xfrm>
            <a:off x="169805" y="1121410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FMOs</a:t>
            </a:r>
            <a:endParaRPr lang="es-E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4FE87E3-BEC1-4929-AF93-A4A6678A13E1}"/>
              </a:ext>
            </a:extLst>
          </p:cNvPr>
          <p:cNvSpPr txBox="1"/>
          <p:nvPr/>
        </p:nvSpPr>
        <p:spPr>
          <a:xfrm>
            <a:off x="175104" y="4174784"/>
            <a:ext cx="4955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Stained Samples</a:t>
            </a:r>
            <a:endParaRPr lang="es-ES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B334817-EA00-427A-BBB4-93BDCC6C008D}"/>
              </a:ext>
            </a:extLst>
          </p:cNvPr>
          <p:cNvSpPr txBox="1"/>
          <p:nvPr/>
        </p:nvSpPr>
        <p:spPr>
          <a:xfrm>
            <a:off x="219393" y="636419"/>
            <a:ext cx="420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/>
              <a:t>E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15636E8D-0599-486B-8B55-C64433A54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108" y="1051782"/>
            <a:ext cx="8351402" cy="3029005"/>
          </a:xfrm>
          <a:prstGeom prst="rect">
            <a:avLst/>
          </a:prstGeom>
        </p:spPr>
      </p:pic>
      <p:grpSp>
        <p:nvGrpSpPr>
          <p:cNvPr id="44" name="Grupo 43">
            <a:extLst>
              <a:ext uri="{FF2B5EF4-FFF2-40B4-BE49-F238E27FC236}">
                <a16:creationId xmlns:a16="http://schemas.microsoft.com/office/drawing/2014/main" id="{F5CDC3A9-42B0-453A-A3E8-733D5E07D934}"/>
              </a:ext>
            </a:extLst>
          </p:cNvPr>
          <p:cNvGrpSpPr>
            <a:grpSpLocks noChangeAspect="1"/>
          </p:cNvGrpSpPr>
          <p:nvPr/>
        </p:nvGrpSpPr>
        <p:grpSpPr>
          <a:xfrm>
            <a:off x="898821" y="3988695"/>
            <a:ext cx="8092689" cy="2844424"/>
            <a:chOff x="6492098" y="2399896"/>
            <a:chExt cx="5530887" cy="1944000"/>
          </a:xfrm>
        </p:grpSpPr>
        <p:grpSp>
          <p:nvGrpSpPr>
            <p:cNvPr id="61" name="Grupo 60">
              <a:extLst>
                <a:ext uri="{FF2B5EF4-FFF2-40B4-BE49-F238E27FC236}">
                  <a16:creationId xmlns:a16="http://schemas.microsoft.com/office/drawing/2014/main" id="{B6E70645-A09C-472D-A543-360FB3970270}"/>
                </a:ext>
              </a:extLst>
            </p:cNvPr>
            <p:cNvGrpSpPr/>
            <p:nvPr/>
          </p:nvGrpSpPr>
          <p:grpSpPr>
            <a:xfrm>
              <a:off x="6492098" y="2399896"/>
              <a:ext cx="5530887" cy="1944000"/>
              <a:chOff x="213069" y="1915337"/>
              <a:chExt cx="9190742" cy="3111850"/>
            </a:xfrm>
          </p:grpSpPr>
          <p:pic>
            <p:nvPicPr>
              <p:cNvPr id="63" name="Imagen 62">
                <a:extLst>
                  <a:ext uri="{FF2B5EF4-FFF2-40B4-BE49-F238E27FC236}">
                    <a16:creationId xmlns:a16="http://schemas.microsoft.com/office/drawing/2014/main" id="{058F9FE5-FC0D-4952-964E-388B66710A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41720" y="2640797"/>
                <a:ext cx="1551141" cy="1623316"/>
              </a:xfrm>
              <a:prstGeom prst="rect">
                <a:avLst/>
              </a:prstGeom>
            </p:spPr>
          </p:pic>
          <p:pic>
            <p:nvPicPr>
              <p:cNvPr id="64" name="Imagen 63">
                <a:extLst>
                  <a:ext uri="{FF2B5EF4-FFF2-40B4-BE49-F238E27FC236}">
                    <a16:creationId xmlns:a16="http://schemas.microsoft.com/office/drawing/2014/main" id="{46C6299E-3618-4EC0-9A21-531BA07F58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83848" y="1915337"/>
                <a:ext cx="1551142" cy="1623314"/>
              </a:xfrm>
              <a:prstGeom prst="rect">
                <a:avLst/>
              </a:prstGeom>
            </p:spPr>
          </p:pic>
          <p:pic>
            <p:nvPicPr>
              <p:cNvPr id="65" name="Imagen 64">
                <a:extLst>
                  <a:ext uri="{FF2B5EF4-FFF2-40B4-BE49-F238E27FC236}">
                    <a16:creationId xmlns:a16="http://schemas.microsoft.com/office/drawing/2014/main" id="{A6157BFF-ABA9-4598-988E-998E7EFE1F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04351" y="1915337"/>
                <a:ext cx="1551143" cy="1623314"/>
              </a:xfrm>
              <a:prstGeom prst="rect">
                <a:avLst/>
              </a:prstGeom>
            </p:spPr>
          </p:pic>
          <p:pic>
            <p:nvPicPr>
              <p:cNvPr id="66" name="Imagen 65">
                <a:extLst>
                  <a:ext uri="{FF2B5EF4-FFF2-40B4-BE49-F238E27FC236}">
                    <a16:creationId xmlns:a16="http://schemas.microsoft.com/office/drawing/2014/main" id="{72B58ECC-4FC6-4B17-8042-9EA9C30A5A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63349" y="1915337"/>
                <a:ext cx="1551142" cy="1623314"/>
              </a:xfrm>
              <a:prstGeom prst="rect">
                <a:avLst/>
              </a:prstGeom>
            </p:spPr>
          </p:pic>
          <p:pic>
            <p:nvPicPr>
              <p:cNvPr id="67" name="Imagen 66">
                <a:extLst>
                  <a:ext uri="{FF2B5EF4-FFF2-40B4-BE49-F238E27FC236}">
                    <a16:creationId xmlns:a16="http://schemas.microsoft.com/office/drawing/2014/main" id="{21FEFDB0-EE70-4CA4-BCFB-909049D816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52671" y="1915337"/>
                <a:ext cx="1551140" cy="1623314"/>
              </a:xfrm>
              <a:prstGeom prst="rect">
                <a:avLst/>
              </a:prstGeom>
            </p:spPr>
          </p:pic>
          <p:pic>
            <p:nvPicPr>
              <p:cNvPr id="68" name="Imagen 67">
                <a:extLst>
                  <a:ext uri="{FF2B5EF4-FFF2-40B4-BE49-F238E27FC236}">
                    <a16:creationId xmlns:a16="http://schemas.microsoft.com/office/drawing/2014/main" id="{4A311471-805C-4280-8626-472AA6BFA6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852669" y="3403871"/>
                <a:ext cx="1551142" cy="1623316"/>
              </a:xfrm>
              <a:prstGeom prst="rect">
                <a:avLst/>
              </a:prstGeom>
            </p:spPr>
          </p:pic>
          <p:pic>
            <p:nvPicPr>
              <p:cNvPr id="69" name="Imagen 68">
                <a:extLst>
                  <a:ext uri="{FF2B5EF4-FFF2-40B4-BE49-F238E27FC236}">
                    <a16:creationId xmlns:a16="http://schemas.microsoft.com/office/drawing/2014/main" id="{565BCA2D-1084-4A39-8510-54AAD021D5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04351" y="3403871"/>
                <a:ext cx="1551143" cy="1623316"/>
              </a:xfrm>
              <a:prstGeom prst="rect">
                <a:avLst/>
              </a:prstGeom>
            </p:spPr>
          </p:pic>
          <p:pic>
            <p:nvPicPr>
              <p:cNvPr id="70" name="Imagen 69">
                <a:extLst>
                  <a:ext uri="{FF2B5EF4-FFF2-40B4-BE49-F238E27FC236}">
                    <a16:creationId xmlns:a16="http://schemas.microsoft.com/office/drawing/2014/main" id="{BC13AE1D-C594-4DEE-9390-E7DDBFF7B7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883848" y="3403871"/>
                <a:ext cx="1551142" cy="1623316"/>
              </a:xfrm>
              <a:prstGeom prst="rect">
                <a:avLst/>
              </a:prstGeom>
            </p:spPr>
          </p:pic>
          <p:pic>
            <p:nvPicPr>
              <p:cNvPr id="71" name="Imagen 70">
                <a:extLst>
                  <a:ext uri="{FF2B5EF4-FFF2-40B4-BE49-F238E27FC236}">
                    <a16:creationId xmlns:a16="http://schemas.microsoft.com/office/drawing/2014/main" id="{0BDC3A9A-3FBB-4E8E-81E2-B2D9D87F6F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363346" y="3403871"/>
                <a:ext cx="1551142" cy="1623316"/>
              </a:xfrm>
              <a:prstGeom prst="rect">
                <a:avLst/>
              </a:prstGeom>
            </p:spPr>
          </p:pic>
          <p:pic>
            <p:nvPicPr>
              <p:cNvPr id="72" name="Imagen 71">
                <a:extLst>
                  <a:ext uri="{FF2B5EF4-FFF2-40B4-BE49-F238E27FC236}">
                    <a16:creationId xmlns:a16="http://schemas.microsoft.com/office/drawing/2014/main" id="{D6F72E29-1584-4E47-A81F-0691D8F40D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13069" y="2640796"/>
                <a:ext cx="1568819" cy="1623316"/>
              </a:xfrm>
              <a:prstGeom prst="rect">
                <a:avLst/>
              </a:prstGeom>
            </p:spPr>
          </p:pic>
        </p:grpSp>
        <p:cxnSp>
          <p:nvCxnSpPr>
            <p:cNvPr id="58" name="Conector recto de flecha 57">
              <a:extLst>
                <a:ext uri="{FF2B5EF4-FFF2-40B4-BE49-F238E27FC236}">
                  <a16:creationId xmlns:a16="http://schemas.microsoft.com/office/drawing/2014/main" id="{15E87E7D-7922-4D86-A5F4-90F08E6A55CB}"/>
                </a:ext>
              </a:extLst>
            </p:cNvPr>
            <p:cNvCxnSpPr/>
            <p:nvPr/>
          </p:nvCxnSpPr>
          <p:spPr>
            <a:xfrm>
              <a:off x="7064271" y="3535011"/>
              <a:ext cx="54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Conector recto de flecha 58">
              <a:extLst>
                <a:ext uri="{FF2B5EF4-FFF2-40B4-BE49-F238E27FC236}">
                  <a16:creationId xmlns:a16="http://schemas.microsoft.com/office/drawing/2014/main" id="{AED3362E-1E23-4047-88FE-0B043F550827}"/>
                </a:ext>
              </a:extLst>
            </p:cNvPr>
            <p:cNvCxnSpPr/>
            <p:nvPr/>
          </p:nvCxnSpPr>
          <p:spPr>
            <a:xfrm flipV="1">
              <a:off x="7967727" y="2722807"/>
              <a:ext cx="500913" cy="3613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Conector recto de flecha 59">
              <a:extLst>
                <a:ext uri="{FF2B5EF4-FFF2-40B4-BE49-F238E27FC236}">
                  <a16:creationId xmlns:a16="http://schemas.microsoft.com/office/drawing/2014/main" id="{F99814FB-C507-4D33-9366-E68E1DD7A075}"/>
                </a:ext>
              </a:extLst>
            </p:cNvPr>
            <p:cNvCxnSpPr/>
            <p:nvPr/>
          </p:nvCxnSpPr>
          <p:spPr>
            <a:xfrm>
              <a:off x="8294925" y="3452954"/>
              <a:ext cx="3305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4872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id="{EE89B7B7-17D9-406E-A7B4-F3F6553B2006}"/>
              </a:ext>
            </a:extLst>
          </p:cNvPr>
          <p:cNvSpPr/>
          <p:nvPr/>
        </p:nvSpPr>
        <p:spPr>
          <a:xfrm>
            <a:off x="32503" y="24881"/>
            <a:ext cx="5240833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1.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Gating strategy: FMOs and Stained samples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67C3E6F-7073-4CA4-9923-A045EB550EA5}"/>
              </a:ext>
            </a:extLst>
          </p:cNvPr>
          <p:cNvSpPr txBox="1"/>
          <p:nvPr/>
        </p:nvSpPr>
        <p:spPr>
          <a:xfrm>
            <a:off x="2298751" y="591714"/>
            <a:ext cx="67897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Monocytes gating strategy from panel 1 and 2</a:t>
            </a:r>
            <a:endParaRPr lang="es-ES" sz="2400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5C04C4B-AAB6-4859-AA66-863E134445BC}"/>
              </a:ext>
            </a:extLst>
          </p:cNvPr>
          <p:cNvSpPr txBox="1"/>
          <p:nvPr/>
        </p:nvSpPr>
        <p:spPr>
          <a:xfrm>
            <a:off x="169805" y="1121410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FMOs</a:t>
            </a:r>
            <a:endParaRPr lang="es-ES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4FE87E3-BEC1-4929-AF93-A4A6678A13E1}"/>
              </a:ext>
            </a:extLst>
          </p:cNvPr>
          <p:cNvSpPr txBox="1"/>
          <p:nvPr/>
        </p:nvSpPr>
        <p:spPr>
          <a:xfrm>
            <a:off x="175104" y="4174784"/>
            <a:ext cx="49556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Stained Samples</a:t>
            </a:r>
            <a:endParaRPr lang="es-ES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6B334817-EA00-427A-BBB4-93BDCC6C008D}"/>
              </a:ext>
            </a:extLst>
          </p:cNvPr>
          <p:cNvSpPr txBox="1"/>
          <p:nvPr/>
        </p:nvSpPr>
        <p:spPr>
          <a:xfrm>
            <a:off x="219393" y="636419"/>
            <a:ext cx="4207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400" b="1" dirty="0"/>
              <a:t>F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DAC527CD-049A-4FF9-BD89-3DBA882D91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461" y="1088269"/>
            <a:ext cx="8349719" cy="2981690"/>
          </a:xfrm>
          <a:prstGeom prst="rect">
            <a:avLst/>
          </a:prstGeom>
        </p:spPr>
      </p:pic>
      <p:grpSp>
        <p:nvGrpSpPr>
          <p:cNvPr id="25" name="Grupo 24">
            <a:extLst>
              <a:ext uri="{FF2B5EF4-FFF2-40B4-BE49-F238E27FC236}">
                <a16:creationId xmlns:a16="http://schemas.microsoft.com/office/drawing/2014/main" id="{149A0AA9-6C80-4A78-ADCA-DA2B87368613}"/>
              </a:ext>
            </a:extLst>
          </p:cNvPr>
          <p:cNvGrpSpPr>
            <a:grpSpLocks noChangeAspect="1"/>
          </p:cNvGrpSpPr>
          <p:nvPr/>
        </p:nvGrpSpPr>
        <p:grpSpPr>
          <a:xfrm>
            <a:off x="1862016" y="3998482"/>
            <a:ext cx="6879445" cy="2859518"/>
            <a:chOff x="6007905" y="4375903"/>
            <a:chExt cx="4477330" cy="1861052"/>
          </a:xfrm>
        </p:grpSpPr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FA563F92-DED9-4EB5-BDF9-358ADC763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15958" y="4845939"/>
              <a:ext cx="897821" cy="972000"/>
            </a:xfrm>
            <a:prstGeom prst="rect">
              <a:avLst/>
            </a:prstGeom>
          </p:spPr>
        </p:pic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9C973506-56BD-4E15-BA51-7348F5356D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84856" y="5264955"/>
              <a:ext cx="900379" cy="972000"/>
            </a:xfrm>
            <a:prstGeom prst="rect">
              <a:avLst/>
            </a:prstGeom>
          </p:spPr>
        </p:pic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D84B803C-47A2-4A33-A383-7946A9730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84856" y="4375903"/>
              <a:ext cx="900379" cy="972000"/>
            </a:xfrm>
            <a:prstGeom prst="rect">
              <a:avLst/>
            </a:prstGeom>
          </p:spPr>
        </p:pic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DB328D21-D7FB-4239-BF6C-BE9F9F30956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78088" y="4375903"/>
              <a:ext cx="900379" cy="972000"/>
            </a:xfrm>
            <a:prstGeom prst="rect">
              <a:avLst/>
            </a:prstGeom>
          </p:spPr>
        </p:pic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7541403C-8485-451F-BD7E-496AACD07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878088" y="5264955"/>
              <a:ext cx="900379" cy="972000"/>
            </a:xfrm>
            <a:prstGeom prst="rect">
              <a:avLst/>
            </a:prstGeom>
          </p:spPr>
        </p:pic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D9E945C0-8607-4F39-AC79-A4E545D28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731472" y="4375903"/>
              <a:ext cx="900379" cy="972000"/>
            </a:xfrm>
            <a:prstGeom prst="rect">
              <a:avLst/>
            </a:prstGeom>
          </p:spPr>
        </p:pic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D9A3DB4D-2D9B-41EF-A208-371B8581C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31472" y="5264955"/>
              <a:ext cx="900379" cy="972000"/>
            </a:xfrm>
            <a:prstGeom prst="rect">
              <a:avLst/>
            </a:prstGeom>
          </p:spPr>
        </p:pic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B07F7554-E8E1-4F0E-93CC-BCAE771BE7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07905" y="4845939"/>
              <a:ext cx="908053" cy="972000"/>
            </a:xfrm>
            <a:prstGeom prst="rect">
              <a:avLst/>
            </a:prstGeom>
          </p:spPr>
        </p:pic>
        <p:cxnSp>
          <p:nvCxnSpPr>
            <p:cNvPr id="39" name="Conector recto de flecha 38">
              <a:extLst>
                <a:ext uri="{FF2B5EF4-FFF2-40B4-BE49-F238E27FC236}">
                  <a16:creationId xmlns:a16="http://schemas.microsoft.com/office/drawing/2014/main" id="{02705262-AF7E-4310-B89A-B4B93DDD71DA}"/>
                </a:ext>
              </a:extLst>
            </p:cNvPr>
            <p:cNvCxnSpPr/>
            <p:nvPr/>
          </p:nvCxnSpPr>
          <p:spPr>
            <a:xfrm>
              <a:off x="6706544" y="5497509"/>
              <a:ext cx="54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Conector recto de flecha 39">
              <a:extLst>
                <a:ext uri="{FF2B5EF4-FFF2-40B4-BE49-F238E27FC236}">
                  <a16:creationId xmlns:a16="http://schemas.microsoft.com/office/drawing/2014/main" id="{292DF101-64E6-4C13-B63A-B4FAAD87B730}"/>
                </a:ext>
              </a:extLst>
            </p:cNvPr>
            <p:cNvCxnSpPr/>
            <p:nvPr/>
          </p:nvCxnSpPr>
          <p:spPr>
            <a:xfrm flipV="1">
              <a:off x="7573432" y="5097800"/>
              <a:ext cx="364285" cy="2539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Conector recto de flecha 40">
              <a:extLst>
                <a:ext uri="{FF2B5EF4-FFF2-40B4-BE49-F238E27FC236}">
                  <a16:creationId xmlns:a16="http://schemas.microsoft.com/office/drawing/2014/main" id="{7FA48570-C890-46B2-8255-F6C8BDB7A084}"/>
                </a:ext>
              </a:extLst>
            </p:cNvPr>
            <p:cNvCxnSpPr/>
            <p:nvPr/>
          </p:nvCxnSpPr>
          <p:spPr>
            <a:xfrm>
              <a:off x="7573432" y="5347903"/>
              <a:ext cx="364285" cy="896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853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61257" y="289679"/>
            <a:ext cx="109609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/>
              <a:t>Supplementary figure 1. Flow cytometry gating strategy analysis, FMOs and stained samples.</a:t>
            </a:r>
            <a:r>
              <a:rPr lang="en-GB" b="1" dirty="0"/>
              <a:t> (A)</a:t>
            </a:r>
            <a:r>
              <a:rPr lang="en-GB" dirty="0"/>
              <a:t> Initial selection of lymphocytes, single cells and alive cells. </a:t>
            </a:r>
            <a:r>
              <a:rPr lang="en-GB" b="1" dirty="0"/>
              <a:t>(B)</a:t>
            </a:r>
            <a:r>
              <a:rPr lang="en-GB" dirty="0"/>
              <a:t> T and B cells gating strategy from panel 3 using FMOs controls for CD14, CD3, CD4, CD8, CD19, CD25 and CTLA-4 surface markers. (Left panel shows FMOs and right panel shows stained samples). </a:t>
            </a:r>
            <a:r>
              <a:rPr lang="en-GB" b="1" dirty="0"/>
              <a:t>(C)</a:t>
            </a:r>
            <a:r>
              <a:rPr lang="en-GB" dirty="0"/>
              <a:t> T cells gating strategy from panel 4 using FMOs controls for CD14, CD3, CD4, CD8, CD69, NKG2D and PD-1 surface markers. (Upper panel shows FMOs and lower panel shows stained samples). </a:t>
            </a:r>
            <a:r>
              <a:rPr lang="en-GB" b="1" dirty="0"/>
              <a:t>(D)</a:t>
            </a:r>
            <a:r>
              <a:rPr lang="en-GB" dirty="0"/>
              <a:t> NK and T-NK like cells gating strategy from panel 1 using FMOs controls for CD14, CD3, CD56, CD16, CD107a, CTLA-4 and NKp44 surface markers. (Upper panel shows FMOs and lower panel shows stained samples). </a:t>
            </a:r>
            <a:r>
              <a:rPr lang="en-GB" b="1" dirty="0"/>
              <a:t>(E)</a:t>
            </a:r>
            <a:r>
              <a:rPr lang="en-GB" dirty="0"/>
              <a:t> NK and T-NK like cells gating strategy from panel 2 using FMOs controls for CD14, CD3, CD56, CD16, CD69, NKG2D and PD-1 surface markers. (Upper panel shows FMOs and lower panel shows stained samples). </a:t>
            </a:r>
            <a:r>
              <a:rPr lang="en-GB" b="1" dirty="0"/>
              <a:t>(F</a:t>
            </a:r>
            <a:r>
              <a:rPr lang="en-GB" dirty="0"/>
              <a:t>) Monocytes gating strategy from panel 1 and 2 using FMOs controls for CD14, CD16, CD69, NKG2D, PD-1, CD107a, CTLA-4 and NKp44 surface markers. (Upper panel shows FMOs and lower panel shows stained samples).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95107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r="13976"/>
          <a:stretch/>
        </p:blipFill>
        <p:spPr>
          <a:xfrm>
            <a:off x="2094895" y="15311"/>
            <a:ext cx="5160147" cy="2161178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-24045" y="0"/>
            <a:ext cx="3862119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400" b="1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2. </a:t>
            </a:r>
            <a:endParaRPr lang="es-E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3"/>
          <a:srcRect t="11329" r="17983"/>
          <a:stretch/>
        </p:blipFill>
        <p:spPr>
          <a:xfrm>
            <a:off x="1966600" y="2305731"/>
            <a:ext cx="4563907" cy="230400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4"/>
          <a:srcRect r="18547"/>
          <a:stretch/>
        </p:blipFill>
        <p:spPr>
          <a:xfrm>
            <a:off x="1858741" y="4609731"/>
            <a:ext cx="3626807" cy="230400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/>
          <a:srcRect r="33076"/>
          <a:stretch/>
        </p:blipFill>
        <p:spPr>
          <a:xfrm>
            <a:off x="6635959" y="2305731"/>
            <a:ext cx="1541118" cy="230400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6"/>
          <a:srcRect r="44337"/>
          <a:stretch/>
        </p:blipFill>
        <p:spPr>
          <a:xfrm>
            <a:off x="5450852" y="4609731"/>
            <a:ext cx="1090492" cy="2304000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1344" y="4609731"/>
            <a:ext cx="1741185" cy="2304000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6800558" y="2122018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2215385" y="4632643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2215385" y="2122018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6800558" y="4574800"/>
            <a:ext cx="279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5496385" y="4574800"/>
            <a:ext cx="28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208973" y="0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735630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34389" y="1028343"/>
            <a:ext cx="110203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/>
              <a:t>Supplementary figure 2. Peripheral blood immune cells biomarkers with trends</a:t>
            </a:r>
            <a:r>
              <a:rPr lang="en-US" dirty="0"/>
              <a:t>. </a:t>
            </a:r>
            <a:r>
              <a:rPr lang="en-US" b="1" dirty="0"/>
              <a:t>(A</a:t>
            </a:r>
            <a:r>
              <a:rPr lang="en-US" dirty="0"/>
              <a:t>) Percentage of monocytes, CD4 T cells, CD8 T cells, B cells, NK cells and T-NK like cells. </a:t>
            </a:r>
            <a:r>
              <a:rPr lang="en-US" b="1" dirty="0"/>
              <a:t>(B)</a:t>
            </a:r>
            <a:r>
              <a:rPr lang="en-US" dirty="0"/>
              <a:t> MFI of PD-1 on T cells (CD3</a:t>
            </a:r>
            <a:r>
              <a:rPr lang="en-US" baseline="30000" dirty="0"/>
              <a:t>+</a:t>
            </a:r>
            <a:r>
              <a:rPr lang="en-US" dirty="0"/>
              <a:t>CD56</a:t>
            </a:r>
            <a:r>
              <a:rPr lang="en-US" baseline="30000" dirty="0"/>
              <a:t>-</a:t>
            </a:r>
            <a:r>
              <a:rPr lang="en-US" dirty="0"/>
              <a:t>PD-1</a:t>
            </a:r>
            <a:r>
              <a:rPr lang="en-US" baseline="30000" dirty="0"/>
              <a:t>+</a:t>
            </a:r>
            <a:r>
              <a:rPr lang="en-US" dirty="0"/>
              <a:t>), CD4 T cells (CD3</a:t>
            </a:r>
            <a:r>
              <a:rPr lang="en-US" baseline="30000" dirty="0"/>
              <a:t>+</a:t>
            </a:r>
            <a:r>
              <a:rPr lang="en-US" dirty="0"/>
              <a:t>CD4</a:t>
            </a:r>
            <a:r>
              <a:rPr lang="en-US" baseline="30000" dirty="0"/>
              <a:t>+</a:t>
            </a:r>
            <a:r>
              <a:rPr lang="en-US" dirty="0"/>
              <a:t>PD-1</a:t>
            </a:r>
            <a:r>
              <a:rPr lang="en-US" baseline="30000" dirty="0"/>
              <a:t>+</a:t>
            </a:r>
            <a:r>
              <a:rPr lang="en-US" dirty="0"/>
              <a:t>), CD8 T cells (CD3</a:t>
            </a:r>
            <a:r>
              <a:rPr lang="en-US" baseline="30000" dirty="0"/>
              <a:t>+</a:t>
            </a:r>
            <a:r>
              <a:rPr lang="en-US" dirty="0"/>
              <a:t>CD8</a:t>
            </a:r>
            <a:r>
              <a:rPr lang="en-US" baseline="30000" dirty="0"/>
              <a:t>+</a:t>
            </a:r>
            <a:r>
              <a:rPr lang="en-US" dirty="0"/>
              <a:t>PD-1</a:t>
            </a:r>
            <a:r>
              <a:rPr lang="en-US" baseline="30000" dirty="0"/>
              <a:t>+</a:t>
            </a:r>
            <a:r>
              <a:rPr lang="en-US" dirty="0"/>
              <a:t>), T-NK like (CD3+CD56</a:t>
            </a:r>
            <a:r>
              <a:rPr lang="en-US" baseline="30000" dirty="0"/>
              <a:t>+</a:t>
            </a:r>
            <a:r>
              <a:rPr lang="en-US" dirty="0"/>
              <a:t>PD-1</a:t>
            </a:r>
            <a:r>
              <a:rPr lang="en-US" baseline="30000" dirty="0"/>
              <a:t>+</a:t>
            </a:r>
            <a:r>
              <a:rPr lang="en-US" dirty="0"/>
              <a:t>) cells and NK cells (CD3</a:t>
            </a:r>
            <a:r>
              <a:rPr lang="en-US" baseline="30000" dirty="0"/>
              <a:t>-</a:t>
            </a:r>
            <a:r>
              <a:rPr lang="en-US" dirty="0"/>
              <a:t>CD56</a:t>
            </a:r>
            <a:r>
              <a:rPr lang="en-US" baseline="30000" dirty="0"/>
              <a:t>+</a:t>
            </a:r>
            <a:r>
              <a:rPr lang="en-US" dirty="0"/>
              <a:t>PD-1</a:t>
            </a:r>
            <a:r>
              <a:rPr lang="en-US" baseline="30000" dirty="0"/>
              <a:t>+</a:t>
            </a:r>
            <a:r>
              <a:rPr lang="en-US" dirty="0"/>
              <a:t>). </a:t>
            </a:r>
            <a:r>
              <a:rPr lang="en-US" b="1" dirty="0"/>
              <a:t>(C)</a:t>
            </a:r>
            <a:r>
              <a:rPr lang="en-US" dirty="0"/>
              <a:t> Percentage of NKG2D</a:t>
            </a:r>
            <a:r>
              <a:rPr lang="en-US" baseline="30000" dirty="0"/>
              <a:t>+</a:t>
            </a:r>
            <a:r>
              <a:rPr lang="en-US" dirty="0"/>
              <a:t> cells on T cells (CD3</a:t>
            </a:r>
            <a:r>
              <a:rPr lang="en-US" baseline="30000" dirty="0"/>
              <a:t>+</a:t>
            </a:r>
            <a:r>
              <a:rPr lang="en-US" dirty="0"/>
              <a:t>CD56</a:t>
            </a:r>
            <a:r>
              <a:rPr lang="en-US" baseline="30000" dirty="0"/>
              <a:t>-</a:t>
            </a:r>
            <a:r>
              <a:rPr lang="en-US" dirty="0"/>
              <a:t>NKG2D</a:t>
            </a:r>
            <a:r>
              <a:rPr lang="en-US" baseline="30000" dirty="0"/>
              <a:t>+</a:t>
            </a:r>
            <a:r>
              <a:rPr lang="en-US" dirty="0"/>
              <a:t>), CD4 T cells (CD3</a:t>
            </a:r>
            <a:r>
              <a:rPr lang="en-US" baseline="30000" dirty="0"/>
              <a:t>+</a:t>
            </a:r>
            <a:r>
              <a:rPr lang="en-US" dirty="0"/>
              <a:t>CD4</a:t>
            </a:r>
            <a:r>
              <a:rPr lang="en-US" baseline="30000" dirty="0"/>
              <a:t>+</a:t>
            </a:r>
            <a:r>
              <a:rPr lang="en-US" dirty="0"/>
              <a:t>NKG2D</a:t>
            </a:r>
            <a:r>
              <a:rPr lang="en-US" baseline="30000" dirty="0"/>
              <a:t>+</a:t>
            </a:r>
            <a:r>
              <a:rPr lang="en-US" dirty="0"/>
              <a:t>), CD8 T cells (CD3</a:t>
            </a:r>
            <a:r>
              <a:rPr lang="en-US" baseline="30000" dirty="0"/>
              <a:t>+</a:t>
            </a:r>
            <a:r>
              <a:rPr lang="en-US" dirty="0"/>
              <a:t>CD8</a:t>
            </a:r>
            <a:r>
              <a:rPr lang="en-US" baseline="30000" dirty="0"/>
              <a:t>+</a:t>
            </a:r>
            <a:r>
              <a:rPr lang="en-US" dirty="0"/>
              <a:t>NKG2D</a:t>
            </a:r>
            <a:r>
              <a:rPr lang="en-US" baseline="30000" dirty="0"/>
              <a:t>+</a:t>
            </a:r>
            <a:r>
              <a:rPr lang="en-US" dirty="0"/>
              <a:t>), T-NK like (CD3+CD56</a:t>
            </a:r>
            <a:r>
              <a:rPr lang="en-US" baseline="30000" dirty="0"/>
              <a:t>+</a:t>
            </a:r>
            <a:r>
              <a:rPr lang="en-US" dirty="0"/>
              <a:t>NKG2D</a:t>
            </a:r>
            <a:r>
              <a:rPr lang="en-US" baseline="30000" dirty="0"/>
              <a:t>+</a:t>
            </a:r>
            <a:r>
              <a:rPr lang="en-US" dirty="0"/>
              <a:t>) cells and NK cells (CD3</a:t>
            </a:r>
            <a:r>
              <a:rPr lang="en-US" baseline="30000" dirty="0"/>
              <a:t>-</a:t>
            </a:r>
            <a:r>
              <a:rPr lang="en-US" dirty="0"/>
              <a:t>CD56</a:t>
            </a:r>
            <a:r>
              <a:rPr lang="en-US" baseline="30000" dirty="0"/>
              <a:t>+</a:t>
            </a:r>
            <a:r>
              <a:rPr lang="en-US" dirty="0"/>
              <a:t>NKG2D</a:t>
            </a:r>
            <a:r>
              <a:rPr lang="en-US" baseline="30000" dirty="0"/>
              <a:t>+</a:t>
            </a:r>
            <a:r>
              <a:rPr lang="en-US" dirty="0"/>
              <a:t>). </a:t>
            </a:r>
            <a:r>
              <a:rPr lang="en-US" b="1" dirty="0"/>
              <a:t>(D)</a:t>
            </a:r>
            <a:r>
              <a:rPr lang="en-US" dirty="0"/>
              <a:t> Percentage of CD56</a:t>
            </a:r>
            <a:r>
              <a:rPr lang="en-US" baseline="30000" dirty="0"/>
              <a:t>+</a:t>
            </a:r>
            <a:r>
              <a:rPr lang="en-US" dirty="0"/>
              <a:t> cells on T-NK like (CD3</a:t>
            </a:r>
            <a:r>
              <a:rPr lang="en-US" baseline="30000" dirty="0"/>
              <a:t>+</a:t>
            </a:r>
            <a:r>
              <a:rPr lang="en-US" dirty="0"/>
              <a:t>CD56</a:t>
            </a:r>
            <a:r>
              <a:rPr lang="en-US" baseline="30000" dirty="0"/>
              <a:t>+</a:t>
            </a:r>
            <a:r>
              <a:rPr lang="en-US" dirty="0"/>
              <a:t>) cells and NK cells (CD3</a:t>
            </a:r>
            <a:r>
              <a:rPr lang="en-US" baseline="30000" dirty="0"/>
              <a:t>-</a:t>
            </a:r>
            <a:r>
              <a:rPr lang="en-US" dirty="0"/>
              <a:t>CD56</a:t>
            </a:r>
            <a:r>
              <a:rPr lang="en-US" baseline="30000" dirty="0"/>
              <a:t>+</a:t>
            </a:r>
            <a:r>
              <a:rPr lang="en-US" dirty="0"/>
              <a:t>). </a:t>
            </a:r>
            <a:r>
              <a:rPr lang="en-US" b="1" dirty="0"/>
              <a:t>(E)</a:t>
            </a:r>
            <a:r>
              <a:rPr lang="en-US" dirty="0"/>
              <a:t> Percentage of CD3</a:t>
            </a:r>
            <a:r>
              <a:rPr lang="en-US" baseline="30000" dirty="0"/>
              <a:t>+</a:t>
            </a:r>
            <a:r>
              <a:rPr lang="en-US" dirty="0"/>
              <a:t>CD4</a:t>
            </a:r>
            <a:r>
              <a:rPr lang="en-US" baseline="30000" dirty="0"/>
              <a:t>+</a:t>
            </a:r>
            <a:r>
              <a:rPr lang="en-US" dirty="0"/>
              <a:t>CD25</a:t>
            </a:r>
            <a:r>
              <a:rPr lang="en-US" baseline="30000" dirty="0"/>
              <a:t>hi</a:t>
            </a:r>
            <a:r>
              <a:rPr lang="en-US" dirty="0"/>
              <a:t>. </a:t>
            </a:r>
            <a:r>
              <a:rPr lang="en-US" b="1" dirty="0"/>
              <a:t>(F)</a:t>
            </a:r>
            <a:r>
              <a:rPr lang="en-US" dirty="0"/>
              <a:t> Percentage of CD3</a:t>
            </a:r>
            <a:r>
              <a:rPr lang="en-US" baseline="30000" dirty="0"/>
              <a:t>-</a:t>
            </a:r>
            <a:r>
              <a:rPr lang="en-US" dirty="0"/>
              <a:t>CD19</a:t>
            </a:r>
            <a:r>
              <a:rPr lang="en-US" baseline="30000" dirty="0"/>
              <a:t>+ </a:t>
            </a:r>
            <a:r>
              <a:rPr lang="en-US" dirty="0"/>
              <a:t>and CD3</a:t>
            </a:r>
            <a:r>
              <a:rPr lang="en-US" baseline="30000" dirty="0"/>
              <a:t>-</a:t>
            </a:r>
            <a:r>
              <a:rPr lang="en-US" dirty="0"/>
              <a:t>CD19</a:t>
            </a:r>
            <a:r>
              <a:rPr lang="en-US" baseline="30000" dirty="0"/>
              <a:t>hi</a:t>
            </a:r>
            <a:r>
              <a:rPr lang="en-US" dirty="0"/>
              <a:t>. </a:t>
            </a:r>
            <a:r>
              <a:rPr lang="en-US" b="1" dirty="0"/>
              <a:t>Legend</a:t>
            </a:r>
            <a:r>
              <a:rPr lang="en-US" dirty="0"/>
              <a:t>: Diagnosis (PRE, grey dots), prior to surgery (POST, black dots), independently of pathological response (blue bar), CPR-patients (yellow bars) and non-CPR patients (purple bar). Non-parametric Mann-Whitney test was used for comparisons (ns, not-significant; *p-value &lt;0.05; **p-value &lt;0.01; ***p-value &lt;0.001).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25626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12609</TotalTime>
  <Words>2613</Words>
  <Application>Microsoft Office PowerPoint</Application>
  <PresentationFormat>Panorámica</PresentationFormat>
  <Paragraphs>832</Paragraphs>
  <Slides>19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Tema de Office</vt:lpstr>
      <vt:lpstr>Documento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 citometría – citoquinas  Molecular insight into NADIM clinical trial: Potential immune biomarkers of pathological response for NSCLC patients.</dc:title>
  <dc:creator>Raquel Laza-Briviesca</dc:creator>
  <cp:lastModifiedBy>Alberto Cruz Bermudez</cp:lastModifiedBy>
  <cp:revision>452</cp:revision>
  <dcterms:created xsi:type="dcterms:W3CDTF">2020-09-09T13:50:24Z</dcterms:created>
  <dcterms:modified xsi:type="dcterms:W3CDTF">2021-05-07T17:42:27Z</dcterms:modified>
</cp:coreProperties>
</file>